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394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9" r:id="rId23"/>
    <p:sldId id="560" r:id="rId24"/>
    <p:sldId id="561" r:id="rId25"/>
    <p:sldId id="562" r:id="rId26"/>
    <p:sldId id="563" r:id="rId27"/>
    <p:sldId id="564" r:id="rId28"/>
    <p:sldId id="568" r:id="rId29"/>
    <p:sldId id="573" r:id="rId30"/>
    <p:sldId id="574" r:id="rId31"/>
    <p:sldId id="570" r:id="rId32"/>
    <p:sldId id="571" r:id="rId33"/>
    <p:sldId id="572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606"/>
    <a:srgbClr val="F8D49E"/>
    <a:srgbClr val="663802"/>
    <a:srgbClr val="FB816D"/>
    <a:srgbClr val="FB81B6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86446" autoAdjust="0"/>
  </p:normalViewPr>
  <p:slideViewPr>
    <p:cSldViewPr>
      <p:cViewPr varScale="1">
        <p:scale>
          <a:sx n="88" d="100"/>
          <a:sy n="88" d="100"/>
        </p:scale>
        <p:origin x="456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8/13/2015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258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61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70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7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9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91CB6-67D7-4552-B8D3-816F3DA613D6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6746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871AA-3E59-4657-8664-9D69CACFA85E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9401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Interpreter Pattern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82104E-CF97-4F66-B8D5-BA30FD243013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0350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371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85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hyperlink" Target="http://www.dofactory.com/net/strategy-design-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observer-design-patter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dofactory.com/net/mediator-design-patter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dofactory.com/net/memento-design-patter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dofactory.com/net/state-design-patter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dofactory.com/net/interpreter-design-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dofactory.com/net/visitor-design-patter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pecification_patter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://softuni.org/courses/high-quality-code" TargetMode="External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35.jpeg"/><Relationship Id="rId15" Type="http://schemas.openxmlformats.org/officeDocument/2006/relationships/image" Target="../media/image40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://www.softwaregroup-bg.com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dofactory.com/net/chain-of-responsibility-design-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iterator-design-patter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dofactory.com/net/command-design-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template-method-design-patter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457200"/>
            <a:ext cx="7772400" cy="1827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Design Patterns: </a:t>
            </a:r>
            <a:br>
              <a:rPr lang="en-US" sz="4800" dirty="0"/>
            </a:br>
            <a:r>
              <a:rPr lang="en-US" sz="4800" dirty="0" smtClean="0"/>
              <a:t>Behavioral </a:t>
            </a:r>
            <a:r>
              <a:rPr lang="en-US" sz="4800" dirty="0"/>
              <a:t>Design Patterns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27412" y="2057400"/>
            <a:ext cx="7926779" cy="1219200"/>
          </a:xfrm>
        </p:spPr>
        <p:txBody>
          <a:bodyPr>
            <a:noAutofit/>
          </a:bodyPr>
          <a:lstStyle/>
          <a:p>
            <a:r>
              <a:rPr lang="en-US" sz="3600" dirty="0"/>
              <a:t>General and reusable solutions to </a:t>
            </a:r>
            <a:br>
              <a:rPr lang="en-US" sz="3600" dirty="0"/>
            </a:br>
            <a:r>
              <a:rPr lang="en-US" sz="3600" dirty="0"/>
              <a:t>common problems in software design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5" name="Picture 8" descr="http://www.candesprojects.com/wp-content/uploads/2009/10/designpatternscard-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348" y="3845859"/>
            <a:ext cx="3498025" cy="22698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1" y="5469787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0" y="5088787"/>
            <a:ext cx="3204293" cy="382788"/>
          </a:xfrm>
        </p:spPr>
        <p:txBody>
          <a:bodyPr/>
          <a:lstStyle/>
          <a:p>
            <a:r>
              <a:rPr lang="en-US" sz="2000" dirty="0">
                <a:hlinkClick r:id="rId7"/>
              </a:rPr>
              <a:t>http://</a:t>
            </a:r>
            <a:r>
              <a:rPr lang="en-US" sz="2000" dirty="0" smtClean="0">
                <a:hlinkClick r:id="rId7"/>
              </a:rPr>
              <a:t>softuni.bg</a:t>
            </a:r>
            <a:endParaRPr lang="en-US" sz="2000" dirty="0"/>
          </a:p>
        </p:txBody>
      </p:sp>
      <p:sp>
        <p:nvSpPr>
          <p:cNvPr id="1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58536" y="4631587"/>
            <a:ext cx="3189491" cy="444343"/>
          </a:xfrm>
        </p:spPr>
        <p:txBody>
          <a:bodyPr/>
          <a:lstStyle/>
          <a:p>
            <a:r>
              <a:rPr lang="en-GB" dirty="0" smtClean="0"/>
              <a:t>Technical Trainers</a:t>
            </a:r>
            <a:endParaRPr lang="en-GB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58536" y="4130640"/>
            <a:ext cx="3189489" cy="525135"/>
          </a:xfrm>
        </p:spPr>
        <p:txBody>
          <a:bodyPr/>
          <a:lstStyle/>
          <a:p>
            <a:r>
              <a:rPr lang="en-GB" noProof="1" smtClean="0"/>
              <a:t>SoftUni</a:t>
            </a:r>
            <a:r>
              <a:rPr lang="en-GB" dirty="0" smtClean="0"/>
              <a:t> Team</a:t>
            </a:r>
            <a:endParaRPr lang="en-GB" dirty="0"/>
          </a:p>
        </p:txBody>
      </p:sp>
      <p:pic>
        <p:nvPicPr>
          <p:cNvPr id="12" name="Picture 11" descr="http://softuni.bg" title="SoftUni Code Wizar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0286" y="3830714"/>
            <a:ext cx="2133598" cy="234148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576164">
            <a:off x="4939786" y="3668143"/>
            <a:ext cx="1869422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High-Quality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Code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abstract class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HotDrink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PrepareRecipe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bg-BG" sz="2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BoilWater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 Brew(); PourInCup(); AddSpices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abstract void Brew()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protected abstract void AddSpices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void BoilWater()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void PourInCup()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Coffee : HotDrink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Brew()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Tea :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HotDrink {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Brew() 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Method – Example</a:t>
            </a:r>
            <a:endParaRPr lang="bg-BG" dirty="0">
              <a:effectLst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170612" y="3155752"/>
            <a:ext cx="3758221" cy="425648"/>
          </a:xfrm>
          <a:prstGeom prst="wedgeRoundRectCallout">
            <a:avLst>
              <a:gd name="adj1" fmla="val -54082"/>
              <a:gd name="adj2" fmla="val -8509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Implemented by subclasses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5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866398"/>
            <a:ext cx="11804822" cy="5763002"/>
          </a:xfrm>
        </p:spPr>
        <p:txBody>
          <a:bodyPr>
            <a:normAutofit/>
          </a:bodyPr>
          <a:lstStyle/>
          <a:p>
            <a:r>
              <a:rPr lang="en-US" sz="3600" dirty="0"/>
              <a:t>Encapsulates an algorithm inside a class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Making </a:t>
            </a:r>
            <a:r>
              <a:rPr lang="en-US" sz="3600" dirty="0"/>
              <a:t>each algorithm replaceable by others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All the algorithms can work with the same data transparently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The client can </a:t>
            </a:r>
            <a:r>
              <a:rPr lang="en-US" sz="3200" dirty="0" smtClean="0"/>
              <a:t>work </a:t>
            </a:r>
            <a:r>
              <a:rPr lang="en-US" sz="3200" dirty="0"/>
              <a:t>with each </a:t>
            </a:r>
            <a:r>
              <a:rPr lang="en-US" sz="3200" dirty="0" smtClean="0"/>
              <a:t>algorithm transparently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lvl="2">
              <a:lnSpc>
                <a:spcPct val="100000"/>
              </a:lnSpc>
            </a:pPr>
            <a:endParaRPr lang="en-US" sz="3200" dirty="0"/>
          </a:p>
          <a:p>
            <a:pPr lvl="2"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600" dirty="0">
                <a:hlinkClick r:id="rId2"/>
              </a:rPr>
              <a:t>http://</a:t>
            </a:r>
            <a:r>
              <a:rPr lang="en-US" sz="3600" dirty="0" smtClean="0">
                <a:hlinkClick r:id="rId2"/>
              </a:rPr>
              <a:t>www.dofactory.com/net/strategy-design-pattern</a:t>
            </a:r>
            <a:r>
              <a:rPr lang="en-US" sz="36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pic>
        <p:nvPicPr>
          <p:cNvPr id="7170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3886200"/>
            <a:ext cx="4597650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2" y="3824816"/>
            <a:ext cx="5844095" cy="1647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6154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b="1" noProof="1" dirty="0" smtClean="0"/>
              <a:pPr>
                <a:defRPr/>
              </a:pPr>
              <a:t>12</a:t>
            </a:fld>
            <a:endParaRPr lang="en-US" b="1" noProof="1"/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12700" stA="20000" endPos="50000" dist="12700" dir="5400000" sy="-100000" algn="bl" rotWithShape="0"/>
                </a:effectLst>
              </a:rPr>
              <a:t>Strategy Pattern – Example</a:t>
            </a:r>
            <a:endParaRPr lang="bg-BG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507868" y="2286000"/>
            <a:ext cx="1118155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QuickSort :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override void Sort(IList&lt;object&gt; list) { ...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507868" y="4511040"/>
            <a:ext cx="1118155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SortedList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private IList&lt;object&gt; list = new List&lt;object&gt;();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void Sort(SortStrategy strategy)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// sortStrategy can be passed in constructor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sortStrategy.Sort(list);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>
          <a:xfrm>
            <a:off x="507868" y="3398520"/>
            <a:ext cx="1118155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MergeSort :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override void Sort(IList&lt;object&gt; list) { ...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0"/>
          <p:cNvSpPr>
            <a:spLocks noGrp="1" noChangeArrowheads="1"/>
          </p:cNvSpPr>
          <p:nvPr>
            <p:ph idx="1"/>
          </p:nvPr>
        </p:nvSpPr>
        <p:spPr>
          <a:xfrm>
            <a:off x="507868" y="1143000"/>
            <a:ext cx="11181554" cy="101566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abstract class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abstract void Sort(IList&lt;object&gt; 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9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Presents interface allowing object to communicate without any concrete knowledge about each other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Also known as </a:t>
            </a:r>
            <a:r>
              <a:rPr lang="en-US" dirty="0" smtClean="0"/>
              <a:t>Publish-Subscribe pattern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Object </a:t>
            </a:r>
            <a:r>
              <a:rPr lang="en-US" dirty="0"/>
              <a:t>to inform other object about its state, without the knowledge which are these </a:t>
            </a:r>
            <a:r>
              <a:rPr lang="en-US" dirty="0" smtClean="0"/>
              <a:t>objects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In .NET Framework events</a:t>
            </a:r>
            <a:br>
              <a:rPr lang="en-US" dirty="0" smtClean="0"/>
            </a:br>
            <a:r>
              <a:rPr lang="en-US" dirty="0" smtClean="0"/>
              <a:t>and event handlers use</a:t>
            </a:r>
            <a:br>
              <a:rPr lang="en-US" dirty="0" smtClean="0"/>
            </a:br>
            <a:r>
              <a:rPr lang="en-US" dirty="0" smtClean="0"/>
              <a:t>this pattern</a:t>
            </a:r>
          </a:p>
          <a:p>
            <a:pPr>
              <a:lnSpc>
                <a:spcPct val="95000"/>
              </a:lnSpc>
              <a:defRPr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www.dofactory.com/net/observer-design-pattern</a:t>
            </a:r>
            <a:endParaRPr lang="en-US" dirty="0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Observer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811" y="3505200"/>
            <a:ext cx="4772011" cy="20573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243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pPr marL="304747" lvl="1" indent="-304747">
              <a:spcBef>
                <a:spcPts val="300"/>
              </a:spcBef>
              <a:spcAft>
                <a:spcPts val="300"/>
              </a:spcAft>
              <a:buClr>
                <a:srgbClr val="F2B254"/>
              </a:buClr>
              <a:buSzPct val="100000"/>
            </a:pPr>
            <a:r>
              <a:rPr lang="en-US" dirty="0"/>
              <a:t>Simplifies communication between </a:t>
            </a:r>
            <a:r>
              <a:rPr lang="en-US" dirty="0" smtClean="0"/>
              <a:t>classes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Define </a:t>
            </a:r>
            <a:r>
              <a:rPr lang="en-US" dirty="0"/>
              <a:t>an object that encapsulates how a set of objects </a:t>
            </a:r>
            <a:r>
              <a:rPr lang="en-US" dirty="0" smtClean="0"/>
              <a:t>interact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Promotes </a:t>
            </a:r>
            <a:r>
              <a:rPr lang="en-US" dirty="0"/>
              <a:t>loose coupling by keeping objects </a:t>
            </a:r>
            <a:r>
              <a:rPr lang="en-US" dirty="0" smtClean="0"/>
              <a:t>from referring </a:t>
            </a:r>
            <a:r>
              <a:rPr lang="en-US" dirty="0"/>
              <a:t>to each other </a:t>
            </a:r>
            <a:r>
              <a:rPr lang="en-US" dirty="0" smtClean="0"/>
              <a:t>explicitly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</a:t>
            </a:r>
            <a:r>
              <a:rPr lang="en-US" dirty="0" smtClean="0"/>
              <a:t>ets </a:t>
            </a:r>
            <a:r>
              <a:rPr lang="en-US" dirty="0"/>
              <a:t>you vary </a:t>
            </a:r>
            <a:r>
              <a:rPr lang="en-US" dirty="0" smtClean="0"/>
              <a:t>their </a:t>
            </a:r>
            <a:br>
              <a:rPr lang="en-US" dirty="0" smtClean="0"/>
            </a:br>
            <a:r>
              <a:rPr lang="en-US" dirty="0" smtClean="0"/>
              <a:t>interaction independently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www.dofactory.com/net/mediator-design-pattern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12" y="2971800"/>
            <a:ext cx="5685756" cy="2029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2357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and restore an object's internal state</a:t>
            </a:r>
          </a:p>
          <a:p>
            <a:r>
              <a:rPr lang="en-US" dirty="0"/>
              <a:t>Promote undo or rollback to full object </a:t>
            </a:r>
            <a:r>
              <a:rPr lang="en-US" dirty="0" smtClean="0"/>
              <a:t>status at a previous time</a:t>
            </a:r>
          </a:p>
          <a:p>
            <a:r>
              <a:rPr lang="en-US" dirty="0" smtClean="0"/>
              <a:t>Encapsulates a </a:t>
            </a:r>
            <a:r>
              <a:rPr lang="en-US" dirty="0"/>
              <a:t>“</a:t>
            </a:r>
            <a:r>
              <a:rPr lang="en-US" dirty="0" smtClean="0"/>
              <a:t>checkpoint</a:t>
            </a:r>
            <a:r>
              <a:rPr lang="en-US" dirty="0"/>
              <a:t>” </a:t>
            </a:r>
            <a:r>
              <a:rPr lang="en-US" dirty="0" smtClean="0"/>
              <a:t>capability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www.dofactory.com/net/memento-design-pattern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124200"/>
            <a:ext cx="5434620" cy="2338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162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pPr marL="304747" lvl="1" indent="-304747">
              <a:spcBef>
                <a:spcPts val="300"/>
              </a:spcBef>
              <a:spcAft>
                <a:spcPts val="300"/>
              </a:spcAft>
              <a:buClr>
                <a:srgbClr val="F2B254"/>
              </a:buClr>
              <a:buSzPct val="100000"/>
            </a:pPr>
            <a:r>
              <a:rPr lang="en-US" dirty="0"/>
              <a:t>Alter an </a:t>
            </a:r>
            <a:r>
              <a:rPr lang="en-US" dirty="0" smtClean="0"/>
              <a:t>object's </a:t>
            </a:r>
            <a:r>
              <a:rPr lang="en-US" dirty="0"/>
              <a:t>behavior when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its </a:t>
            </a:r>
            <a:r>
              <a:rPr lang="en-US" dirty="0"/>
              <a:t>state changes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Change behavior of the object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each state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Encapsulate the logic of each state into an object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Allow dynamic state discovery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Make unit testing easier</a:t>
            </a:r>
          </a:p>
          <a:p>
            <a:pPr marL="304747" lvl="1" indent="-304747">
              <a:spcBef>
                <a:spcPts val="300"/>
              </a:spcBef>
              <a:spcAft>
                <a:spcPts val="300"/>
              </a:spcAft>
              <a:buClr>
                <a:srgbClr val="F2B254"/>
              </a:buClr>
              <a:buSzPct val="100000"/>
            </a:pPr>
            <a:r>
              <a:rPr lang="en-US" dirty="0"/>
              <a:t>An object-oriented state </a:t>
            </a:r>
            <a:r>
              <a:rPr lang="en-US" dirty="0" smtClean="0"/>
              <a:t>machine</a:t>
            </a:r>
            <a:r>
              <a:rPr lang="en-US" dirty="0"/>
              <a:t> </a:t>
            </a:r>
            <a:r>
              <a:rPr lang="en-US" dirty="0" smtClean="0"/>
              <a:t>(automaton)</a:t>
            </a:r>
          </a:p>
          <a:p>
            <a:pPr marL="304747" lvl="1" indent="-304747">
              <a:spcBef>
                <a:spcPts val="300"/>
              </a:spcBef>
              <a:spcAft>
                <a:spcPts val="300"/>
              </a:spcAft>
              <a:buClr>
                <a:srgbClr val="F2B254"/>
              </a:buClr>
              <a:buSzPct val="100000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www.dofactory.com/net/state-design-pattern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989" y="1066801"/>
            <a:ext cx="5748423" cy="2140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491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24359"/>
            <a:ext cx="11804822" cy="5570355"/>
          </a:xfrm>
        </p:spPr>
        <p:txBody>
          <a:bodyPr/>
          <a:lstStyle/>
          <a:p>
            <a:r>
              <a:rPr lang="en-US" dirty="0"/>
              <a:t>A way to include </a:t>
            </a:r>
            <a:r>
              <a:rPr lang="en-US" dirty="0" smtClean="0"/>
              <a:t>language(formal</a:t>
            </a:r>
            <a:br>
              <a:rPr lang="en-US" dirty="0" smtClean="0"/>
            </a:br>
            <a:r>
              <a:rPr lang="en-US" dirty="0" smtClean="0"/>
              <a:t>grammar) </a:t>
            </a:r>
            <a:r>
              <a:rPr lang="en-US" dirty="0"/>
              <a:t>elements </a:t>
            </a:r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a representation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grammar</a:t>
            </a:r>
          </a:p>
          <a:p>
            <a:pPr lvl="1"/>
            <a:r>
              <a:rPr lang="en-US" dirty="0" smtClean="0"/>
              <a:t>Define an interpreter </a:t>
            </a:r>
            <a:r>
              <a:rPr lang="en-US" dirty="0"/>
              <a:t>that uses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representation to interpret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sentences </a:t>
            </a:r>
            <a:r>
              <a:rPr lang="en-US" dirty="0"/>
              <a:t>in the </a:t>
            </a:r>
            <a:r>
              <a:rPr lang="en-US" dirty="0" smtClean="0"/>
              <a:t>language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www.dofactory.com/net/interpreter-design-pattern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1" y="3301317"/>
            <a:ext cx="5401775" cy="22612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538" y="1077686"/>
            <a:ext cx="3389874" cy="18968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99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a new operation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a class </a:t>
            </a:r>
            <a:r>
              <a:rPr lang="en-US" dirty="0" smtClean="0"/>
              <a:t>without changing</a:t>
            </a:r>
            <a:br>
              <a:rPr lang="en-US" dirty="0" smtClean="0"/>
            </a:br>
            <a:r>
              <a:rPr lang="en-US" dirty="0" smtClean="0"/>
              <a:t> the elements of the class</a:t>
            </a:r>
          </a:p>
          <a:p>
            <a:pPr lvl="1"/>
            <a:r>
              <a:rPr lang="en-US" dirty="0"/>
              <a:t>The classic technique </a:t>
            </a: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recovering lost type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/>
              <a:t>Do the right thing based on the type of two 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Double </a:t>
            </a:r>
            <a:r>
              <a:rPr lang="en-US" dirty="0" smtClean="0"/>
              <a:t>dispatch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www.dofactory.com/net/visitor-design-pattern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263" y="1232951"/>
            <a:ext cx="6297560" cy="20578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005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698859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Null Object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Designed to act as a </a:t>
            </a:r>
            <a:r>
              <a:rPr lang="en-US" sz="2800" noProof="1" smtClean="0"/>
              <a:t>default value of an object</a:t>
            </a:r>
          </a:p>
          <a:p>
            <a:pPr lvl="1"/>
            <a:r>
              <a:rPr lang="en-US" sz="2800" noProof="1" smtClean="0"/>
              <a:t>In .NET: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String.Empty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EventArgs.Empty</a:t>
            </a:r>
            <a:r>
              <a:rPr lang="en-US" sz="2800" noProof="1" smtClean="0"/>
              <a:t>, etc</a:t>
            </a:r>
            <a:r>
              <a:rPr lang="en-US" sz="2800" dirty="0" smtClean="0"/>
              <a:t>.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Hierarchical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visitor 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(Composite + Visitor)</a:t>
            </a:r>
          </a:p>
          <a:p>
            <a:pPr lvl="1"/>
            <a:r>
              <a:rPr lang="en-US" sz="2800" dirty="0" smtClean="0"/>
              <a:t>Visit </a:t>
            </a:r>
            <a:r>
              <a:rPr lang="en-US" sz="2800" dirty="0"/>
              <a:t>every node in </a:t>
            </a:r>
            <a:r>
              <a:rPr lang="en-US" sz="2800" dirty="0" smtClean="0"/>
              <a:t>a hierarchical </a:t>
            </a:r>
            <a:r>
              <a:rPr lang="en-US" sz="2800" dirty="0"/>
              <a:t>data </a:t>
            </a:r>
            <a:r>
              <a:rPr lang="en-US" sz="2800" dirty="0" smtClean="0"/>
              <a:t>structure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Protocol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stack 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(Upper Layer / Lower Layer)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Scheduled-task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Single-serving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visitor </a:t>
            </a:r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(Use 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and then delete)</a:t>
            </a:r>
          </a:p>
          <a:p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Specification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pattern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(Combine rules (and/or))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Behavioral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1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Table of Contents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066800"/>
            <a:ext cx="11579384" cy="5554479"/>
          </a:xfrm>
        </p:spPr>
        <p:txBody>
          <a:bodyPr>
            <a:normAutofit/>
          </a:bodyPr>
          <a:lstStyle/>
          <a:p>
            <a:r>
              <a:rPr lang="en-US" sz="4600" dirty="0" smtClean="0"/>
              <a:t>Behavioral Design Patterns:</a:t>
            </a:r>
          </a:p>
          <a:p>
            <a:pPr lvl="1"/>
            <a:r>
              <a:rPr lang="en-US" sz="4400" dirty="0" smtClean="0"/>
              <a:t>Chain of Responsibility, Iterator,</a:t>
            </a:r>
            <a:br>
              <a:rPr lang="en-US" sz="4400" dirty="0" smtClean="0"/>
            </a:br>
            <a:r>
              <a:rPr lang="en-US" sz="4400" dirty="0" smtClean="0"/>
              <a:t>Command, Template Method,</a:t>
            </a:r>
            <a:br>
              <a:rPr lang="en-US" sz="4400" dirty="0" smtClean="0"/>
            </a:br>
            <a:r>
              <a:rPr lang="en-US" sz="4400" dirty="0" smtClean="0"/>
              <a:t>Strategy, Mediator, Memento,</a:t>
            </a:r>
            <a:br>
              <a:rPr lang="en-US" sz="4400" dirty="0" smtClean="0"/>
            </a:br>
            <a:r>
              <a:rPr lang="en-US" sz="4400" dirty="0" smtClean="0"/>
              <a:t>State, Interpreter, Visitor</a:t>
            </a:r>
          </a:p>
          <a:p>
            <a:r>
              <a:rPr lang="en-US" sz="4600" dirty="0"/>
              <a:t>Architectural </a:t>
            </a:r>
            <a:r>
              <a:rPr lang="en-US" sz="4600" dirty="0" smtClean="0"/>
              <a:t>Design Patterns: </a:t>
            </a:r>
          </a:p>
          <a:p>
            <a:pPr lvl="1"/>
            <a:r>
              <a:rPr lang="en-US" sz="4400" dirty="0" smtClean="0"/>
              <a:t>MV*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012" y="1981200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0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589" y="1122500"/>
            <a:ext cx="10563648" cy="820600"/>
          </a:xfrm>
        </p:spPr>
        <p:txBody>
          <a:bodyPr/>
          <a:lstStyle/>
          <a:p>
            <a:r>
              <a:rPr lang="en-US" dirty="0"/>
              <a:t>Architectural patterns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4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005" y="2324100"/>
            <a:ext cx="5700815" cy="3314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48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Model-View-Controller (MVC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dirty="0" smtClean="0"/>
              <a:t>architecture </a:t>
            </a:r>
          </a:p>
          <a:p>
            <a:pPr lvl="1"/>
            <a:r>
              <a:rPr lang="en-US" dirty="0" smtClean="0"/>
              <a:t>Separates the business logic from application data and presentation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</a:p>
          <a:p>
            <a:pPr lvl="1"/>
            <a:r>
              <a:rPr lang="en-US" dirty="0" smtClean="0"/>
              <a:t>Keeps the application state (data)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View</a:t>
            </a:r>
          </a:p>
          <a:p>
            <a:pPr lvl="1"/>
            <a:r>
              <a:rPr lang="en-US" dirty="0" smtClean="0"/>
              <a:t>Displays the data to the user (shows UI)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pPr lvl="1"/>
            <a:r>
              <a:rPr lang="en-US" dirty="0" smtClean="0"/>
              <a:t>Handles the interaction with the user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(MVC)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6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MVC does not replace </a:t>
            </a:r>
            <a:br>
              <a:rPr lang="en-US" sz="3000" dirty="0" smtClean="0"/>
            </a:br>
            <a:r>
              <a:rPr lang="en-US" sz="3000" dirty="0" smtClean="0"/>
              <a:t>the multi-tier architecture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Both are usually used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Typical multi-tier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architecture can use MVC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separate logic, </a:t>
            </a:r>
            <a:br>
              <a:rPr lang="en-US" dirty="0" smtClean="0"/>
            </a:br>
            <a:r>
              <a:rPr lang="en-US" dirty="0" smtClean="0"/>
              <a:t>data and presentation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MVC and Multi-Tier Architecture</a:t>
            </a:r>
            <a:endParaRPr lang="en-US" sz="3800" dirty="0"/>
          </a:p>
        </p:txBody>
      </p:sp>
      <p:sp>
        <p:nvSpPr>
          <p:cNvPr id="5" name="Rounded Rectangle 4"/>
          <p:cNvSpPr/>
          <p:nvPr/>
        </p:nvSpPr>
        <p:spPr>
          <a:xfrm>
            <a:off x="6906836" y="2895600"/>
            <a:ext cx="3453503" cy="4572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Model (Data)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6" name="Picture 2" descr="database,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998" y="5231488"/>
            <a:ext cx="1625177" cy="78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8633586" y="4572000"/>
            <a:ext cx="0" cy="7620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906835" y="4114800"/>
            <a:ext cx="3453503" cy="4572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Access Logic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243030" y="1295400"/>
            <a:ext cx="2437765" cy="762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Views</a:t>
            </a:r>
            <a:b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(Presentation)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4812" y="1295400"/>
            <a:ext cx="2640909" cy="762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Controllers</a:t>
            </a:r>
            <a:b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(Business Logic)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633586" y="3352800"/>
            <a:ext cx="0" cy="7620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17853" y="20574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25721" y="1752600"/>
            <a:ext cx="1117309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649327" y="20574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125721" y="1524000"/>
            <a:ext cx="1117309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954049" y="20574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Model-View-Presenter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(MVP)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is UI design pattern </a:t>
            </a:r>
            <a:br>
              <a:rPr lang="en-US" dirty="0" smtClean="0"/>
            </a:br>
            <a:r>
              <a:rPr lang="en-US" dirty="0" smtClean="0"/>
              <a:t>similar to MVC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Keeps application data (state)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View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Presentation – displays the UI and handles UI events (keyboard, mouse, etc.)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Presenter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Presentation logic (prepares data taken from the model to be displayed in certain format)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Model-View-Presenter (MVP)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4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noProof="1" smtClean="0">
                <a:solidFill>
                  <a:schemeClr val="tx2">
                    <a:lumMod val="75000"/>
                  </a:schemeClr>
                </a:solidFill>
              </a:rPr>
              <a:t>Model-View-ViewModel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MVVM) </a:t>
            </a:r>
            <a:r>
              <a:rPr lang="en-US" sz="3200" dirty="0" smtClean="0"/>
              <a:t>is architectural pattern for modern UI development</a:t>
            </a:r>
          </a:p>
          <a:p>
            <a:pPr lvl="1"/>
            <a:r>
              <a:rPr lang="en-US" dirty="0" smtClean="0"/>
              <a:t>Invented by Microsoft for use in WPF and Silverlight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MVC, MVP </a:t>
            </a:r>
            <a:r>
              <a:rPr lang="en-US" dirty="0" smtClean="0"/>
              <a:t>and Martin Fowler's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Presentation Model </a:t>
            </a:r>
            <a:r>
              <a:rPr lang="en-US" dirty="0" smtClean="0"/>
              <a:t>pattern</a:t>
            </a:r>
          </a:p>
          <a:p>
            <a:pPr lvl="1"/>
            <a:r>
              <a:rPr lang="en-US" dirty="0" smtClean="0"/>
              <a:t>Officially published in the Prism project (</a:t>
            </a:r>
            <a:r>
              <a:rPr lang="en-US" dirty="0"/>
              <a:t>Composite Application Guidance for WPF and Silverlight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Separates the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 layer</a:t>
            </a:r>
            <a:r>
              <a:rPr lang="en-US" dirty="0" smtClean="0"/>
              <a:t>" (state and behavior) from </a:t>
            </a:r>
            <a:r>
              <a:rPr lang="en-US" dirty="0"/>
              <a:t>the rest of the </a:t>
            </a:r>
            <a:r>
              <a:rPr lang="en-US" dirty="0" smtClean="0"/>
              <a:t>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Model-View-</a:t>
            </a:r>
            <a:r>
              <a:rPr lang="en-US" sz="3700" noProof="1" smtClean="0"/>
              <a:t>ViewModel</a:t>
            </a:r>
            <a:r>
              <a:rPr lang="en-US" sz="3700" dirty="0" smtClean="0"/>
              <a:t> (</a:t>
            </a:r>
            <a:r>
              <a:rPr lang="en-US" sz="3700" dirty="0"/>
              <a:t>MVVM</a:t>
            </a:r>
            <a:r>
              <a:rPr lang="en-US" sz="3700" dirty="0" smtClean="0"/>
              <a:t>)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24693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Model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Keeps </a:t>
            </a:r>
            <a:r>
              <a:rPr lang="en-US" sz="3000" dirty="0" smtClean="0"/>
              <a:t>the application </a:t>
            </a:r>
            <a:r>
              <a:rPr lang="en-US" sz="3000" dirty="0"/>
              <a:t>data </a:t>
            </a:r>
            <a:r>
              <a:rPr lang="en-US" sz="3000" dirty="0" smtClean="0"/>
              <a:t>/ state representation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E.g. data access layer or ORM framework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View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UI elements of the application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Windows, forms, controls, fields, buttons, etc.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noProof="1" smtClean="0">
                <a:solidFill>
                  <a:schemeClr val="tx2">
                    <a:lumMod val="75000"/>
                  </a:schemeClr>
                </a:solidFill>
              </a:rPr>
              <a:t>ViewModel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Data binder and converter </a:t>
            </a:r>
            <a:r>
              <a:rPr lang="en-US" sz="3000" dirty="0"/>
              <a:t>that changes </a:t>
            </a: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sz="3000" dirty="0" smtClean="0"/>
              <a:t> </a:t>
            </a:r>
            <a:r>
              <a:rPr lang="en-US" sz="3000" dirty="0"/>
              <a:t>information into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sz="3000" dirty="0"/>
              <a:t> </a:t>
            </a:r>
            <a:r>
              <a:rPr lang="en-US" sz="3000" dirty="0" smtClean="0"/>
              <a:t>information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Exposes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commands</a:t>
            </a:r>
            <a:r>
              <a:rPr lang="en-US" sz="3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000" dirty="0" smtClean="0"/>
              <a:t>for binding in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iews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1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MVVM is like MVP but leverages the </a:t>
            </a:r>
            <a:r>
              <a:rPr lang="en-US" sz="3000" dirty="0" smtClean="0"/>
              <a:t>platform's built-in </a:t>
            </a:r>
            <a:r>
              <a:rPr lang="en-US" sz="3000" dirty="0"/>
              <a:t>bi-directional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 binding </a:t>
            </a:r>
            <a:r>
              <a:rPr lang="en-US" sz="3000" dirty="0" smtClean="0"/>
              <a:t>mechanisms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 vs. MVVM Patterns</a:t>
            </a:r>
            <a:endParaRPr lang="en-US" dirty="0"/>
          </a:p>
        </p:txBody>
      </p:sp>
      <p:pic>
        <p:nvPicPr>
          <p:cNvPr id="12290" name="Picture 2" descr="http://sureshkumarveluswamy.files.wordpress.com/2010/07/mvp-and-mvv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91" y="2286000"/>
            <a:ext cx="10440001" cy="4221960"/>
          </a:xfrm>
          <a:prstGeom prst="roundRect">
            <a:avLst>
              <a:gd name="adj" fmla="val 34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9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Iterator </a:t>
            </a:r>
            <a:r>
              <a:rPr lang="en-US" dirty="0"/>
              <a:t>pattern 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loops in </a:t>
            </a:r>
            <a:r>
              <a:rPr lang="en-US" dirty="0"/>
              <a:t>C#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Observer </a:t>
            </a:r>
            <a:r>
              <a:rPr lang="en-US" dirty="0" smtClean="0"/>
              <a:t>pattern – events and event handlers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Adapter </a:t>
            </a:r>
            <a:r>
              <a:rPr lang="en-US" dirty="0" smtClean="0"/>
              <a:t>pattern is used in ADO.NET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Decorator: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CryptoStream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decorates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Command:</a:t>
            </a:r>
            <a:r>
              <a:rPr lang="en-US" dirty="0" smtClean="0"/>
              <a:t> WPF and Silverlight encapsulate a request to call a method with parameters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Façade </a:t>
            </a:r>
            <a:r>
              <a:rPr lang="en-US" dirty="0" smtClean="0"/>
              <a:t>pattern used in many Win32 API based classes to hide Win32 complexity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Chain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of Responsibility </a:t>
            </a:r>
            <a:r>
              <a:rPr lang="en-US" noProof="1" smtClean="0"/>
              <a:t>is similar to exceptions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String.Empty</a:t>
            </a:r>
            <a:r>
              <a:rPr lang="en-US" noProof="1" smtClean="0"/>
              <a:t> is </a:t>
            </a:r>
            <a:r>
              <a:rPr lang="en-US" dirty="0" smtClean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Null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in the .NET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5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333502"/>
            <a:ext cx="10820400" cy="1457698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Design Patterns: </a:t>
            </a:r>
            <a:br>
              <a:rPr lang="en-US" dirty="0" smtClean="0"/>
            </a:br>
            <a:r>
              <a:rPr lang="en-US" dirty="0" smtClean="0"/>
              <a:t>Behavioral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57966"/>
            <a:ext cx="8938472" cy="719034"/>
          </a:xfrm>
        </p:spPr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4572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990600"/>
            <a:ext cx="11804821" cy="5638799"/>
          </a:xfrm>
        </p:spPr>
        <p:txBody>
          <a:bodyPr>
            <a:noAutofit/>
          </a:bodyPr>
          <a:lstStyle/>
          <a:p>
            <a:pPr marL="446088" indent="-446088">
              <a:buFont typeface="+mj-lt"/>
              <a:buAutoNum type="arabicPeriod"/>
            </a:pPr>
            <a:r>
              <a:rPr lang="en-US" sz="3600" dirty="0"/>
              <a:t>Behavioral Design Patterns:</a:t>
            </a:r>
          </a:p>
          <a:p>
            <a:pPr lvl="1"/>
            <a:r>
              <a:rPr lang="en-US" dirty="0"/>
              <a:t>Chain of Responsibility, Iterator,</a:t>
            </a:r>
            <a:br>
              <a:rPr lang="en-US" dirty="0"/>
            </a:br>
            <a:r>
              <a:rPr lang="en-US" dirty="0"/>
              <a:t>Command, Template Method,</a:t>
            </a:r>
            <a:br>
              <a:rPr lang="en-US" dirty="0"/>
            </a:br>
            <a:r>
              <a:rPr lang="en-US" dirty="0"/>
              <a:t>Strategy, Mediator, Memento,</a:t>
            </a:r>
            <a:br>
              <a:rPr lang="en-US" dirty="0"/>
            </a:br>
            <a:r>
              <a:rPr lang="en-US" dirty="0"/>
              <a:t>State, Interpreter, Visitor</a:t>
            </a:r>
          </a:p>
          <a:p>
            <a:pPr marL="446088" indent="-446088">
              <a:buFont typeface="+mj-lt"/>
              <a:buAutoNum type="arabicPeriod"/>
            </a:pPr>
            <a:r>
              <a:rPr lang="en-US" sz="3600" dirty="0"/>
              <a:t>Architectural Design Patterns: </a:t>
            </a:r>
          </a:p>
          <a:p>
            <a:pPr lvl="1"/>
            <a:r>
              <a:rPr lang="en-US" dirty="0" smtClean="0"/>
              <a:t>MVC</a:t>
            </a:r>
          </a:p>
          <a:p>
            <a:pPr lvl="1"/>
            <a:r>
              <a:rPr lang="en-US" dirty="0" smtClean="0"/>
              <a:t>MVP</a:t>
            </a:r>
          </a:p>
          <a:p>
            <a:pPr lvl="1"/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1524000"/>
            <a:ext cx="359499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1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589" y="2684600"/>
            <a:ext cx="10563648" cy="820600"/>
          </a:xfrm>
        </p:spPr>
        <p:txBody>
          <a:bodyPr/>
          <a:lstStyle/>
          <a:p>
            <a:r>
              <a:rPr lang="en-US" dirty="0"/>
              <a:t>Behavioral Patterns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85" y="953915"/>
            <a:ext cx="5484971" cy="1442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309" y="1027285"/>
            <a:ext cx="4485221" cy="13693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89" y="4114801"/>
            <a:ext cx="5303601" cy="14954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87477">
            <a:off x="6236832" y="3912051"/>
            <a:ext cx="5148008" cy="1419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3966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://softuni.org/courses/high-quality-code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Patterns: </a:t>
            </a:r>
            <a:br>
              <a:rPr lang="en-US" dirty="0"/>
            </a:br>
            <a:r>
              <a:rPr lang="en-US" dirty="0" smtClean="0"/>
              <a:t>Behavioral Design </a:t>
            </a:r>
            <a:r>
              <a:rPr lang="en-US" dirty="0"/>
              <a:t>Patterns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37160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37160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37160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37160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37160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2" name="Picture 11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267708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443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Concerned </a:t>
            </a:r>
            <a:r>
              <a:rPr lang="en-US" sz="3600" dirty="0"/>
              <a:t>with communication (interaction) between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the </a:t>
            </a:r>
            <a:r>
              <a:rPr lang="en-US" sz="3600" dirty="0"/>
              <a:t>objects</a:t>
            </a:r>
          </a:p>
          <a:p>
            <a:pPr lvl="1"/>
            <a:r>
              <a:rPr lang="en-US" sz="3600" dirty="0" smtClean="0"/>
              <a:t>Either with </a:t>
            </a:r>
            <a:r>
              <a:rPr lang="en-US" sz="3600" dirty="0"/>
              <a:t>the assignment of responsibilities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between </a:t>
            </a:r>
            <a:r>
              <a:rPr lang="en-US" sz="3600" dirty="0" smtClean="0"/>
              <a:t>objects</a:t>
            </a:r>
          </a:p>
          <a:p>
            <a:pPr lvl="1"/>
            <a:r>
              <a:rPr lang="en-US" sz="3600" dirty="0" smtClean="0"/>
              <a:t>Or encapsulating </a:t>
            </a:r>
            <a:r>
              <a:rPr lang="en-US" sz="3600" dirty="0"/>
              <a:t>behavior in an object and delegating requests to </a:t>
            </a:r>
            <a:r>
              <a:rPr lang="en-US" sz="3600" dirty="0" smtClean="0"/>
              <a:t>it</a:t>
            </a:r>
          </a:p>
          <a:p>
            <a:r>
              <a:rPr lang="en-US" sz="3600" dirty="0" smtClean="0"/>
              <a:t>Increase </a:t>
            </a:r>
            <a:r>
              <a:rPr lang="en-US" sz="3600" dirty="0"/>
              <a:t>flexibility in carrying </a:t>
            </a:r>
            <a:r>
              <a:rPr lang="en-US" sz="3600" dirty="0" smtClean="0"/>
              <a:t>out communication </a:t>
            </a:r>
            <a:br>
              <a:rPr lang="en-US" sz="3600" dirty="0" smtClean="0"/>
            </a:br>
            <a:r>
              <a:rPr lang="en-US" sz="3600" dirty="0" smtClean="0"/>
              <a:t>across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390998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0369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Allows </a:t>
            </a:r>
            <a:r>
              <a:rPr lang="en-US" sz="3200" dirty="0"/>
              <a:t>you to pass a </a:t>
            </a:r>
            <a:r>
              <a:rPr lang="en-US" sz="3200" dirty="0" smtClean="0"/>
              <a:t>request</a:t>
            </a:r>
            <a:br>
              <a:rPr lang="en-US" sz="3200" dirty="0" smtClean="0"/>
            </a:br>
            <a:r>
              <a:rPr lang="en-US" sz="3200" dirty="0" smtClean="0"/>
              <a:t>to form </a:t>
            </a:r>
            <a:r>
              <a:rPr lang="en-US" sz="3200" dirty="0"/>
              <a:t>an object to the </a:t>
            </a:r>
            <a:r>
              <a:rPr lang="en-US" sz="3200" dirty="0" smtClean="0"/>
              <a:t>next</a:t>
            </a:r>
            <a:br>
              <a:rPr lang="en-US" sz="3200" dirty="0" smtClean="0"/>
            </a:br>
            <a:r>
              <a:rPr lang="en-US" sz="3200" dirty="0" smtClean="0"/>
              <a:t>until </a:t>
            </a:r>
            <a:r>
              <a:rPr lang="en-US" sz="3200" dirty="0"/>
              <a:t>the request is fulfilled</a:t>
            </a:r>
            <a:endParaRPr lang="en-US" sz="3200" dirty="0" smtClean="0"/>
          </a:p>
          <a:p>
            <a:r>
              <a:rPr lang="en-US" sz="3200" dirty="0" smtClean="0"/>
              <a:t>Analogous </a:t>
            </a:r>
            <a:r>
              <a:rPr lang="en-US" sz="3200" dirty="0"/>
              <a:t>to </a:t>
            </a:r>
            <a:r>
              <a:rPr lang="en-US" sz="3200" dirty="0" smtClean="0"/>
              <a:t>exception handling</a:t>
            </a:r>
          </a:p>
          <a:p>
            <a:r>
              <a:rPr lang="en-US" sz="3200" dirty="0" smtClean="0"/>
              <a:t>Simplifies </a:t>
            </a:r>
            <a:r>
              <a:rPr lang="en-US" sz="3200" dirty="0"/>
              <a:t>object </a:t>
            </a:r>
            <a:r>
              <a:rPr lang="en-US" sz="3200" dirty="0" smtClean="0"/>
              <a:t>interconnections</a:t>
            </a:r>
          </a:p>
          <a:p>
            <a:pPr lvl="1"/>
            <a:r>
              <a:rPr lang="en-US" sz="3000" dirty="0" smtClean="0"/>
              <a:t>Each </a:t>
            </a:r>
            <a:r>
              <a:rPr lang="en-US" sz="3000" dirty="0"/>
              <a:t>sender keeps a single reference </a:t>
            </a:r>
            <a:r>
              <a:rPr lang="en-US" sz="3000" dirty="0" smtClean="0"/>
              <a:t>to the next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www.dofactory.com/net/chain-of-responsibility-design-pattern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 Pattern</a:t>
            </a:r>
            <a:endParaRPr lang="en-US" dirty="0"/>
          </a:p>
        </p:txBody>
      </p:sp>
      <p:pic>
        <p:nvPicPr>
          <p:cNvPr id="11270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594" y="2582099"/>
            <a:ext cx="2691818" cy="20193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sourcemaking.com/files/sm/images/patterns/Chain_of_responsibility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41" y="1219200"/>
            <a:ext cx="4889255" cy="990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15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392645" name="Rectangle 5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4874018"/>
          </a:xfrm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Access to the elements of a complex object without revealing its actual presentation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Various ways of data structure</a:t>
            </a:r>
            <a:br>
              <a:rPr lang="en-US" dirty="0" smtClean="0"/>
            </a:br>
            <a:r>
              <a:rPr lang="en-US" dirty="0" smtClean="0"/>
              <a:t> traversing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Unified </a:t>
            </a:r>
            <a:r>
              <a:rPr lang="en-US" dirty="0"/>
              <a:t>interface for iterating over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various data structures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loops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</a:t>
            </a:r>
            <a:r>
              <a:rPr lang="en-US" dirty="0" smtClean="0"/>
              <a:t>C# use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Iterator</a:t>
            </a:r>
            <a:r>
              <a:rPr lang="en-US" dirty="0" smtClean="0"/>
              <a:t> pattern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www.dofactory.com/net/iterator-design-pattern</a:t>
            </a:r>
            <a:endParaRPr lang="en-US" dirty="0"/>
          </a:p>
        </p:txBody>
      </p:sp>
      <p:sp>
        <p:nvSpPr>
          <p:cNvPr id="13926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/>
              <a:t>Iterator Pattern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493" y="1676400"/>
            <a:ext cx="5027329" cy="22555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6332" r="6092"/>
          <a:stretch/>
        </p:blipFill>
        <p:spPr>
          <a:xfrm>
            <a:off x="10361612" y="4348845"/>
            <a:ext cx="1447800" cy="18233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5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b="1" noProof="1" dirty="0" smtClean="0"/>
              <a:pPr>
                <a:defRPr/>
              </a:pPr>
              <a:t>7</a:t>
            </a:fld>
            <a:endParaRPr lang="en-US" b="1" noProof="1"/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Iterator – Example</a:t>
            </a:r>
            <a:endParaRPr lang="en-US" noProof="1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507868" y="2584728"/>
            <a:ext cx="1118155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IEnumerable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IEnumerator GetEnumerator();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>
          <a:xfrm>
            <a:off x="507868" y="3714691"/>
            <a:ext cx="1118155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class ConcreteEnumerator : IEnumerator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// Implement IEnumerator interface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507868" y="4845784"/>
            <a:ext cx="11181554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enumerator = someObject.GetEnumerator();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enumerator.Reset();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(enumerator.MoveNext())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// work with enumerator.Current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0"/>
          <p:cNvSpPr>
            <a:spLocks noGrp="1" noChangeArrowheads="1"/>
          </p:cNvSpPr>
          <p:nvPr>
            <p:ph idx="1"/>
          </p:nvPr>
        </p:nvSpPr>
        <p:spPr>
          <a:xfrm>
            <a:off x="507868" y="1143000"/>
            <a:ext cx="11181554" cy="1303809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IEnumerator 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bool MoveNext();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object Current { get;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void Reset(); }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48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90" y="985607"/>
            <a:ext cx="11804822" cy="58070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object encapsulates all the information needed to call a method at a later time</a:t>
            </a:r>
          </a:p>
          <a:p>
            <a:pPr lvl="1"/>
            <a:r>
              <a:rPr lang="en-US" dirty="0" smtClean="0"/>
              <a:t>Letting you parameterize clients with different requests, queue or log requests, and support undoable operations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In .NET, WPF </a:t>
            </a:r>
            <a:r>
              <a:rPr lang="en-US" dirty="0"/>
              <a:t>and Silverlight </a:t>
            </a:r>
            <a:r>
              <a:rPr lang="en-US" dirty="0" smtClean="0"/>
              <a:t>encapsulate a </a:t>
            </a:r>
            <a:r>
              <a:rPr lang="en-US" dirty="0"/>
              <a:t>request to call a method with </a:t>
            </a:r>
            <a:r>
              <a:rPr lang="en-US" dirty="0" smtClean="0"/>
              <a:t>parameters</a:t>
            </a:r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www.dofactory.com/net/command-design-pattern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</a:t>
            </a:r>
            <a:r>
              <a:rPr lang="en-US" dirty="0"/>
              <a:t>Pattern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3048000"/>
            <a:ext cx="5425931" cy="16752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57" y="3176034"/>
            <a:ext cx="5148008" cy="1419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9389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Defines the base of an algorithm in a method, leaving some implementation to its subclasses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Template Method </a:t>
            </a:r>
            <a:r>
              <a:rPr lang="en-US" dirty="0" smtClean="0"/>
              <a:t>allows the subclasses to redefine the implementation of some of the parts of the algorithm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Doesn't let the subclasses change</a:t>
            </a:r>
            <a:r>
              <a:rPr lang="en-US" dirty="0"/>
              <a:t> </a:t>
            </a:r>
            <a:r>
              <a:rPr lang="en-US" dirty="0" smtClean="0"/>
              <a:t>the algorithm structure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Relies on inheritance; Strategy on composition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www.dofactory.com/net/template-method-design-pattern</a:t>
            </a:r>
            <a:endParaRPr lang="en-US" dirty="0" smtClean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Method Pattern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418" y="4038600"/>
            <a:ext cx="5197594" cy="1697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62" y="4052188"/>
            <a:ext cx="2905250" cy="1664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1165</Words>
  <Application>Microsoft Office PowerPoint</Application>
  <PresentationFormat>Custom</PresentationFormat>
  <Paragraphs>294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Design Patterns:  Behavioral Design Patterns</vt:lpstr>
      <vt:lpstr>Table of Contents</vt:lpstr>
      <vt:lpstr>Behavioral Patterns</vt:lpstr>
      <vt:lpstr>Behavioral Patterns</vt:lpstr>
      <vt:lpstr>Chain of Responsibility Pattern</vt:lpstr>
      <vt:lpstr>Iterator Pattern</vt:lpstr>
      <vt:lpstr>Iterator – Example</vt:lpstr>
      <vt:lpstr>Command Pattern</vt:lpstr>
      <vt:lpstr>Template Method Pattern</vt:lpstr>
      <vt:lpstr>Template Method – Example</vt:lpstr>
      <vt:lpstr>Strategy Pattern</vt:lpstr>
      <vt:lpstr>Strategy Pattern – Example</vt:lpstr>
      <vt:lpstr>Observer Pattern</vt:lpstr>
      <vt:lpstr>Mediator Pattern</vt:lpstr>
      <vt:lpstr>Memento Pattern</vt:lpstr>
      <vt:lpstr>State Pattern</vt:lpstr>
      <vt:lpstr>Interpreter Pattern</vt:lpstr>
      <vt:lpstr>Visitor Pattern</vt:lpstr>
      <vt:lpstr>Other Behavioral Patterns</vt:lpstr>
      <vt:lpstr>Architectural patterns </vt:lpstr>
      <vt:lpstr>Model-View-Controller (MVC)</vt:lpstr>
      <vt:lpstr>MVC and Multi-Tier Architecture</vt:lpstr>
      <vt:lpstr>Model-View-Presenter (MVP)</vt:lpstr>
      <vt:lpstr>Model-View-ViewModel (MVVM)</vt:lpstr>
      <vt:lpstr>MVVM Structure</vt:lpstr>
      <vt:lpstr>MVP vs. MVVM Patterns</vt:lpstr>
      <vt:lpstr>Design Patterns in the .NET Framework</vt:lpstr>
      <vt:lpstr>Design Patterns:  Behavioral Design Patterns</vt:lpstr>
      <vt:lpstr>Summary</vt:lpstr>
      <vt:lpstr>Design Patterns:  Behavioral Design Patterns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 in Software Design</dc:title>
  <dc:subject>C# Basics Course</dc:subject>
  <dc:creator/>
  <cp:keywords>SOLID, DRY, YAGNI, KISS, SLAP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2015-08-13T09:16:21Z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