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  <p:sldMasterId id="2147483687" r:id="rId3"/>
  </p:sldMasterIdLst>
  <p:notesMasterIdLst>
    <p:notesMasterId r:id="rId44"/>
  </p:notesMasterIdLst>
  <p:handoutMasterIdLst>
    <p:handoutMasterId r:id="rId45"/>
  </p:handoutMasterIdLst>
  <p:sldIdLst>
    <p:sldId id="274" r:id="rId4"/>
    <p:sldId id="276" r:id="rId5"/>
    <p:sldId id="428" r:id="rId6"/>
    <p:sldId id="545" r:id="rId7"/>
    <p:sldId id="557" r:id="rId8"/>
    <p:sldId id="585" r:id="rId9"/>
    <p:sldId id="558" r:id="rId10"/>
    <p:sldId id="559" r:id="rId11"/>
    <p:sldId id="546" r:id="rId12"/>
    <p:sldId id="560" r:id="rId13"/>
    <p:sldId id="551" r:id="rId14"/>
    <p:sldId id="567" r:id="rId15"/>
    <p:sldId id="584" r:id="rId16"/>
    <p:sldId id="568" r:id="rId17"/>
    <p:sldId id="570" r:id="rId18"/>
    <p:sldId id="569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449" r:id="rId30"/>
    <p:sldId id="543" r:id="rId31"/>
    <p:sldId id="586" r:id="rId32"/>
    <p:sldId id="544" r:id="rId33"/>
    <p:sldId id="554" r:id="rId34"/>
    <p:sldId id="571" r:id="rId35"/>
    <p:sldId id="587" r:id="rId36"/>
    <p:sldId id="572" r:id="rId37"/>
    <p:sldId id="583" r:id="rId38"/>
    <p:sldId id="590" r:id="rId39"/>
    <p:sldId id="349" r:id="rId40"/>
    <p:sldId id="589" r:id="rId41"/>
    <p:sldId id="431" r:id="rId42"/>
    <p:sldId id="542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 autoAdjust="0"/>
  </p:normalViewPr>
  <p:slideViewPr>
    <p:cSldViewPr>
      <p:cViewPr varScale="1">
        <p:scale>
          <a:sx n="85" d="100"/>
          <a:sy n="85" d="100"/>
        </p:scale>
        <p:origin x="-96" y="-2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6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12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8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9/7/2015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9/7/2015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8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243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8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3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9/7/2015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9/7/2015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25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hyperlink" Target="http://java67.blogspot.bg/2012/12/difference-between-array-vs-arraylist-jav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rbool.com/overview-on-navigableset-subtype-of-java-collections/25417" TargetMode="External"/><Relationship Id="rId2" Type="http://schemas.openxmlformats.org/officeDocument/2006/relationships/hyperlink" Target="http://java67.blogspot.bg/2014/01/how-hashset-is-implemented-or-works-internally-ja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0596527756/" TargetMode="External"/><Relationship Id="rId2" Type="http://schemas.openxmlformats.org/officeDocument/2006/relationships/hyperlink" Target="http://docs.oracle.com/javase/tutorial/collections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9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42.png"/><Relationship Id="rId10" Type="http://schemas.openxmlformats.org/officeDocument/2006/relationships/image" Target="../media/image36.pn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8.png"/><Relationship Id="rId22" Type="http://schemas.openxmlformats.org/officeDocument/2006/relationships/hyperlink" Target="http://www.milestonesys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1545608"/>
            <a:ext cx="813271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536208"/>
            <a:ext cx="8132718" cy="719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Arrays, Lists, Strings, Sets,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268423"/>
            <a:ext cx="2743200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19984"/>
            <a:ext cx="2237097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80607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821769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759">
            <a:off x="3407531" y="4612191"/>
            <a:ext cx="1579890" cy="15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62" y="508426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9225401" y="4853266"/>
            <a:ext cx="2171577" cy="1330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827">
            <a:off x="8258773" y="3682418"/>
            <a:ext cx="3266617" cy="818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716">
            <a:off x="3081902" y="341069"/>
            <a:ext cx="3265757" cy="134645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4594830" y="35840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560991"/>
            <a:ext cx="4332740" cy="630618"/>
          </a:xfrm>
          <a:prstGeom prst="rect">
            <a:avLst/>
          </a:prstGeom>
        </p:spPr>
      </p:pic>
      <p:pic>
        <p:nvPicPr>
          <p:cNvPr id="18" name="Picture 2">
            <a:hlinkClick r:id="rId13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18992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719855" y="2015779"/>
            <a:ext cx="8231521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0577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09" y="1905000"/>
            <a:ext cx="6254278" cy="2314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070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“ages” holds pointers to Objects in the heap as values.</a:t>
            </a:r>
          </a:p>
          <a:p>
            <a:pPr lvl="1"/>
            <a:r>
              <a:rPr lang="en-US" dirty="0" smtClean="0"/>
              <a:t>Each Object has an address that points to a value in the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Future reference</a:t>
            </a:r>
          </a:p>
          <a:p>
            <a:pPr lvl="1"/>
            <a:r>
              <a:rPr lang="en-US" dirty="0" smtClean="0">
                <a:hlinkClick r:id="rId2"/>
              </a:rPr>
              <a:t>Arrays vs </a:t>
            </a:r>
            <a:r>
              <a:rPr lang="en-US" dirty="0" err="1" smtClean="0">
                <a:hlinkClick r:id="rId2"/>
              </a:rPr>
              <a:t>ArrayLists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 lists are stored in the memory</a:t>
            </a:r>
            <a:endParaRPr lang="en-US" dirty="0"/>
          </a:p>
        </p:txBody>
      </p:sp>
      <p:pic>
        <p:nvPicPr>
          <p:cNvPr id="1027" name="Picture 3" descr="G:\Bi0GaMe\java-basics\Jan-2015\images\02fig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133600"/>
            <a:ext cx="550843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Nakov</a:t>
            </a:r>
          </a:p>
          <a:p>
            <a:r>
              <a:rPr lang="en-US" sz="2200" dirty="0" smtClean="0"/>
              <a:t>names.addAll(Arrays.asList("Alice", "Tedy"));</a:t>
            </a:r>
          </a:p>
          <a:p>
            <a:r>
              <a:rPr lang="en-US" sz="2200" dirty="0" smtClean="0"/>
              <a:t>   // Maria, Nakov, Alice, Tedy</a:t>
            </a:r>
          </a:p>
          <a:p>
            <a:r>
              <a:rPr lang="en-US" sz="2200" dirty="0" smtClean="0"/>
              <a:t>names.add(3, "Sylvia"); // Maria, Nakov, Alice, Sylvia, Tedy</a:t>
            </a:r>
          </a:p>
          <a:p>
            <a:r>
              <a:rPr lang="en-US" sz="2200" dirty="0" smtClean="0"/>
              <a:t>names.set(2, "Mike"); // Maria, Nakov, Mike, Sylvia, Tedy</a:t>
            </a:r>
          </a:p>
          <a:p>
            <a:r>
              <a:rPr lang="en-US" sz="2200" dirty="0" smtClean="0"/>
              <a:t>System.out.println(names);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1" y="2076716"/>
            <a:ext cx="2045618" cy="205073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4" y="1600200"/>
            <a:ext cx="1811832" cy="1811832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711" y="2076716"/>
            <a:ext cx="2045618" cy="205073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4214" y="4614966"/>
            <a:ext cx="108203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529366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 in </a:t>
            </a: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accessed by index: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/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3500" dirty="0" smtClean="0"/>
              <a:t>, etc.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/>
              <a:t>Strings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</a:t>
            </a:r>
            <a:endParaRPr lang="en-US" sz="3800" dirty="0"/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500" dirty="0"/>
              <a:t>,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3" y="3904174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636288" y="2513676"/>
            <a:ext cx="2352193" cy="23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676400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operator does not work correctly for strings!</a:t>
            </a:r>
          </a:p>
          <a:p>
            <a:pPr lvl="1"/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String.equals(String)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String.compareTo(String)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414" y="2723925"/>
            <a:ext cx="10196398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"yes yes".split("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("words[0]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("words[1]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System.out.println(words[0] == words[1]);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equals(words[1]));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System.out.println("Alice".compareTo("Mike")); // &lt;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("Alice".compareTo("Alice")); // ==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("Mike".compareTo("Alice")); // &gt; 0</a:t>
            </a:r>
          </a:p>
        </p:txBody>
      </p:sp>
    </p:spTree>
    <p:extLst>
      <p:ext uri="{BB962C8B-B14F-4D97-AF65-F5344CB8AC3E}">
        <p14:creationId xmlns:p14="http://schemas.microsoft.com/office/powerpoint/2010/main" val="2698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d{1,3}([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-]*[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]+)+</a:t>
            </a:r>
            <a:r>
              <a:rPr lang="en-US" dirty="0" smtClean="0"/>
              <a:t> 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-]*[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0-9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]+)+";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Matches by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305176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+359 894 11 22 33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49 89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975-99222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/>
              <a:t> and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Java keep unique elements</a:t>
            </a:r>
          </a:p>
          <a:p>
            <a:pPr lvl="1"/>
            <a:r>
              <a:rPr lang="en-US" dirty="0" smtClean="0"/>
              <a:t>Like lists but duplicated elements are stored only once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Keeps a set of elements in a hash-tables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“names” holds hash indexes that point to Objects in the heap as values.</a:t>
            </a:r>
          </a:p>
          <a:p>
            <a:pPr lvl="1"/>
            <a:r>
              <a:rPr lang="en-US" dirty="0" smtClean="0"/>
              <a:t>Each Object has an address that points to a value in the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Future Reference </a:t>
            </a:r>
          </a:p>
          <a:p>
            <a:pPr lvl="1"/>
            <a:r>
              <a:rPr lang="en-US" dirty="0" err="1" smtClean="0">
                <a:hlinkClick r:id="rId2"/>
              </a:rPr>
              <a:t>HashSet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TreeSet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hash sets are stored in the memory</a:t>
            </a:r>
            <a:endParaRPr lang="en-US" dirty="0"/>
          </a:p>
        </p:txBody>
      </p:sp>
      <p:pic>
        <p:nvPicPr>
          <p:cNvPr id="4098" name="Picture 2" descr="G:\Bi0GaMe\java-basics\Jan-2015\images\fig350_0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558995"/>
            <a:ext cx="5619566" cy="407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600200"/>
            <a:ext cx="10210800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Set&lt;String&gt; set = new TreeSet&lt;String&gt;();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set.add("Tosho");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set.add("Gosho");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set.add("Maria");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set.add("Alice");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set.remove("Pesho");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System.out.println(set); // [Alice, Gosho, Maria, Tosho]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59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25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62" y="113457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1203231" y="859677"/>
            <a:ext cx="2171577" cy="133004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3559724" y="12218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292926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Keeps a map of elements in 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</a:t>
            </a:r>
            <a:r>
              <a:rPr lang="en-US" sz="3400" dirty="0" smtClean="0"/>
              <a:t>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</a:t>
            </a:r>
            <a:r>
              <a:rPr lang="en-US" sz="3400" dirty="0" smtClean="0"/>
              <a:t>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5980198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/>
              <a:t>Variable </a:t>
            </a:r>
            <a:r>
              <a:rPr lang="en-US" dirty="0" smtClean="0"/>
              <a:t>“phonebook” </a:t>
            </a:r>
            <a:r>
              <a:rPr lang="en-US" dirty="0"/>
              <a:t>holds hash indexes that point to </a:t>
            </a:r>
            <a:r>
              <a:rPr lang="en-US" dirty="0" smtClean="0"/>
              <a:t>keys in </a:t>
            </a:r>
            <a:r>
              <a:rPr lang="en-US" dirty="0"/>
              <a:t>the heap as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key points to a value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hash maps are stored in the memory</a:t>
            </a:r>
            <a:endParaRPr lang="en-US" dirty="0"/>
          </a:p>
        </p:txBody>
      </p:sp>
      <p:pic>
        <p:nvPicPr>
          <p:cNvPr id="5122" name="Picture 2" descr="G:\Bi0GaMe\java-basics\Jan-2015\images\2000px-Hash_table_5_0_1_1_1_1_0_SP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62" y="685800"/>
            <a:ext cx="6229363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 smtClean="0"/>
              <a:t>Counting </a:t>
            </a:r>
            <a:r>
              <a:rPr lang="en-US" smtClean="0"/>
              <a:t>words occurrences </a:t>
            </a:r>
            <a:r>
              <a:rPr lang="en-US" dirty="0" smtClean="0"/>
              <a:t>in a list: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noProof="1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9814" y="1798990"/>
            <a:ext cx="10834798" cy="4601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200" dirty="0" smtClean="0"/>
              <a:t>String[] words = { "yes", "hi", "hello", "hi", "welcome",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"yes", "yes", "welcome", "hi", "yes", "hello", "yes" 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Map&lt;String, Integer&gt; wordsCount = new HashMap&lt;String, Integer&gt;();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for (String word : words)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Integer count = wordsCount.get(word);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if (count == null)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  count = 0; 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}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wordsCount.put(word, count+1);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System.out.println(wordsCount); // {hi=3, yes=5, hello=2, welcome=2}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6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Students and their grades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967640"/>
            <a:ext cx="10820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HashMap&lt;String, ArrayList&lt;Integer&gt;&gt; grades = new HashMap&lt;&gt;();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grades.put("Peter", new ArrayList&lt;&gt;(Arrays.asList(5)));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grades.put("George", new ArrayList&lt;&gt;(Arrays.asList(5, 5, 6)));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grades.put("Maria", new ArrayList&lt;&gt;(Arrays.asList(5, 4, 4)));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grades.get("Peter").add(6);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grades.get("George").add(6);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 (String key : grades.keySet()) {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System.out.println("" + key + " -&gt; " + grades.get(key));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Oracle documentation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docs.oracle.com/javase/tutorial/collections/index.html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book “Java Generics </a:t>
            </a:r>
            <a:r>
              <a:rPr lang="en-US" dirty="0"/>
              <a:t>and </a:t>
            </a:r>
            <a:r>
              <a:rPr lang="en-US" dirty="0" smtClean="0"/>
              <a:t>Collections”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www.amazon.com/dp/0596527756/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Arrays, Strings and Collections: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dirty="0"/>
              <a:t>, etc.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2" y="2189409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519991" y="112445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 Basics</a:t>
            </a:r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https://softuni.bg/courses/java-basics/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13751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“classmates” holds addresses in the heap as values.</a:t>
            </a:r>
          </a:p>
          <a:p>
            <a:pPr lvl="1"/>
            <a:r>
              <a:rPr lang="en-US" dirty="0" smtClean="0"/>
              <a:t>Each address points to a separate value in the heap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arrays are stored in the memory</a:t>
            </a:r>
            <a:endParaRPr lang="en-US" dirty="0"/>
          </a:p>
        </p:txBody>
      </p:sp>
      <p:pic>
        <p:nvPicPr>
          <p:cNvPr id="1026" name="Picture 2" descr="G:\Bi0GaMe\java-basics\Jan-2015\images\memory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257" y="2292182"/>
            <a:ext cx="5478155" cy="29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i&lt;names.length; i++) {</a:t>
            </a:r>
          </a:p>
          <a:p>
            <a:r>
              <a:rPr lang="en-US" dirty="0" smtClean="0"/>
              <a:t>  System.out.printf("names[%d] = %s\n",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(String name : names)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names[4] = "Nakov"; // ArrayIndexOutOfBoundsException</a:t>
            </a:r>
          </a:p>
          <a:p>
            <a:r>
              <a:rPr lang="en-US" dirty="0" smtClean="0"/>
              <a:t>names.length = 5; // array.length is read-only field</a:t>
            </a:r>
          </a:p>
        </p:txBody>
      </p:sp>
    </p:spTree>
    <p:extLst>
      <p:ext uri="{BB962C8B-B14F-4D97-AF65-F5344CB8AC3E}">
        <p14:creationId xmlns:p14="http://schemas.microsoft.com/office/powerpoint/2010/main" val="2505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Sort and Print Array of n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scanner = new Scanner(System.in);</a:t>
            </a:r>
          </a:p>
          <a:p>
            <a:r>
              <a:rPr lang="en-US" dirty="0" smtClean="0"/>
              <a:t>int n = scanner.nextInt();</a:t>
            </a:r>
          </a:p>
          <a:p>
            <a:r>
              <a:rPr lang="en-US" dirty="0" smtClean="0"/>
              <a:t>scanner.nextLine();</a:t>
            </a:r>
          </a:p>
          <a:p>
            <a:r>
              <a:rPr lang="en-US" dirty="0" smtClean="0"/>
              <a:t>String[] lines = new String[n];</a:t>
            </a:r>
          </a:p>
          <a:p>
            <a:r>
              <a:rPr lang="en-US" dirty="0" smtClean="0"/>
              <a:t>for (int i = 0; i &lt; n; i++) {</a:t>
            </a:r>
          </a:p>
          <a:p>
            <a:r>
              <a:rPr lang="en-US" dirty="0" smtClean="0"/>
              <a:t>  lines[i] = scanner.nextLine();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Arrays.sort(lines);</a:t>
            </a:r>
          </a:p>
          <a:p>
            <a:endParaRPr lang="en-US" dirty="0" smtClean="0"/>
          </a:p>
          <a:p>
            <a:r>
              <a:rPr lang="en-US" dirty="0" smtClean="0"/>
              <a:t>for (int i = 0; i &lt; lines.length; i++) {</a:t>
            </a:r>
          </a:p>
          <a:p>
            <a:r>
              <a:rPr lang="en-US" dirty="0" smtClean="0"/>
              <a:t>  System.out.println(lines[i]);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2105</Words>
  <Application>Microsoft Office PowerPoint</Application>
  <PresentationFormat>Custom</PresentationFormat>
  <Paragraphs>392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SoftUni 16x9</vt:lpstr>
      <vt:lpstr>1_SoftUni 16x9</vt:lpstr>
      <vt:lpstr>Java Collections Basics</vt:lpstr>
      <vt:lpstr>Table of Contents</vt:lpstr>
      <vt:lpstr>Warning: Not for Absolute Beginners</vt:lpstr>
      <vt:lpstr>Arrays</vt:lpstr>
      <vt:lpstr>What are Arrays?</vt:lpstr>
      <vt:lpstr>How arrays are stored in the memory</vt:lpstr>
      <vt:lpstr>Working with Arrays in Java</vt:lpstr>
      <vt:lpstr>Arrays of Strings</vt:lpstr>
      <vt:lpstr>Read, Sort and Print Array of n Strings</vt:lpstr>
      <vt:lpstr>Arrays</vt:lpstr>
      <vt:lpstr>Lists</vt:lpstr>
      <vt:lpstr>Lists in Java</vt:lpstr>
      <vt:lpstr>How array lists are stored in the memory</vt:lpstr>
      <vt:lpstr>ArrayList&lt;String&gt; – Example</vt:lpstr>
      <vt:lpstr>ArrayList&lt;Integer&gt; – Example</vt:lpstr>
      <vt:lpstr>PowerPoint Presentation</vt:lpstr>
      <vt:lpstr>Strings</vt:lpstr>
      <vt:lpstr>What Is String?</vt:lpstr>
      <vt:lpstr>Working with Strings</vt:lpstr>
      <vt:lpstr>Strings – Examples</vt:lpstr>
      <vt:lpstr>Strings – Examples (2)</vt:lpstr>
      <vt:lpstr>Comparing Strings in Java</vt:lpstr>
      <vt:lpstr>Regular Expressions</vt:lpstr>
      <vt:lpstr>Validation by Regular Expression – Example</vt:lpstr>
      <vt:lpstr>Find Matches by Pattern – Example</vt:lpstr>
      <vt:lpstr>Strings</vt:lpstr>
      <vt:lpstr>Sets</vt:lpstr>
      <vt:lpstr>Sets in Java</vt:lpstr>
      <vt:lpstr>How hash sets are stored in the memory</vt:lpstr>
      <vt:lpstr>HashSet&lt;E&gt; and TreeSet&lt;E&gt; – Examples</vt:lpstr>
      <vt:lpstr>Maps</vt:lpstr>
      <vt:lpstr>Maps in Java</vt:lpstr>
      <vt:lpstr>How hash maps are stored in the memory</vt:lpstr>
      <vt:lpstr>HashMap&lt;K, V&gt; – Examples</vt:lpstr>
      <vt:lpstr>TreeMap&lt;K, V&gt; – Examples</vt:lpstr>
      <vt:lpstr>Future References</vt:lpstr>
      <vt:lpstr>Summary</vt:lpstr>
      <vt:lpstr>Java Collections Basics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2015-09-07T13:34:26Z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