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8" r:id="rId5"/>
    <p:sldId id="449" r:id="rId6"/>
    <p:sldId id="508" r:id="rId7"/>
    <p:sldId id="509" r:id="rId8"/>
    <p:sldId id="510" r:id="rId9"/>
    <p:sldId id="512" r:id="rId10"/>
    <p:sldId id="513" r:id="rId11"/>
    <p:sldId id="517" r:id="rId12"/>
    <p:sldId id="518" r:id="rId13"/>
    <p:sldId id="519" r:id="rId14"/>
    <p:sldId id="543" r:id="rId15"/>
    <p:sldId id="520" r:id="rId16"/>
    <p:sldId id="521" r:id="rId17"/>
    <p:sldId id="514" r:id="rId18"/>
    <p:sldId id="526" r:id="rId19"/>
    <p:sldId id="522" r:id="rId20"/>
    <p:sldId id="523" r:id="rId21"/>
    <p:sldId id="548" r:id="rId22"/>
    <p:sldId id="547" r:id="rId23"/>
    <p:sldId id="549" r:id="rId24"/>
    <p:sldId id="524" r:id="rId25"/>
    <p:sldId id="527" r:id="rId26"/>
    <p:sldId id="544" r:id="rId27"/>
    <p:sldId id="545" r:id="rId28"/>
    <p:sldId id="525" r:id="rId29"/>
    <p:sldId id="528" r:id="rId30"/>
    <p:sldId id="529" r:id="rId31"/>
    <p:sldId id="530" r:id="rId32"/>
    <p:sldId id="531" r:id="rId33"/>
    <p:sldId id="532" r:id="rId34"/>
    <p:sldId id="533" r:id="rId35"/>
    <p:sldId id="515" r:id="rId36"/>
    <p:sldId id="534" r:id="rId37"/>
    <p:sldId id="349" r:id="rId38"/>
    <p:sldId id="550" r:id="rId39"/>
    <p:sldId id="431" r:id="rId40"/>
    <p:sldId id="542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 varScale="1">
        <p:scale>
          <a:sx n="69" d="100"/>
          <a:sy n="69" d="100"/>
        </p:scale>
        <p:origin x="-332" y="-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257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964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14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40.png"/><Relationship Id="rId10" Type="http://schemas.openxmlformats.org/officeDocument/2006/relationships/image" Target="../media/image34.png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Relationship Id="rId22" Type="http://schemas.openxmlformats.org/officeDocument/2006/relationships/hyperlink" Target="http://www.milestonesys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790552"/>
            <a:ext cx="8132718" cy="1266848"/>
          </a:xfrm>
        </p:spPr>
        <p:txBody>
          <a:bodyPr>
            <a:normAutofit/>
          </a:bodyPr>
          <a:lstStyle/>
          <a:p>
            <a:r>
              <a:rPr lang="en-US" dirty="0" smtClean="0"/>
              <a:t>Loops, Methods, Classes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057400"/>
            <a:ext cx="8132718" cy="1793743"/>
          </a:xfrm>
        </p:spPr>
        <p:txBody>
          <a:bodyPr>
            <a:normAutofit/>
          </a:bodyPr>
          <a:lstStyle/>
          <a:p>
            <a:r>
              <a:rPr lang="en-US" dirty="0" smtClean="0"/>
              <a:t>Loops, Methods,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Using API Classes,</a:t>
            </a:r>
            <a:r>
              <a:rPr lang="bg-BG" dirty="0" smtClean="0"/>
              <a:t>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211420"/>
            <a:ext cx="2819400" cy="506796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70514"/>
            <a:ext cx="2237097" cy="429276"/>
          </a:xfrm>
        </p:spPr>
        <p:txBody>
          <a:bodyPr/>
          <a:lstStyle/>
          <a:p>
            <a:r>
              <a:rPr lang="en-US" dirty="0" smtClean="0"/>
              <a:t>Technical Trainer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23603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764765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3417411" y="4318882"/>
            <a:ext cx="1787118" cy="17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c02.deviantart.net/fs71/i/2013/303/6/4/wallpaper_java_programming_by_artgh-d6sf78i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4623" y="4191000"/>
            <a:ext cx="5961689" cy="2001030"/>
          </a:xfrm>
          <a:prstGeom prst="roundRect">
            <a:avLst>
              <a:gd name="adj" fmla="val 3682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/>
              <a:t>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058698" y="1836148"/>
            <a:ext cx="8071432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695" y="1424608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– Examples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System.out.print(number 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581400"/>
            <a:ext cx="11806420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factorial 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7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379412" y="3657600"/>
            <a:ext cx="1600200" cy="912675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55204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934816"/>
            <a:ext cx="102108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main(String[] args)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Scanner(System.in).nextInt();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2" y="4220816"/>
            <a:ext cx="1652459" cy="1434202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827216" y="2006776"/>
            <a:ext cx="8534396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(Type element :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284317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Applicable for all collections: arrays, lists, strings, etc.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For-Each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065212" y="1994623"/>
            <a:ext cx="1005840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"Monday", "Tuesday", "Wednesday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Friday", "Saturday", "Sunday"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day : days)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System.out.println(day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 can be nested (one inside another)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print </a:t>
            </a:r>
            <a:r>
              <a:rPr lang="en-US" dirty="0"/>
              <a:t>all combinations from TOTO 6/49 lottery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1390" y="2775924"/>
            <a:ext cx="10334622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i1 &lt;= 44; i1++)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i2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i1 + 1; i2 &lt;= 45; i2++)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i3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i2 + 1; i3 &lt;= 46; i3++)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i4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i3 + 1; i4 &lt;= 47; i4++)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i5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i4 + 1; i5 &lt;= 48; i5++)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i6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i5 + 1; i6 &lt;= 49; i6++)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System.out.printf("%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%d %d 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d\n",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i1, i2, i3, i4, i5, i6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1" descr="C:\Trash\infinit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600200"/>
            <a:ext cx="7977928" cy="307368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45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7" y="609600"/>
            <a:ext cx="6302622" cy="413091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08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 smtClean="0"/>
              <a:t> are named pieces of code</a:t>
            </a:r>
          </a:p>
          <a:p>
            <a:pPr lvl="1"/>
            <a:r>
              <a:rPr lang="en-US" sz="3000" dirty="0" smtClean="0"/>
              <a:t>Defined in the class body</a:t>
            </a:r>
          </a:p>
          <a:p>
            <a:pPr lvl="1"/>
            <a:r>
              <a:rPr lang="en-US" sz="3000" dirty="0" smtClean="0"/>
              <a:t>Can be invoked</a:t>
            </a:r>
            <a:r>
              <a:rPr lang="bg-BG" sz="3000" dirty="0" smtClean="0"/>
              <a:t> </a:t>
            </a:r>
            <a:r>
              <a:rPr lang="en-US" sz="3000" dirty="0" smtClean="0"/>
              <a:t>multiple times</a:t>
            </a:r>
          </a:p>
          <a:p>
            <a:pPr lvl="1"/>
            <a:r>
              <a:rPr lang="en-US" sz="3000" dirty="0" smtClean="0"/>
              <a:t>Can take parameters</a:t>
            </a:r>
          </a:p>
          <a:p>
            <a:pPr lvl="1"/>
            <a:r>
              <a:rPr lang="en-US" sz="3000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18012" y="1295400"/>
            <a:ext cx="7315200" cy="4819754"/>
            <a:chOff x="4951412" y="1295400"/>
            <a:chExt cx="6769817" cy="481975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48197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110000"/>
                </a:lnSpc>
              </a:pPr>
              <a:r>
                <a:rPr lang="en-US" sz="2100" dirty="0" smtClean="0"/>
                <a:t>private static void printAsterix(int count)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0; i &lt; count;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System.out.print("*");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System.out.println();		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</a:p>
            <a:p>
              <a:pPr>
                <a:lnSpc>
                  <a:spcPct val="110000"/>
                </a:lnSpc>
              </a:pPr>
              <a:endParaRPr lang="en-US" sz="2100" dirty="0" smtClean="0"/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public static void main(String[] args)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int n = 5;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1; i &lt;= n;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printAsterix(i);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  <a:endParaRPr lang="en-US" sz="2100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7930365" y="1578592"/>
              <a:ext cx="3790864" cy="3535522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3790864 w 3790864"/>
                <a:gd name="connsiteY0" fmla="*/ 0 h 3493181"/>
                <a:gd name="connsiteX1" fmla="*/ 78633 w 3790864"/>
                <a:gd name="connsiteY1" fmla="*/ 754561 h 3493181"/>
                <a:gd name="connsiteX2" fmla="*/ 32486 w 3790864"/>
                <a:gd name="connsiteY2" fmla="*/ 3187648 h 3493181"/>
                <a:gd name="connsiteX3" fmla="*/ 530758 w 3790864"/>
                <a:gd name="connsiteY3" fmla="*/ 3490480 h 34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0864" h="3493181">
                  <a:moveTo>
                    <a:pt x="3790864" y="0"/>
                  </a:moveTo>
                  <a:cubicBezTo>
                    <a:pt x="1756584" y="61650"/>
                    <a:pt x="158682" y="-164366"/>
                    <a:pt x="78633" y="754561"/>
                  </a:cubicBezTo>
                  <a:cubicBezTo>
                    <a:pt x="37845" y="1484276"/>
                    <a:pt x="-46297" y="2484890"/>
                    <a:pt x="32486" y="3187648"/>
                  </a:cubicBezTo>
                  <a:cubicBezTo>
                    <a:pt x="123970" y="3613701"/>
                    <a:pt x="484301" y="3459033"/>
                    <a:pt x="530758" y="3490480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 smtClean="0"/>
              <a:t>Loops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while, do-while, for, for-each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Defining 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Invoking Methods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Using the Java API Classes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Exception Handling Basics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93" y="4004735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793855" y="3966642"/>
            <a:ext cx="2171652" cy="2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6293" y="1581663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Executing a method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without </a:t>
            </a:r>
            <a:r>
              <a:rPr lang="en-US" sz="3200" dirty="0" smtClean="0"/>
              <a:t>parameters.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Executing a method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sz="3200" dirty="0" smtClean="0"/>
              <a:t>parameters.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Parameters</a:t>
            </a:r>
            <a:endParaRPr lang="en-US" dirty="0"/>
          </a:p>
        </p:txBody>
      </p:sp>
      <p:pic>
        <p:nvPicPr>
          <p:cNvPr id="1026" name="Picture 2" descr="C:\Users\Bi0GaMe\Downloads\renovation-clipart-home-renov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196898"/>
            <a:ext cx="204247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5"/>
          <p:cNvSpPr txBox="1">
            <a:spLocks/>
          </p:cNvSpPr>
          <p:nvPr/>
        </p:nvSpPr>
        <p:spPr>
          <a:xfrm>
            <a:off x="794407" y="1752600"/>
            <a:ext cx="7285193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100" dirty="0" smtClean="0"/>
              <a:t>private static House </a:t>
            </a:r>
            <a:r>
              <a:rPr lang="en-US" sz="2100" dirty="0" err="1" smtClean="0"/>
              <a:t>buildHouse</a:t>
            </a:r>
            <a:r>
              <a:rPr lang="en-US" sz="2100" dirty="0" smtClean="0"/>
              <a:t>() {</a:t>
            </a:r>
          </a:p>
          <a:p>
            <a:pPr>
              <a:lnSpc>
                <a:spcPct val="110000"/>
              </a:lnSpc>
            </a:pPr>
            <a:r>
              <a:rPr lang="en-US" sz="2100" dirty="0" smtClean="0"/>
              <a:t>    House </a:t>
            </a:r>
            <a:r>
              <a:rPr lang="en-US" sz="2100" dirty="0" err="1" smtClean="0"/>
              <a:t>newHouse</a:t>
            </a:r>
            <a:r>
              <a:rPr lang="en-US" sz="2100" dirty="0" smtClean="0"/>
              <a:t> = </a:t>
            </a:r>
            <a:r>
              <a:rPr lang="en-US" sz="2100" dirty="0" err="1" smtClean="0"/>
              <a:t>Builder.buildSmallHouse</a:t>
            </a:r>
            <a:r>
              <a:rPr lang="en-US" sz="2100" dirty="0" smtClean="0"/>
              <a:t>();</a:t>
            </a:r>
          </a:p>
          <a:p>
            <a:pPr>
              <a:lnSpc>
                <a:spcPct val="110000"/>
              </a:lnSpc>
            </a:pPr>
            <a:r>
              <a:rPr lang="en-US" sz="2100" dirty="0" smtClean="0"/>
              <a:t>    return </a:t>
            </a:r>
            <a:r>
              <a:rPr lang="en-US" sz="2100" dirty="0" err="1" smtClean="0"/>
              <a:t>newHouse</a:t>
            </a:r>
            <a:r>
              <a:rPr lang="en-US" sz="2100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en-US" sz="2100" dirty="0" smtClean="0"/>
              <a:t>}</a:t>
            </a:r>
            <a:endParaRPr lang="en-US" sz="2100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94407" y="4420910"/>
            <a:ext cx="7285193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100" dirty="0" smtClean="0"/>
              <a:t>private static House </a:t>
            </a:r>
            <a:r>
              <a:rPr lang="en-US" sz="2100" dirty="0" err="1" smtClean="0"/>
              <a:t>paintHouse</a:t>
            </a:r>
            <a:r>
              <a:rPr lang="en-US" sz="2100" dirty="0" smtClean="0"/>
              <a:t>(House h) {</a:t>
            </a:r>
          </a:p>
          <a:p>
            <a:pPr>
              <a:lnSpc>
                <a:spcPct val="110000"/>
              </a:lnSpc>
            </a:pPr>
            <a:r>
              <a:rPr lang="en-US" sz="2100" dirty="0" smtClean="0"/>
              <a:t>    House </a:t>
            </a:r>
            <a:r>
              <a:rPr lang="en-US" sz="2100" dirty="0" err="1" smtClean="0"/>
              <a:t>paintedHouse</a:t>
            </a:r>
            <a:r>
              <a:rPr lang="en-US" sz="2100" dirty="0" smtClean="0"/>
              <a:t>= </a:t>
            </a:r>
            <a:r>
              <a:rPr lang="en-US" sz="2100" dirty="0" err="1" smtClean="0"/>
              <a:t>Painter.paint</a:t>
            </a:r>
            <a:r>
              <a:rPr lang="en-US" sz="2100" dirty="0" smtClean="0"/>
              <a:t>(h;</a:t>
            </a:r>
          </a:p>
          <a:p>
            <a:pPr>
              <a:lnSpc>
                <a:spcPct val="110000"/>
              </a:lnSpc>
            </a:pPr>
            <a:r>
              <a:rPr lang="en-US" sz="2100" dirty="0" smtClean="0"/>
              <a:t>    return </a:t>
            </a:r>
            <a:r>
              <a:rPr lang="en-US" sz="2100" dirty="0" err="1"/>
              <a:t>paintedHouse</a:t>
            </a:r>
            <a:r>
              <a:rPr lang="en-US" sz="2100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en-US" sz="2100" dirty="0" smtClean="0"/>
              <a:t>}</a:t>
            </a:r>
            <a:endParaRPr lang="en-US" sz="2100" dirty="0"/>
          </a:p>
        </p:txBody>
      </p:sp>
      <p:pic>
        <p:nvPicPr>
          <p:cNvPr id="1028" name="Picture 4" descr="C:\Users\Bi0GaMe\Downloads\house_painter_at_work_0521-1004-3015-3541_SM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4" y="4052315"/>
            <a:ext cx="2381777" cy="20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Methods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overloading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Parameters Overloading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90419" y="1642439"/>
            <a:ext cx="7285193" cy="4939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000" dirty="0" smtClean="0"/>
              <a:t>private static House </a:t>
            </a:r>
            <a:r>
              <a:rPr lang="en-US" sz="2000" dirty="0" err="1" smtClean="0"/>
              <a:t>buildHouse</a:t>
            </a:r>
            <a:r>
              <a:rPr lang="en-US" sz="2000" dirty="0" smtClean="0"/>
              <a:t>() {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    House </a:t>
            </a:r>
            <a:r>
              <a:rPr lang="en-US" sz="2000" dirty="0" err="1" smtClean="0"/>
              <a:t>newHouse</a:t>
            </a:r>
            <a:r>
              <a:rPr lang="en-US" sz="2000" dirty="0" smtClean="0"/>
              <a:t> = </a:t>
            </a:r>
            <a:r>
              <a:rPr lang="en-US" sz="2000" dirty="0" err="1" smtClean="0"/>
              <a:t>Builder.buildSmallHouse</a:t>
            </a:r>
            <a:r>
              <a:rPr lang="en-US" sz="2000" dirty="0" smtClean="0"/>
              <a:t>();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    return </a:t>
            </a:r>
            <a:r>
              <a:rPr lang="en-US" sz="2000" dirty="0" err="1" smtClean="0"/>
              <a:t>newHouse</a:t>
            </a:r>
            <a:r>
              <a:rPr lang="en-US" sz="2000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}</a:t>
            </a:r>
            <a:endParaRPr lang="bg-BG" sz="2000" dirty="0" smtClean="0"/>
          </a:p>
          <a:p>
            <a:pPr>
              <a:lnSpc>
                <a:spcPct val="110000"/>
              </a:lnSpc>
            </a:pPr>
            <a:endParaRPr lang="bg-BG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private static House </a:t>
            </a:r>
            <a:r>
              <a:rPr lang="en-US" sz="2000" dirty="0" err="1" smtClean="0"/>
              <a:t>buildHouse</a:t>
            </a:r>
            <a:r>
              <a:rPr lang="en-US" sz="2000" dirty="0" smtClean="0"/>
              <a:t>(Concrete c) </a:t>
            </a:r>
            <a:r>
              <a:rPr lang="en-US" sz="2000" dirty="0"/>
              <a:t>{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House </a:t>
            </a:r>
            <a:r>
              <a:rPr lang="en-US" sz="2000" dirty="0" err="1"/>
              <a:t>newHouse</a:t>
            </a:r>
            <a:r>
              <a:rPr lang="en-US" sz="2000" dirty="0"/>
              <a:t> = </a:t>
            </a:r>
            <a:r>
              <a:rPr lang="en-US" sz="2000" dirty="0" err="1" smtClean="0"/>
              <a:t>Builder.buildHouseWith</a:t>
            </a:r>
            <a:r>
              <a:rPr lang="en-US" sz="2000" dirty="0" smtClean="0"/>
              <a:t>(c);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return </a:t>
            </a:r>
            <a:r>
              <a:rPr lang="en-US" sz="2000" dirty="0" err="1"/>
              <a:t>newHouse</a:t>
            </a:r>
            <a:r>
              <a:rPr lang="en-US" sz="20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}</a:t>
            </a:r>
            <a:endParaRPr lang="bg-BG" sz="2000" dirty="0"/>
          </a:p>
          <a:p>
            <a:pPr>
              <a:lnSpc>
                <a:spcPct val="110000"/>
              </a:lnSpc>
            </a:pPr>
            <a:endParaRPr lang="bg-BG" sz="2000" dirty="0" smtClean="0"/>
          </a:p>
          <a:p>
            <a:pPr>
              <a:lnSpc>
                <a:spcPct val="110000"/>
              </a:lnSpc>
            </a:pPr>
            <a:r>
              <a:rPr lang="en-US" sz="2000" dirty="0"/>
              <a:t>private static House </a:t>
            </a:r>
            <a:r>
              <a:rPr lang="en-US" sz="2000" dirty="0" err="1" smtClean="0"/>
              <a:t>buildHouse</a:t>
            </a:r>
            <a:r>
              <a:rPr lang="en-US" sz="2000" dirty="0" smtClean="0"/>
              <a:t>(Bricks b) </a:t>
            </a:r>
            <a:r>
              <a:rPr lang="en-US" sz="2000" dirty="0"/>
              <a:t>{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House </a:t>
            </a:r>
            <a:r>
              <a:rPr lang="en-US" sz="2000" dirty="0" err="1"/>
              <a:t>newHouse</a:t>
            </a:r>
            <a:r>
              <a:rPr lang="en-US" sz="2000" dirty="0"/>
              <a:t> = </a:t>
            </a:r>
            <a:r>
              <a:rPr lang="en-US" sz="2000" dirty="0" err="1" smtClean="0"/>
              <a:t>Builder.buildHouseWith</a:t>
            </a:r>
            <a:r>
              <a:rPr lang="en-US" sz="2000" dirty="0" smtClean="0"/>
              <a:t>(b);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return </a:t>
            </a:r>
            <a:r>
              <a:rPr lang="en-US" sz="2000" dirty="0" err="1"/>
              <a:t>newHouse</a:t>
            </a:r>
            <a:r>
              <a:rPr lang="en-US" sz="20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}</a:t>
            </a:r>
            <a:endParaRPr lang="bg-BG" sz="2000" dirty="0"/>
          </a:p>
        </p:txBody>
      </p:sp>
      <p:pic>
        <p:nvPicPr>
          <p:cNvPr id="1030" name="Picture 6" descr="C:\Users\Bi0GaMe\Downloads\building-materials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61412" y="2209800"/>
            <a:ext cx="2625842" cy="31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 smtClean="0"/>
              <a:t> methods.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Returning value </a:t>
            </a:r>
            <a:r>
              <a:rPr lang="en-US" dirty="0" smtClean="0"/>
              <a:t>methods.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Returning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4407" y="1752600"/>
            <a:ext cx="8119405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000" dirty="0" smtClean="0"/>
              <a:t>private static void </a:t>
            </a:r>
            <a:r>
              <a:rPr lang="en-US" sz="2000" dirty="0" err="1" smtClean="0"/>
              <a:t>logStatus</a:t>
            </a:r>
            <a:r>
              <a:rPr lang="en-US" sz="2000" dirty="0" smtClean="0"/>
              <a:t>(String status) {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    Logger log = new Logger();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</a:t>
            </a:r>
            <a:r>
              <a:rPr lang="en-US" sz="2000" dirty="0" err="1"/>
              <a:t>log.newLine</a:t>
            </a:r>
            <a:r>
              <a:rPr lang="en-US" sz="2000" dirty="0"/>
              <a:t>(status);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4407" y="4572000"/>
            <a:ext cx="8119405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000" dirty="0" smtClean="0"/>
              <a:t>private static Product </a:t>
            </a:r>
            <a:r>
              <a:rPr lang="en-US" sz="2000" dirty="0" err="1" smtClean="0"/>
              <a:t>createProduct</a:t>
            </a:r>
            <a:r>
              <a:rPr lang="en-US" sz="2000" dirty="0" smtClean="0"/>
              <a:t>(</a:t>
            </a:r>
            <a:r>
              <a:rPr lang="en-US" sz="2000" dirty="0" err="1" smtClean="0"/>
              <a:t>RawMaterial</a:t>
            </a:r>
            <a:r>
              <a:rPr lang="en-US" sz="2000" dirty="0" smtClean="0"/>
              <a:t> mat) {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Product </a:t>
            </a:r>
            <a:r>
              <a:rPr lang="en-US" sz="2000" dirty="0" err="1" smtClean="0"/>
              <a:t>newProduct</a:t>
            </a:r>
            <a:r>
              <a:rPr lang="en-US" sz="2000" dirty="0" smtClean="0"/>
              <a:t> = </a:t>
            </a:r>
            <a:r>
              <a:rPr lang="en-US" sz="2000" dirty="0" err="1" smtClean="0"/>
              <a:t>ProductCreator.createFrom</a:t>
            </a:r>
            <a:r>
              <a:rPr lang="en-US" sz="2000" dirty="0" smtClean="0"/>
              <a:t>(mat);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return </a:t>
            </a:r>
            <a:r>
              <a:rPr lang="en-US" sz="2000" dirty="0" err="1" smtClean="0"/>
              <a:t>newProduct</a:t>
            </a:r>
            <a:r>
              <a:rPr lang="en-US" sz="2000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7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379722"/>
            <a:ext cx="10943998" cy="4868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300" dirty="0" smtClean="0"/>
              <a:t>static double calcTriangleArea(double width, double height)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300" dirty="0" smtClean="0"/>
              <a:t> width * height / 2;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</a:p>
          <a:p>
            <a:pPr>
              <a:lnSpc>
                <a:spcPct val="110000"/>
              </a:lnSpc>
            </a:pPr>
            <a:endParaRPr lang="en-US" sz="2300" dirty="0" smtClean="0"/>
          </a:p>
          <a:p>
            <a:pPr>
              <a:lnSpc>
                <a:spcPct val="110000"/>
              </a:lnSpc>
            </a:pPr>
            <a:r>
              <a:rPr lang="en-US" sz="2300" dirty="0" smtClean="0"/>
              <a:t>public static void main(String[] args)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Scanner input = new Scanner(System.in);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width: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width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height: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height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System.out.println("Area = " +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300" dirty="0" smtClean="0"/>
              <a:t>(width, height));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13612" y="2209800"/>
            <a:ext cx="3962400" cy="1055608"/>
          </a:xfrm>
          <a:prstGeom prst="wedgeRoundRectCallout">
            <a:avLst>
              <a:gd name="adj1" fmla="val -101828"/>
              <a:gd name="adj2" fmla="val -866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Method names in Java should be 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 smtClean="0"/>
              <a:t>Recursion == method can calls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828800"/>
            <a:ext cx="10363198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public static void main(String[] args) {</a:t>
            </a:r>
          </a:p>
          <a:p>
            <a:r>
              <a:rPr lang="en-US" sz="2300" dirty="0" smtClean="0"/>
              <a:t>  int n = 5;</a:t>
            </a:r>
          </a:p>
          <a:p>
            <a:r>
              <a:rPr lang="en-US" sz="2300" dirty="0" smtClean="0"/>
              <a:t>  long factorial = calcFactorial(n);</a:t>
            </a:r>
          </a:p>
          <a:p>
            <a:r>
              <a:rPr lang="en-US" sz="2300" dirty="0" smtClean="0"/>
              <a:t>  System.out.printf("%d! = %d", n, factorial);</a:t>
            </a:r>
          </a:p>
          <a:p>
            <a:r>
              <a:rPr lang="en-US" sz="2300" dirty="0" smtClean="0"/>
              <a:t>}</a:t>
            </a:r>
          </a:p>
          <a:p>
            <a:endParaRPr lang="en-US" sz="2300" dirty="0" smtClean="0"/>
          </a:p>
          <a:p>
            <a:r>
              <a:rPr lang="en-US" sz="2300" dirty="0" smtClean="0"/>
              <a:t>private static long calcFactorial(int n) {</a:t>
            </a:r>
          </a:p>
          <a:p>
            <a:r>
              <a:rPr lang="en-US" sz="2300" dirty="0" smtClean="0"/>
              <a:t>  if (n &lt;= 1) {</a:t>
            </a:r>
          </a:p>
          <a:p>
            <a:r>
              <a:rPr lang="en-US" sz="2300" dirty="0" smtClean="0"/>
              <a:t>    return 1;</a:t>
            </a:r>
          </a:p>
          <a:p>
            <a:r>
              <a:rPr lang="en-US" sz="2300" dirty="0" smtClean="0"/>
              <a:t>  }</a:t>
            </a:r>
          </a:p>
          <a:p>
            <a:r>
              <a:rPr lang="en-US" sz="2300" dirty="0" smtClean="0"/>
              <a:t>  return n *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calcFactorial(n-1)</a:t>
            </a:r>
            <a:r>
              <a:rPr lang="en-US" sz="2300" dirty="0" smtClean="0"/>
              <a:t>;</a:t>
            </a:r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Line 93"/>
          <p:cNvSpPr>
            <a:spLocks noChangeShapeType="1"/>
          </p:cNvSpPr>
          <p:nvPr/>
        </p:nvSpPr>
        <p:spPr bwMode="auto">
          <a:xfrm flipH="1" flipV="1">
            <a:off x="6295150" y="4217158"/>
            <a:ext cx="2036358" cy="1419742"/>
          </a:xfrm>
          <a:custGeom>
            <a:avLst/>
            <a:gdLst>
              <a:gd name="connsiteX0" fmla="*/ 0 w 238887"/>
              <a:gd name="connsiteY0" fmla="*/ 0 h 2535721"/>
              <a:gd name="connsiteX1" fmla="*/ 238887 w 238887"/>
              <a:gd name="connsiteY1" fmla="*/ 2535721 h 2535721"/>
              <a:gd name="connsiteX0" fmla="*/ 0 w 238887"/>
              <a:gd name="connsiteY0" fmla="*/ 0 h 2535721"/>
              <a:gd name="connsiteX1" fmla="*/ 190726 w 238887"/>
              <a:gd name="connsiteY1" fmla="*/ 1755578 h 2535721"/>
              <a:gd name="connsiteX2" fmla="*/ 238887 w 238887"/>
              <a:gd name="connsiteY2" fmla="*/ 2535721 h 2535721"/>
              <a:gd name="connsiteX0" fmla="*/ 416679 w 655566"/>
              <a:gd name="connsiteY0" fmla="*/ 0 h 2535721"/>
              <a:gd name="connsiteX1" fmla="*/ 12319 w 655566"/>
              <a:gd name="connsiteY1" fmla="*/ 1886207 h 2535721"/>
              <a:gd name="connsiteX2" fmla="*/ 655566 w 655566"/>
              <a:gd name="connsiteY2" fmla="*/ 2535721 h 2535721"/>
              <a:gd name="connsiteX0" fmla="*/ 430962 w 669849"/>
              <a:gd name="connsiteY0" fmla="*/ 0 h 2535721"/>
              <a:gd name="connsiteX1" fmla="*/ 12087 w 669849"/>
              <a:gd name="connsiteY1" fmla="*/ 1712036 h 2535721"/>
              <a:gd name="connsiteX2" fmla="*/ 669849 w 669849"/>
              <a:gd name="connsiteY2" fmla="*/ 2535721 h 2535721"/>
              <a:gd name="connsiteX0" fmla="*/ 418875 w 657762"/>
              <a:gd name="connsiteY0" fmla="*/ 0 h 2535721"/>
              <a:gd name="connsiteX1" fmla="*/ 0 w 657762"/>
              <a:gd name="connsiteY1" fmla="*/ 1712036 h 2535721"/>
              <a:gd name="connsiteX2" fmla="*/ 657762 w 657762"/>
              <a:gd name="connsiteY2" fmla="*/ 2535721 h 2535721"/>
              <a:gd name="connsiteX0" fmla="*/ 485858 w 724745"/>
              <a:gd name="connsiteY0" fmla="*/ 0 h 2535721"/>
              <a:gd name="connsiteX1" fmla="*/ 66983 w 724745"/>
              <a:gd name="connsiteY1" fmla="*/ 1712036 h 2535721"/>
              <a:gd name="connsiteX2" fmla="*/ 724745 w 724745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488099 w 726986"/>
              <a:gd name="connsiteY0" fmla="*/ 0 h 2535721"/>
              <a:gd name="connsiteX1" fmla="*/ 69224 w 726986"/>
              <a:gd name="connsiteY1" fmla="*/ 1712036 h 2535721"/>
              <a:gd name="connsiteX2" fmla="*/ 726986 w 726986"/>
              <a:gd name="connsiteY2" fmla="*/ 2535721 h 2535721"/>
              <a:gd name="connsiteX0" fmla="*/ 1924933 w 1924933"/>
              <a:gd name="connsiteY0" fmla="*/ 0 h 3638807"/>
              <a:gd name="connsiteX1" fmla="*/ 1506058 w 1924933"/>
              <a:gd name="connsiteY1" fmla="*/ 1712036 h 3638807"/>
              <a:gd name="connsiteX2" fmla="*/ 117306 w 1924933"/>
              <a:gd name="connsiteY2" fmla="*/ 3638807 h 3638807"/>
              <a:gd name="connsiteX0" fmla="*/ 2080776 w 2080776"/>
              <a:gd name="connsiteY0" fmla="*/ 81191 h 3719998"/>
              <a:gd name="connsiteX1" fmla="*/ 210473 w 2080776"/>
              <a:gd name="connsiteY1" fmla="*/ 704656 h 3719998"/>
              <a:gd name="connsiteX2" fmla="*/ 273149 w 2080776"/>
              <a:gd name="connsiteY2" fmla="*/ 3719998 h 3719998"/>
              <a:gd name="connsiteX0" fmla="*/ 2080776 w 2080776"/>
              <a:gd name="connsiteY0" fmla="*/ 91564 h 3730371"/>
              <a:gd name="connsiteX1" fmla="*/ 210473 w 2080776"/>
              <a:gd name="connsiteY1" fmla="*/ 715029 h 3730371"/>
              <a:gd name="connsiteX2" fmla="*/ 273149 w 2080776"/>
              <a:gd name="connsiteY2" fmla="*/ 3730371 h 3730371"/>
              <a:gd name="connsiteX0" fmla="*/ 2122647 w 2122647"/>
              <a:gd name="connsiteY0" fmla="*/ 91564 h 3730371"/>
              <a:gd name="connsiteX1" fmla="*/ 252344 w 2122647"/>
              <a:gd name="connsiteY1" fmla="*/ 715029 h 3730371"/>
              <a:gd name="connsiteX2" fmla="*/ 315020 w 2122647"/>
              <a:gd name="connsiteY2" fmla="*/ 3730371 h 3730371"/>
              <a:gd name="connsiteX0" fmla="*/ 2336194 w 2336194"/>
              <a:gd name="connsiteY0" fmla="*/ 0 h 3638807"/>
              <a:gd name="connsiteX1" fmla="*/ 44977 w 2336194"/>
              <a:gd name="connsiteY1" fmla="*/ 884722 h 3638807"/>
              <a:gd name="connsiteX2" fmla="*/ 528567 w 2336194"/>
              <a:gd name="connsiteY2" fmla="*/ 3638807 h 3638807"/>
              <a:gd name="connsiteX0" fmla="*/ 2417511 w 2417511"/>
              <a:gd name="connsiteY0" fmla="*/ 0 h 3707350"/>
              <a:gd name="connsiteX1" fmla="*/ 126294 w 2417511"/>
              <a:gd name="connsiteY1" fmla="*/ 884722 h 3707350"/>
              <a:gd name="connsiteX2" fmla="*/ 331140 w 2417511"/>
              <a:gd name="connsiteY2" fmla="*/ 3450122 h 3707350"/>
              <a:gd name="connsiteX3" fmla="*/ 609884 w 2417511"/>
              <a:gd name="connsiteY3" fmla="*/ 3638807 h 3707350"/>
              <a:gd name="connsiteX0" fmla="*/ 2516348 w 2516348"/>
              <a:gd name="connsiteY0" fmla="*/ 0 h 3655940"/>
              <a:gd name="connsiteX1" fmla="*/ 225131 w 2516348"/>
              <a:gd name="connsiteY1" fmla="*/ 884722 h 3655940"/>
              <a:gd name="connsiteX2" fmla="*/ 96149 w 2516348"/>
              <a:gd name="connsiteY2" fmla="*/ 3348522 h 3655940"/>
              <a:gd name="connsiteX3" fmla="*/ 708721 w 2516348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64548 w 2464548"/>
              <a:gd name="connsiteY0" fmla="*/ 0 h 3655940"/>
              <a:gd name="connsiteX1" fmla="*/ 173331 w 2464548"/>
              <a:gd name="connsiteY1" fmla="*/ 884722 h 3655940"/>
              <a:gd name="connsiteX2" fmla="*/ 44349 w 2464548"/>
              <a:gd name="connsiteY2" fmla="*/ 3348522 h 3655940"/>
              <a:gd name="connsiteX3" fmla="*/ 656921 w 2464548"/>
              <a:gd name="connsiteY3" fmla="*/ 3638807 h 3655940"/>
              <a:gd name="connsiteX0" fmla="*/ 2464548 w 2464548"/>
              <a:gd name="connsiteY0" fmla="*/ 0 h 3638894"/>
              <a:gd name="connsiteX1" fmla="*/ 173331 w 2464548"/>
              <a:gd name="connsiteY1" fmla="*/ 884722 h 3638894"/>
              <a:gd name="connsiteX2" fmla="*/ 44349 w 2464548"/>
              <a:gd name="connsiteY2" fmla="*/ 3348522 h 3638894"/>
              <a:gd name="connsiteX3" fmla="*/ 656921 w 2464548"/>
              <a:gd name="connsiteY3" fmla="*/ 3638807 h 3638894"/>
              <a:gd name="connsiteX0" fmla="*/ 2535409 w 2535409"/>
              <a:gd name="connsiteY0" fmla="*/ 0 h 3638894"/>
              <a:gd name="connsiteX1" fmla="*/ 244192 w 2535409"/>
              <a:gd name="connsiteY1" fmla="*/ 884722 h 3638894"/>
              <a:gd name="connsiteX2" fmla="*/ 115210 w 2535409"/>
              <a:gd name="connsiteY2" fmla="*/ 3348522 h 3638894"/>
              <a:gd name="connsiteX3" fmla="*/ 727782 w 2535409"/>
              <a:gd name="connsiteY3" fmla="*/ 3638807 h 3638894"/>
              <a:gd name="connsiteX0" fmla="*/ 2503182 w 2503182"/>
              <a:gd name="connsiteY0" fmla="*/ 0 h 3638894"/>
              <a:gd name="connsiteX1" fmla="*/ 211965 w 2503182"/>
              <a:gd name="connsiteY1" fmla="*/ 884722 h 3638894"/>
              <a:gd name="connsiteX2" fmla="*/ 82983 w 2503182"/>
              <a:gd name="connsiteY2" fmla="*/ 3348522 h 3638894"/>
              <a:gd name="connsiteX3" fmla="*/ 695555 w 2503182"/>
              <a:gd name="connsiteY3" fmla="*/ 3638807 h 3638894"/>
              <a:gd name="connsiteX0" fmla="*/ 2431987 w 2431987"/>
              <a:gd name="connsiteY0" fmla="*/ 0 h 3638807"/>
              <a:gd name="connsiteX1" fmla="*/ 140770 w 2431987"/>
              <a:gd name="connsiteY1" fmla="*/ 884722 h 3638807"/>
              <a:gd name="connsiteX2" fmla="*/ 126088 w 2431987"/>
              <a:gd name="connsiteY2" fmla="*/ 3335975 h 3638807"/>
              <a:gd name="connsiteX3" fmla="*/ 624360 w 2431987"/>
              <a:gd name="connsiteY3" fmla="*/ 3638807 h 3638807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34687 w 2334687"/>
              <a:gd name="connsiteY0" fmla="*/ 11694 h 3650501"/>
              <a:gd name="connsiteX1" fmla="*/ 170470 w 2334687"/>
              <a:gd name="connsiteY1" fmla="*/ 833677 h 3650501"/>
              <a:gd name="connsiteX2" fmla="*/ 28788 w 2334687"/>
              <a:gd name="connsiteY2" fmla="*/ 3347669 h 3650501"/>
              <a:gd name="connsiteX3" fmla="*/ 527060 w 2334687"/>
              <a:gd name="connsiteY3" fmla="*/ 3650501 h 3650501"/>
              <a:gd name="connsiteX0" fmla="*/ 2357264 w 2357264"/>
              <a:gd name="connsiteY0" fmla="*/ 11694 h 3650501"/>
              <a:gd name="connsiteX1" fmla="*/ 193047 w 2357264"/>
              <a:gd name="connsiteY1" fmla="*/ 833677 h 3650501"/>
              <a:gd name="connsiteX2" fmla="*/ 51365 w 2357264"/>
              <a:gd name="connsiteY2" fmla="*/ 3347669 h 3650501"/>
              <a:gd name="connsiteX3" fmla="*/ 549637 w 2357264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74197 w 2374197"/>
              <a:gd name="connsiteY0" fmla="*/ 11694 h 3650501"/>
              <a:gd name="connsiteX1" fmla="*/ 209980 w 2374197"/>
              <a:gd name="connsiteY1" fmla="*/ 833677 h 3650501"/>
              <a:gd name="connsiteX2" fmla="*/ 68298 w 2374197"/>
              <a:gd name="connsiteY2" fmla="*/ 3347669 h 3650501"/>
              <a:gd name="connsiteX3" fmla="*/ 566570 w 2374197"/>
              <a:gd name="connsiteY3" fmla="*/ 3650501 h 3650501"/>
              <a:gd name="connsiteX0" fmla="*/ 2374197 w 2374197"/>
              <a:gd name="connsiteY0" fmla="*/ 11694 h 3653202"/>
              <a:gd name="connsiteX1" fmla="*/ 209980 w 2374197"/>
              <a:gd name="connsiteY1" fmla="*/ 833677 h 3653202"/>
              <a:gd name="connsiteX2" fmla="*/ 68298 w 2374197"/>
              <a:gd name="connsiteY2" fmla="*/ 3347669 h 3653202"/>
              <a:gd name="connsiteX3" fmla="*/ 566570 w 2374197"/>
              <a:gd name="connsiteY3" fmla="*/ 3650501 h 3653202"/>
              <a:gd name="connsiteX0" fmla="*/ 2345976 w 2345976"/>
              <a:gd name="connsiteY0" fmla="*/ 11694 h 3653202"/>
              <a:gd name="connsiteX1" fmla="*/ 181759 w 2345976"/>
              <a:gd name="connsiteY1" fmla="*/ 833677 h 3653202"/>
              <a:gd name="connsiteX2" fmla="*/ 40077 w 2345976"/>
              <a:gd name="connsiteY2" fmla="*/ 3347669 h 3653202"/>
              <a:gd name="connsiteX3" fmla="*/ 538349 w 2345976"/>
              <a:gd name="connsiteY3" fmla="*/ 3650501 h 3653202"/>
              <a:gd name="connsiteX0" fmla="*/ 2355341 w 2355341"/>
              <a:gd name="connsiteY0" fmla="*/ 11694 h 3653202"/>
              <a:gd name="connsiteX1" fmla="*/ 191124 w 2355341"/>
              <a:gd name="connsiteY1" fmla="*/ 833677 h 3653202"/>
              <a:gd name="connsiteX2" fmla="*/ 49442 w 2355341"/>
              <a:gd name="connsiteY2" fmla="*/ 3347669 h 3653202"/>
              <a:gd name="connsiteX3" fmla="*/ 547714 w 2355341"/>
              <a:gd name="connsiteY3" fmla="*/ 3650501 h 3653202"/>
              <a:gd name="connsiteX0" fmla="*/ 2338502 w 2338502"/>
              <a:gd name="connsiteY0" fmla="*/ 11694 h 3653202"/>
              <a:gd name="connsiteX1" fmla="*/ 174285 w 2338502"/>
              <a:gd name="connsiteY1" fmla="*/ 833677 h 3653202"/>
              <a:gd name="connsiteX2" fmla="*/ 32603 w 2338502"/>
              <a:gd name="connsiteY2" fmla="*/ 3347669 h 3653202"/>
              <a:gd name="connsiteX3" fmla="*/ 530875 w 2338502"/>
              <a:gd name="connsiteY3" fmla="*/ 3650501 h 3653202"/>
              <a:gd name="connsiteX0" fmla="*/ 2338502 w 2338502"/>
              <a:gd name="connsiteY0" fmla="*/ 17683 h 3659191"/>
              <a:gd name="connsiteX1" fmla="*/ 174285 w 2338502"/>
              <a:gd name="connsiteY1" fmla="*/ 839666 h 3659191"/>
              <a:gd name="connsiteX2" fmla="*/ 32603 w 2338502"/>
              <a:gd name="connsiteY2" fmla="*/ 3353658 h 3659191"/>
              <a:gd name="connsiteX3" fmla="*/ 530875 w 2338502"/>
              <a:gd name="connsiteY3" fmla="*/ 3656490 h 3659191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82706 w 2382706"/>
              <a:gd name="connsiteY0" fmla="*/ 0 h 3641508"/>
              <a:gd name="connsiteX1" fmla="*/ 95659 w 2382706"/>
              <a:gd name="connsiteY1" fmla="*/ 808498 h 3641508"/>
              <a:gd name="connsiteX2" fmla="*/ 76807 w 2382706"/>
              <a:gd name="connsiteY2" fmla="*/ 3335975 h 3641508"/>
              <a:gd name="connsiteX3" fmla="*/ 575079 w 2382706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5334 w 2345334"/>
              <a:gd name="connsiteY0" fmla="*/ 0 h 3641508"/>
              <a:gd name="connsiteX1" fmla="*/ 58287 w 2345334"/>
              <a:gd name="connsiteY1" fmla="*/ 808498 h 3641508"/>
              <a:gd name="connsiteX2" fmla="*/ 39435 w 2345334"/>
              <a:gd name="connsiteY2" fmla="*/ 3335975 h 3641508"/>
              <a:gd name="connsiteX3" fmla="*/ 537707 w 2345334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3790864 w 3790864"/>
              <a:gd name="connsiteY0" fmla="*/ 0 h 3493181"/>
              <a:gd name="connsiteX1" fmla="*/ 78633 w 3790864"/>
              <a:gd name="connsiteY1" fmla="*/ 754561 h 3493181"/>
              <a:gd name="connsiteX2" fmla="*/ 32486 w 3790864"/>
              <a:gd name="connsiteY2" fmla="*/ 3187648 h 3493181"/>
              <a:gd name="connsiteX3" fmla="*/ 530758 w 3790864"/>
              <a:gd name="connsiteY3" fmla="*/ 3490480 h 3493181"/>
              <a:gd name="connsiteX0" fmla="*/ 3790864 w 3790864"/>
              <a:gd name="connsiteY0" fmla="*/ 0 h 3471228"/>
              <a:gd name="connsiteX1" fmla="*/ 78633 w 3790864"/>
              <a:gd name="connsiteY1" fmla="*/ 754561 h 3471228"/>
              <a:gd name="connsiteX2" fmla="*/ 32486 w 3790864"/>
              <a:gd name="connsiteY2" fmla="*/ 3187648 h 3471228"/>
              <a:gd name="connsiteX3" fmla="*/ 835636 w 3790864"/>
              <a:gd name="connsiteY3" fmla="*/ 3455673 h 34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864" h="3471228">
                <a:moveTo>
                  <a:pt x="3790864" y="0"/>
                </a:moveTo>
                <a:cubicBezTo>
                  <a:pt x="1756584" y="61650"/>
                  <a:pt x="158682" y="-164366"/>
                  <a:pt x="78633" y="754561"/>
                </a:cubicBezTo>
                <a:cubicBezTo>
                  <a:pt x="37845" y="1484276"/>
                  <a:pt x="-46297" y="2484890"/>
                  <a:pt x="32486" y="3187648"/>
                </a:cubicBezTo>
                <a:cubicBezTo>
                  <a:pt x="123970" y="3613701"/>
                  <a:pt x="789179" y="3424226"/>
                  <a:pt x="835636" y="3455673"/>
                </a:cubicBezTo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000" dirty="0" smtClean="0"/>
              <a:t>Does not return a value directly by itself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377887" lvl="1" indent="0">
              <a:buNone/>
            </a:pPr>
            <a:endParaRPr lang="en-US" sz="2400" dirty="0" smtClean="0"/>
          </a:p>
          <a:p>
            <a:r>
              <a:rPr lang="en-US" sz="3200" dirty="0" smtClean="0"/>
              <a:t>Other types</a:t>
            </a:r>
          </a:p>
          <a:p>
            <a:pPr lvl="1"/>
            <a:r>
              <a:rPr lang="en-US" sz="2800" dirty="0" smtClean="0"/>
              <a:t>Return values, based on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return type</a:t>
            </a:r>
            <a:r>
              <a:rPr lang="en-US" sz="2800" dirty="0" smtClean="0"/>
              <a:t> of the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Return Types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4" y="2284584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void addOne(int n) {</a:t>
            </a:r>
          </a:p>
          <a:p>
            <a:r>
              <a:rPr lang="en-US" sz="2200" dirty="0" smtClean="0"/>
              <a:t>    n += 1;</a:t>
            </a:r>
          </a:p>
          <a:p>
            <a:r>
              <a:rPr lang="en-US" sz="2200" dirty="0" smtClean="0"/>
              <a:t>    System.out.println(n);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12812" y="5259361"/>
            <a:ext cx="10363198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int plusOne(int n) {</a:t>
            </a:r>
          </a:p>
          <a:p>
            <a:r>
              <a:rPr lang="en-US" sz="2200" dirty="0" smtClean="0"/>
              <a:t>    return n + 1;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93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/>
            <a:r>
              <a:rPr lang="en-US" dirty="0" smtClean="0"/>
              <a:t>Accessible only inside the current class. No subclass can call 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(default)</a:t>
            </a:r>
          </a:p>
          <a:p>
            <a:pPr lvl="1"/>
            <a:r>
              <a:rPr lang="en-US" dirty="0" smtClean="0"/>
              <a:t>Accessible only inside the package. Subclasses can call 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en-US" dirty="0"/>
          </a:p>
          <a:p>
            <a:pPr lvl="1"/>
            <a:r>
              <a:rPr lang="en-US" dirty="0"/>
              <a:t>Accessible </a:t>
            </a:r>
            <a:r>
              <a:rPr lang="en-US" dirty="0" smtClean="0"/>
              <a:t>by subclasses even outside the current package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/>
          </a:p>
          <a:p>
            <a:pPr lvl="1"/>
            <a:r>
              <a:rPr lang="en-US" dirty="0" smtClean="0"/>
              <a:t>All code can access this, e.g. external classes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192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1311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295380"/>
            <a:ext cx="5513913" cy="292241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295380"/>
            <a:ext cx="4800599" cy="2922414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660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1602" y="1295402"/>
            <a:ext cx="8167692" cy="3962398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Java SE provides thousands of ready-to-use classes</a:t>
            </a:r>
          </a:p>
          <a:p>
            <a:pPr lvl="1"/>
            <a:r>
              <a:rPr lang="en-US" dirty="0" smtClean="0"/>
              <a:t>Located in packages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java.math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java.util.zip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static Java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Java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Classes in the Java API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68234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LocalDate today = LocalDate.now();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1 + rnd.nextInt(100);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36084" y="1332368"/>
            <a:ext cx="6758728" cy="3278866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Exception Handling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Catch and Throw Exceptions</a:t>
            </a:r>
            <a:endParaRPr lang="en-US" dirty="0"/>
          </a:p>
        </p:txBody>
      </p:sp>
      <p:pic>
        <p:nvPicPr>
          <p:cNvPr id="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5948" y="1752600"/>
            <a:ext cx="7239000" cy="2362200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058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</a:t>
            </a:r>
            <a:r>
              <a:rPr lang="en-US" sz="3200" dirty="0" smtClean="0"/>
              <a:t>Java exceptions are handled </a:t>
            </a:r>
            <a:r>
              <a:rPr lang="en-US" sz="3200" dirty="0"/>
              <a:t>by the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sz="3200" dirty="0" smtClean="0"/>
              <a:t> construction</a:t>
            </a: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blocks </a:t>
            </a:r>
            <a:r>
              <a:rPr lang="en-US" sz="3200" dirty="0"/>
              <a:t>can be </a:t>
            </a:r>
            <a:r>
              <a:rPr lang="en-US" sz="3200" dirty="0" smtClean="0"/>
              <a:t>used multiple times to process different exception types</a:t>
            </a:r>
            <a:endParaRPr lang="ru-RU" sz="3200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228728" y="2362200"/>
            <a:ext cx="959008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some work that can raise an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 ex)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 the caught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finally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This code will always execute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3" y="2057400"/>
            <a:ext cx="1357200" cy="152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0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– Example</a:t>
            </a:r>
            <a:endParaRPr lang="bg-BG" sz="39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3928" y="1534751"/>
            <a:ext cx="10199684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new Scanner(System.in).nextLine();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Integer.parseInt(str);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a valid integer number %d.\n", 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(NumberFormatException nfex)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System.out.println("Invalid integer number: " + nfex);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1110831"/>
            <a:ext cx="2018510" cy="186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80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method in Java could declare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says "I don't care about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", please re-throw it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"throws …" Declaration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90800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copyStream(InputStream inputStream,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throws IOException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buf = new byte[4096]; // 4 KB buffer size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bytesRead = inputStream.read(buf);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(bytesRead == -1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outputStream.write(buf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bytesRead);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we use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resource</a:t>
            </a:r>
            <a:r>
              <a:rPr lang="en-US" sz="3200" dirty="0" smtClean="0"/>
              <a:t> that is expected to be closed, we use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  <a:r>
              <a:rPr lang="en-US" sz="3200" dirty="0" smtClean="0"/>
              <a:t> statement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in Java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354079"/>
            <a:ext cx="10210800" cy="3986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BufferedReader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 = new BufferedReader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("somefile.txt"));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fileReader.readLine();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== null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break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System.out.println(line);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ioex)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System.err.println("Cannot read the file ".);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Java supports the classical loop constructs</a:t>
            </a:r>
          </a:p>
          <a:p>
            <a:pPr lvl="1">
              <a:lnSpc>
                <a:spcPct val="95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for-each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Similarly to C#, JavaScript, PHP, C, C++, …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Methods are named code blocks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take parameters and return a result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supports classical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 handling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Through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sz="2800" dirty="0" smtClean="0"/>
              <a:t> construct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6" y="2132014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803183" y="111058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 – Loops, Methods, Classes</a:t>
            </a:r>
            <a:endParaRPr lang="en-US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https://softuni.bg/courses/java-basics/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16590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49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8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2767939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34" y="807268"/>
            <a:ext cx="1704654" cy="171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06" y="901516"/>
            <a:ext cx="2079506" cy="1559628"/>
          </a:xfrm>
          <a:prstGeom prst="rect">
            <a:avLst/>
          </a:prstGeom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4866631" y="1121533"/>
            <a:ext cx="1825440" cy="18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52888" y="2521249"/>
            <a:ext cx="6337124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</a:t>
            </a:r>
            <a:r>
              <a:rPr lang="en-US" dirty="0" smtClean="0"/>
              <a:t>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269207"/>
            <a:ext cx="7559675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95" y="19078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</a:t>
            </a:r>
            <a:r>
              <a:rPr lang="en-US" dirty="0" smtClean="0"/>
              <a:t>– Example</a:t>
            </a:r>
            <a:r>
              <a:rPr lang="en-US" dirty="0"/>
              <a:t>: Numbers 0…9 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System.out.printf("Number : %d\n", 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812192"/>
            <a:ext cx="6201936" cy="3436208"/>
          </a:xfrm>
          <a:prstGeom prst="roundRect">
            <a:avLst>
              <a:gd name="adj" fmla="val 3742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</a:t>
            </a:r>
            <a:r>
              <a:rPr lang="en-US" dirty="0" smtClean="0"/>
              <a:t>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block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 smtClean="0"/>
              <a:t>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 smtClean="0"/>
              <a:t>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6030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Numbers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066800"/>
            <a:ext cx="117348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36614" y="1851992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input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product = BigInteger.ONE;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BigInteger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numberBig = new BigInteger(""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= product.multiply(numberBig);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System.out.printf("product[%d..%d] = %d\n", n, m, product);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1993</Words>
  <Application>Microsoft Office PowerPoint</Application>
  <PresentationFormat>Custom</PresentationFormat>
  <Paragraphs>426</Paragraphs>
  <Slides>39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Loops, Methods, Classes</vt:lpstr>
      <vt:lpstr>Table of Contents</vt:lpstr>
      <vt:lpstr>Warning: Not for Absolute Beginners</vt:lpstr>
      <vt:lpstr>Loops</vt:lpstr>
      <vt:lpstr>Loop: Definition</vt:lpstr>
      <vt:lpstr>While Loop</vt:lpstr>
      <vt:lpstr>While Loop – Example: Numbers 0…9 </vt:lpstr>
      <vt:lpstr>Do-While Loop</vt:lpstr>
      <vt:lpstr>Product of Numbers [N..M] – Example</vt:lpstr>
      <vt:lpstr>For Loops</vt:lpstr>
      <vt:lpstr>For Loop – Examples</vt:lpstr>
      <vt:lpstr>Using the continue Operator</vt:lpstr>
      <vt:lpstr>Using the break Operator</vt:lpstr>
      <vt:lpstr>For-Each Loop</vt:lpstr>
      <vt:lpstr>For-Each Loop – Example</vt:lpstr>
      <vt:lpstr>Nested Loops</vt:lpstr>
      <vt:lpstr>Loops</vt:lpstr>
      <vt:lpstr>Methods</vt:lpstr>
      <vt:lpstr>Methods: Defining and Invoking</vt:lpstr>
      <vt:lpstr>Methods: Parameters</vt:lpstr>
      <vt:lpstr>Methods: Parameters Overloading</vt:lpstr>
      <vt:lpstr>Methods: Returning Value</vt:lpstr>
      <vt:lpstr>Methods with Parameters and Return Value</vt:lpstr>
      <vt:lpstr>Recursion</vt:lpstr>
      <vt:lpstr>Method Return Types</vt:lpstr>
      <vt:lpstr>Method Access Modifiers</vt:lpstr>
      <vt:lpstr>Methods</vt:lpstr>
      <vt:lpstr>Using the Java API Classes</vt:lpstr>
      <vt:lpstr>Build-in Classes in the Java API</vt:lpstr>
      <vt:lpstr>Using the Java API Classes</vt:lpstr>
      <vt:lpstr>Exception Handling Basics</vt:lpstr>
      <vt:lpstr>Handling Exceptions</vt:lpstr>
      <vt:lpstr>Handling Exceptions – Example</vt:lpstr>
      <vt:lpstr>The "throws …" Declaration</vt:lpstr>
      <vt:lpstr>Resource Management in Java</vt:lpstr>
      <vt:lpstr>Summary</vt:lpstr>
      <vt:lpstr>Java Basics – Loops, Methods,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Methods, Classes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2015-09-04T07:26:29Z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