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560" r:id="rId3"/>
    <p:sldId id="561" r:id="rId4"/>
    <p:sldId id="650" r:id="rId5"/>
    <p:sldId id="562" r:id="rId6"/>
    <p:sldId id="601" r:id="rId7"/>
    <p:sldId id="573" r:id="rId8"/>
    <p:sldId id="595" r:id="rId9"/>
    <p:sldId id="613" r:id="rId10"/>
    <p:sldId id="629" r:id="rId11"/>
    <p:sldId id="630" r:id="rId12"/>
    <p:sldId id="631" r:id="rId13"/>
    <p:sldId id="611" r:id="rId14"/>
    <p:sldId id="579" r:id="rId15"/>
    <p:sldId id="624" r:id="rId16"/>
    <p:sldId id="614" r:id="rId17"/>
    <p:sldId id="615" r:id="rId18"/>
    <p:sldId id="578" r:id="rId19"/>
    <p:sldId id="617" r:id="rId20"/>
    <p:sldId id="618" r:id="rId21"/>
    <p:sldId id="619" r:id="rId22"/>
    <p:sldId id="602" r:id="rId23"/>
    <p:sldId id="621" r:id="rId24"/>
    <p:sldId id="584" r:id="rId25"/>
    <p:sldId id="627" r:id="rId26"/>
    <p:sldId id="625" r:id="rId27"/>
    <p:sldId id="587" r:id="rId28"/>
    <p:sldId id="576" r:id="rId29"/>
    <p:sldId id="623" r:id="rId30"/>
    <p:sldId id="585" r:id="rId31"/>
    <p:sldId id="628" r:id="rId32"/>
    <p:sldId id="646" r:id="rId33"/>
    <p:sldId id="632" r:id="rId34"/>
    <p:sldId id="622" r:id="rId35"/>
    <p:sldId id="637" r:id="rId36"/>
    <p:sldId id="636" r:id="rId37"/>
    <p:sldId id="638" r:id="rId38"/>
    <p:sldId id="639" r:id="rId39"/>
    <p:sldId id="640" r:id="rId40"/>
    <p:sldId id="641" r:id="rId41"/>
    <p:sldId id="633" r:id="rId42"/>
    <p:sldId id="634" r:id="rId43"/>
    <p:sldId id="635" r:id="rId44"/>
    <p:sldId id="590" r:id="rId45"/>
    <p:sldId id="647" r:id="rId46"/>
    <p:sldId id="603" r:id="rId47"/>
    <p:sldId id="591" r:id="rId48"/>
    <p:sldId id="651" r:id="rId49"/>
    <p:sldId id="605" r:id="rId50"/>
    <p:sldId id="652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>
        <p:scale>
          <a:sx n="81" d="100"/>
          <a:sy n="81" d="100"/>
        </p:scale>
        <p:origin x="-168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2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4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2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88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1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1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631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E19617-9984-42AF-98C2-3BC37842A9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DCA2DE-9834-4A3D-A819-6855654415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EED2D4A-CE3C-43E1-B9CF-5E8EEB095ED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1278BBA-694F-4A9E-8FA4-5774C2DDF50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Functions-and-Debugg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922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2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607288"/>
            <a:ext cx="76816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Function, Debugging and Troubleshooting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2267787"/>
            <a:ext cx="7681699" cy="1311301"/>
          </a:xfrm>
        </p:spPr>
        <p:txBody>
          <a:bodyPr>
            <a:normAutofit/>
          </a:bodyPr>
          <a:lstStyle/>
          <a:p>
            <a:r>
              <a:rPr lang="en-GB" dirty="0"/>
              <a:t>Defining</a:t>
            </a:r>
            <a:r>
              <a:rPr lang="en-US" dirty="0"/>
              <a:t> and Using Functions, Overloads, Debugging</a:t>
            </a:r>
          </a:p>
        </p:txBody>
      </p:sp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569806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503970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444832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785353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76164">
            <a:off x="5078239" y="3938016"/>
            <a:ext cx="147829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18337" y="3563182"/>
            <a:ext cx="5148188" cy="2890492"/>
            <a:chOff x="6418337" y="3489294"/>
            <a:chExt cx="5148188" cy="2890492"/>
          </a:xfrm>
        </p:grpSpPr>
        <p:pic>
          <p:nvPicPr>
            <p:cNvPr id="15" name="Picture Placeholder 9"/>
            <p:cNvPicPr>
              <a:picLocks noChangeAspect="1"/>
            </p:cNvPicPr>
            <p:nvPr/>
          </p:nvPicPr>
          <p:blipFill>
            <a:blip r:embed="rId4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6" name="Picture 2" descr="Резултат с изображение за funct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D0B6FE-E52C-48EB-B674-2F67ADB538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9030730-CC69-41E6-9FED-1EADCA8942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8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A034EF3F-A97F-40B0-8E6F-9D41FEE6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020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Functions</a:t>
            </a:r>
            <a:r>
              <a:rPr lang="en-US" dirty="0"/>
              <a:t> to print each section 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Function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print_receipt()</a:t>
            </a:r>
            <a:r>
              <a:rPr lang="en-US" sz="3200" dirty="0"/>
              <a:t> that calls these 3 Functions: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Functions with Parameters</a:t>
            </a:r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7233631" y="4445794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2293787" y="2270490"/>
            <a:ext cx="15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689102" y="4476571"/>
            <a:ext cx="874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list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084028" y="1423027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Function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491804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print_numbers(5, 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2934904"/>
            <a:ext cx="1036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print(i, end=' ')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9012" y="1936748"/>
            <a:ext cx="3352800" cy="787743"/>
          </a:xfrm>
          <a:prstGeom prst="wedgeRoundRectCallout">
            <a:avLst>
              <a:gd name="adj1" fmla="val 35083"/>
              <a:gd name="adj2" fmla="val 716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124200" cy="1114328"/>
          </a:xfrm>
          <a:prstGeom prst="wedgeRoundRectCallout">
            <a:avLst>
              <a:gd name="adj1" fmla="val -84139"/>
              <a:gd name="adj2" fmla="val 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207124" y="1833093"/>
            <a:ext cx="3429000" cy="1114328"/>
          </a:xfrm>
          <a:prstGeom prst="wedgeRoundRectCallout">
            <a:avLst>
              <a:gd name="adj1" fmla="val -73839"/>
              <a:gd name="adj2" fmla="val 55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076" y="4724400"/>
            <a:ext cx="10363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print_student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print(f"Student: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Age: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Grade: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4113" y="4800599"/>
            <a:ext cx="2721518" cy="38393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(2)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3336872"/>
            <a:ext cx="19050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6076" y="3336872"/>
            <a:ext cx="3352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(int(input()))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Function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105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start=0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end=100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for i in range(start, end + 1):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print(i, end=' ')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start=35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-76259"/>
              <a:gd name="adj2" fmla="val -72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for printing triangles as shown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3028357"/>
            <a:ext cx="101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print(i, end='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</a:p>
          <a:p>
            <a:pPr marL="712788" lvl="1" indent="-350838"/>
            <a:r>
              <a:rPr lang="en-US" dirty="0"/>
              <a:t>What is a Function? Why Use Functions?</a:t>
            </a:r>
          </a:p>
          <a:p>
            <a:pPr marL="712788" lvl="1" indent="-350838"/>
            <a:r>
              <a:rPr lang="en-US" dirty="0"/>
              <a:t>Declaring and Invoking Functions</a:t>
            </a:r>
          </a:p>
          <a:p>
            <a:pPr marL="452438" indent="-452438">
              <a:buFontTx/>
              <a:buAutoNum type="arabicPeriod"/>
            </a:pPr>
            <a:r>
              <a:rPr lang="en-US" dirty="0"/>
              <a:t>Functions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712788" lvl="1" indent="-350838"/>
            <a:r>
              <a:rPr lang="en-US" dirty="0"/>
              <a:t>Passing Parameters and Returning Values</a:t>
            </a:r>
          </a:p>
          <a:p>
            <a:pPr marL="452438" indent="-45243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and Program Flow</a:t>
            </a:r>
          </a:p>
          <a:p>
            <a:pPr marL="452438" indent="-45243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</a:t>
            </a:r>
            <a:r>
              <a:rPr lang="en-US" dirty="0"/>
              <a:t> and Best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4CE5109-2E53-41C4-8F88-FF8CB885D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xmlns="" id="{58B14A01-63A3-4F64-AF80-43CD39BFF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xmlns="" id="{68919D45-DF28-498E-A6DE-B1292B4BC3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half (1..n-1)</a:t>
            </a:r>
            <a:r>
              <a:rPr lang="en-US" dirty="0"/>
              <a:t> and then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half (n…1)</a:t>
            </a:r>
            <a:r>
              <a:rPr lang="en-US" dirty="0"/>
              <a:t>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891685"/>
            <a:ext cx="10134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range(1,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range(n, 0, 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865812" y="2161523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30578" y="3712889"/>
            <a:ext cx="2054634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4823669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at the console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3007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2 *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print_middle_row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print("\\/",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print_middle_row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642219" y="1731777"/>
            <a:ext cx="2275657" cy="978316"/>
          </a:xfrm>
          <a:prstGeom prst="wedgeRoundRectCallout">
            <a:avLst>
              <a:gd name="adj1" fmla="val -77636"/>
              <a:gd name="adj2" fmla="val -24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2CC448-B1C7-4A29-A940-003153774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Functions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Function's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Functions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terminated, without returning a value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38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def </a:t>
            </a:r>
            <a:r>
              <a:rPr lang="en-US" dirty="0" err="1"/>
              <a:t>read_full_name</a:t>
            </a:r>
            <a:r>
              <a:rPr lang="en-US" dirty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= input()</a:t>
            </a:r>
          </a:p>
          <a:p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= input()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+ " " + </a:t>
            </a:r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08212" y="4981555"/>
            <a:ext cx="9066211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def</a:t>
            </a:r>
            <a:r>
              <a:rPr lang="en-US" dirty="0"/>
              <a:t> print5():</a:t>
            </a:r>
          </a:p>
          <a:p>
            <a:r>
              <a:rPr lang="en-US" dirty="0"/>
              <a:t>   print(5)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</a:p>
          <a:p>
            <a:r>
              <a:rPr lang="en-US" dirty="0"/>
              <a:t>   print(1)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151812" y="3286118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Function: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max = </a:t>
            </a:r>
            <a:r>
              <a:rPr lang="en-US" sz="2800" dirty="0" err="1"/>
              <a:t>get_max</a:t>
            </a:r>
            <a:r>
              <a:rPr lang="en-US" sz="2800" dirty="0"/>
              <a:t>(5, 10)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total = </a:t>
            </a:r>
            <a:r>
              <a:rPr lang="en-US" sz="2800" dirty="0" err="1"/>
              <a:t>get_price</a:t>
            </a:r>
            <a:r>
              <a:rPr lang="en-US" sz="2800" dirty="0"/>
              <a:t>() * quantity * 12 / 10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age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32766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 = float(input("Temperature in Fahrenheit: 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print(f"Temperature in Celsius: {celsius}")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8288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celsius = (degrees - 32) * 5 /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</a:t>
            </a:r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triangle</a:t>
            </a:r>
            <a:r>
              <a:rPr lang="en-US" dirty="0"/>
              <a:t> by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910910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3898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282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073496" y="394982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Function with two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calc_triangle_area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dirty="0"/>
              <a:t>):</a:t>
            </a:r>
          </a:p>
          <a:p>
            <a:r>
              <a:rPr lang="en-US" dirty="0"/>
              <a:t>  return side * height / 2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19870"/>
            <a:ext cx="105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side = float(input())</a:t>
            </a:r>
          </a:p>
          <a:p>
            <a:r>
              <a:rPr lang="en-US" dirty="0"/>
              <a:t>height = float(input())</a:t>
            </a:r>
          </a:p>
          <a:p>
            <a:r>
              <a:rPr lang="en-US" dirty="0"/>
              <a:t>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calc_triangle_area</a:t>
            </a:r>
            <a:r>
              <a:rPr lang="en-US" dirty="0"/>
              <a:t>(side, height))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value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raised to a given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Function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4" y="3371281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raise_to_power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 dirty="0"/>
              <a:t>):</a:t>
            </a:r>
          </a:p>
          <a:p>
            <a:r>
              <a:rPr lang="en-US" sz="2600" dirty="0"/>
              <a:t>  result = 1;</a:t>
            </a:r>
          </a:p>
          <a:p>
            <a:r>
              <a:rPr lang="en-US" sz="2600" dirty="0"/>
              <a:t>  for </a:t>
            </a:r>
            <a:r>
              <a:rPr lang="en-US" sz="2600" dirty="0" err="1"/>
              <a:t>i</a:t>
            </a:r>
            <a:r>
              <a:rPr lang="en-US" sz="2600" dirty="0"/>
              <a:t> in range(power)</a:t>
            </a:r>
          </a:p>
          <a:p>
            <a:r>
              <a:rPr lang="en-US" sz="2600" dirty="0"/>
              <a:t>    result *= number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 dirty="0"/>
              <a:t> result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rgbClr val="FBEEC9">
                    <a:lumMod val="75000"/>
                  </a:srgbClr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>
                <a:solidFill>
                  <a:prstClr val="white"/>
                </a:solidFill>
              </a:rPr>
              <a:t>#</a:t>
            </a:r>
            <a:r>
              <a:rPr lang="en-US" sz="11300" b="1" noProof="1">
                <a:solidFill>
                  <a:prstClr val="white"/>
                </a:solidFill>
              </a:rPr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get_max()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B8ED27-E2DA-4AE7-B976-76E2CAA06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 Execution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5326" y="2024950"/>
            <a:ext cx="10650095" cy="1327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print_logo():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print("http://www.companywebsite.com");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669" y="3352800"/>
            <a:ext cx="10650095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print("before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print("after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continues, after a Function execution completes: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189540" y="3443516"/>
            <a:ext cx="2152607" cy="564328"/>
          </a:xfrm>
          <a:prstGeom prst="wedgeRoundRectCallout">
            <a:avLst>
              <a:gd name="adj1" fmla="val -76266"/>
              <a:gd name="adj2" fmla="val 48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90883" y="4172423"/>
            <a:ext cx="2151264" cy="482570"/>
          </a:xfrm>
          <a:prstGeom prst="wedgeRoundRectCallout">
            <a:avLst>
              <a:gd name="adj1" fmla="val -233880"/>
              <a:gd name="adj2" fmla="val -3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89540" y="4781000"/>
            <a:ext cx="2152607" cy="563486"/>
          </a:xfrm>
          <a:prstGeom prst="wedgeRoundRectCallout">
            <a:avLst>
              <a:gd name="adj1" fmla="val -81629"/>
              <a:gd name="adj2" fmla="val -34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88815" y="2148116"/>
            <a:ext cx="723998" cy="2315464"/>
            <a:chOff x="83674" y="3124199"/>
            <a:chExt cx="1211082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9" y="3124199"/>
              <a:ext cx="447737" cy="79071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stores information</a:t>
            </a:r>
            <a:r>
              <a:rPr lang="en-GB" dirty="0"/>
              <a:t> about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active subroutines</a:t>
            </a:r>
            <a:r>
              <a:rPr lang="en-GB" dirty="0"/>
              <a:t> (Functions) of a computer program</a:t>
            </a:r>
          </a:p>
          <a:p>
            <a:r>
              <a:rPr lang="en-GB" dirty="0"/>
              <a:t>Keeps track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dirty="0"/>
              <a:t> when it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2075615" cy="2152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r>
              <a:rPr lang="en-US" sz="2800" dirty="0"/>
              <a:t>main()</a:t>
            </a:r>
          </a:p>
          <a:p>
            <a:r>
              <a:rPr lang="en-US" sz="2800" dirty="0" err="1"/>
              <a:t>func_a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func_b</a:t>
            </a:r>
            <a:r>
              <a:rPr lang="en-US" sz="2800" dirty="0"/>
              <a:t>()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Function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Function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multiplies the 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digits</a:t>
            </a:r>
            <a:r>
              <a:rPr lang="en-US" dirty="0"/>
              <a:t> of a 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the sum of all odd digits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Function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get_multiple_of_evens_and_odds()</a:t>
            </a:r>
          </a:p>
          <a:p>
            <a:pPr lvl="2"/>
            <a:r>
              <a:rPr lang="en-US" dirty="0"/>
              <a:t>Create a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get_sum_of_even_digits()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get_sum_of_odd_digits()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719034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/>
              <a:t>PyCharm </a:t>
            </a:r>
            <a:r>
              <a:rPr lang="en-US" dirty="0"/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34832"/>
            <a:ext cx="8938472" cy="820600"/>
          </a:xfrm>
        </p:spPr>
        <p:txBody>
          <a:bodyPr/>
          <a:lstStyle/>
          <a:p>
            <a:r>
              <a:rPr lang="en-US" dirty="0"/>
              <a:t>Debugging Code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747986" y="1442287"/>
            <a:ext cx="3017520" cy="2792105"/>
            <a:chOff x="9845969" y="4403679"/>
            <a:chExt cx="1564686" cy="1447800"/>
          </a:xfrm>
        </p:grpSpPr>
        <p:sp>
          <p:nvSpPr>
            <p:cNvPr id="10" name="Oval 9"/>
            <p:cNvSpPr/>
            <p:nvPr/>
          </p:nvSpPr>
          <p:spPr>
            <a:xfrm>
              <a:off x="9904412" y="4403679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969" y="4411479"/>
              <a:ext cx="1564686" cy="1440000"/>
            </a:xfrm>
            <a:prstGeom prst="rect">
              <a:avLst/>
            </a:prstGeom>
          </p:spPr>
        </p:pic>
      </p:grp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2" y="1295405"/>
            <a:ext cx="5718621" cy="2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Finding</a:t>
            </a:r>
            <a:r>
              <a:rPr lang="en-US" dirty="0"/>
              <a:t> the lines of code that cause the error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Fixing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dirty="0"/>
              <a:t> in the code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/>
              <a:t> to check if the error is gone and no new errors are introduced</a:t>
            </a:r>
          </a:p>
          <a:p>
            <a:r>
              <a:rPr lang="en-US" dirty="0"/>
              <a:t>It’s an iterative and continuous process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US" dirty="0"/>
              <a:t> help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dirty="0"/>
              <a:t> the code execution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inspect</a:t>
            </a:r>
            <a:r>
              <a:rPr lang="en-US" dirty="0"/>
              <a:t> 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dirty="0" err="1"/>
              <a:t>PyCharm</a:t>
            </a:r>
            <a:r>
              <a:rPr lang="en-US" dirty="0"/>
              <a:t> debugger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0" y="2133600"/>
            <a:ext cx="6531930" cy="3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PyCharm</a:t>
            </a:r>
            <a:r>
              <a:rPr lang="en-US" dirty="0"/>
              <a:t> for debugging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4264440"/>
            <a:ext cx="4852415" cy="226056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9" y="1009257"/>
            <a:ext cx="328658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and Invoking Functions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989944"/>
            <a:ext cx="10969943" cy="156029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/>
              <a:t>Functions – Naming</a:t>
            </a:r>
            <a:br>
              <a:rPr lang="en-US" dirty="0"/>
            </a:br>
            <a:r>
              <a:rPr lang="en-US" dirty="0"/>
              <a:t>and Best Practices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95985" y="1362364"/>
              <a:ext cx="2100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Functions names:</a:t>
            </a:r>
          </a:p>
          <a:p>
            <a:pPr lvl="1"/>
            <a:r>
              <a:rPr lang="en-US" sz="2800" dirty="0"/>
              <a:t>Should have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sz="2800" dirty="0"/>
              <a:t> names</a:t>
            </a:r>
          </a:p>
          <a:p>
            <a:pPr lvl="1"/>
            <a:r>
              <a:rPr lang="sv-SE" sz="2800" dirty="0"/>
              <a:t>Should not have capital letters</a:t>
            </a:r>
            <a:endParaRPr lang="en-US" sz="2800" dirty="0"/>
          </a:p>
          <a:p>
            <a:pPr lvl="1"/>
            <a:r>
              <a:rPr lang="en-US" sz="2800" dirty="0"/>
              <a:t>Should answer the question:</a:t>
            </a:r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What does this Function do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/>
              <a:t>If you cannot find a good name for a Function, think about whether it has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clear intent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648" y="4174216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4174216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find_student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oad_report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s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1045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oadReport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function1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o_something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andle_stuff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ampleFunction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irtyHack</a:t>
            </a: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parameter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not have capital letters (local variables too!)</a:t>
            </a:r>
          </a:p>
          <a:p>
            <a:pPr lvl="1"/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386">
            <a:off x="9341848" y="2691440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483632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font_size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25959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623577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602665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Function should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The function's name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 that task </a:t>
            </a:r>
            <a:r>
              <a:rPr lang="en-US" dirty="0"/>
              <a:t>in a clear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unambiguous</a:t>
            </a:r>
            <a:r>
              <a:rPr lang="en-US" dirty="0"/>
              <a:t>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 than one screen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them</a:t>
            </a:r>
            <a:r>
              <a:rPr lang="en-US" dirty="0"/>
              <a:t> 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441294"/>
            <a:ext cx="10426799" cy="16753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print_receipt():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print_footer()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304917" y="4720754"/>
            <a:ext cx="2895600" cy="1098126"/>
          </a:xfrm>
          <a:prstGeom prst="wedgeRoundRectCallout">
            <a:avLst>
              <a:gd name="adj1" fmla="val -76051"/>
              <a:gd name="adj2" fmla="val 3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guidelines:</a:t>
            </a:r>
          </a:p>
          <a:p>
            <a:pPr lvl="1"/>
            <a:r>
              <a:rPr lang="en-US" dirty="0"/>
              <a:t>Leave 2 blank lines between Functions</a:t>
            </a:r>
          </a:p>
          <a:p>
            <a:pPr lvl="1"/>
            <a:r>
              <a:rPr lang="en-US" dirty="0"/>
              <a:t>Leave one blank line before and after loops and if statements</a:t>
            </a:r>
          </a:p>
          <a:p>
            <a:pPr lvl="1"/>
            <a:r>
              <a:rPr lang="en-GB" dirty="0"/>
              <a:t>Avoid long lines and complex expressions</a:t>
            </a:r>
          </a:p>
          <a:p>
            <a:r>
              <a:rPr lang="en-US" dirty="0"/>
              <a:t>Python mantras: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Beautiful</a:t>
            </a:r>
            <a:r>
              <a:rPr lang="en-US" dirty="0"/>
              <a:t> is better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ugly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is better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  <a:r>
              <a:rPr lang="en-US" dirty="0"/>
              <a:t> counts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5349B7-0458-4F40-809B-C7DDD7F6E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7" b="33416"/>
          <a:stretch/>
        </p:blipFill>
        <p:spPr>
          <a:xfrm>
            <a:off x="6618935" y="4895397"/>
            <a:ext cx="4916823" cy="1536569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A92810E4-3821-41EC-8B2C-3689C4718A9D}"/>
              </a:ext>
            </a:extLst>
          </p:cNvPr>
          <p:cNvSpPr txBox="1">
            <a:spLocks/>
          </p:cNvSpPr>
          <p:nvPr/>
        </p:nvSpPr>
        <p:spPr>
          <a:xfrm>
            <a:off x="6618935" y="4038600"/>
            <a:ext cx="491525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this</a:t>
            </a: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Debugging and Program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72A721-6F3B-4DDB-8A45-7EF19017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8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Break large programs into simple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that solve small sub-problems</a:t>
            </a:r>
          </a:p>
          <a:p>
            <a:pPr marL="452438" indent="-452438"/>
            <a:r>
              <a:rPr lang="en-US" dirty="0"/>
              <a:t>Functions 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marL="452438" indent="-452438"/>
            <a:r>
              <a:rPr lang="en-US" dirty="0"/>
              <a:t>Functions are invoked by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en-US" dirty="0"/>
              <a:t>Functions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800101" lvl="1" indent="-452438"/>
            <a:r>
              <a:rPr lang="en-US" dirty="0"/>
              <a:t>Parameters take actual values when calling a Function</a:t>
            </a:r>
          </a:p>
          <a:p>
            <a:pPr marL="452438" indent="-452438"/>
            <a:r>
              <a:rPr lang="en-US" dirty="0"/>
              <a:t>Functions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a value or nothing </a:t>
            </a:r>
          </a:p>
          <a:p>
            <a:pPr marL="452438" indent="-452438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helps spotting an error more easily</a:t>
            </a:r>
          </a:p>
          <a:p>
            <a:pPr marL="452438" indent="-452438"/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863CF5-333F-49A7-9433-F976BE458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5" y="1524000"/>
            <a:ext cx="3621157" cy="3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Debugging and Troubleshooting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Icons from </a:t>
            </a:r>
            <a:r>
              <a:rPr lang="en-US" sz="2000" dirty="0">
                <a:hlinkClick r:id="rId6"/>
              </a:rPr>
              <a:t>http://www.flaticon.com/</a:t>
            </a:r>
            <a:r>
              <a:rPr lang="en-US" sz="2000" dirty="0"/>
              <a:t> (credits: </a:t>
            </a:r>
            <a:r>
              <a:rPr lang="en-US" sz="2000" dirty="0" err="1"/>
              <a:t>Freepik</a:t>
            </a:r>
            <a:r>
              <a:rPr lang="en-US" sz="2000" dirty="0"/>
              <a:t>, </a:t>
            </a:r>
            <a:r>
              <a:rPr lang="en-US" sz="2000" dirty="0" err="1"/>
              <a:t>Madebyoliver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(calling) the function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2562866"/>
            <a:ext cx="10515600" cy="15309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print("----------")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87" y="3029169"/>
            <a:ext cx="4628725" cy="59837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564409" y="3443938"/>
            <a:ext cx="2842702" cy="1072352"/>
          </a:xfrm>
          <a:prstGeom prst="wedgeRoundRectCallout">
            <a:avLst>
              <a:gd name="adj1" fmla="val -71073"/>
              <a:gd name="adj2" fmla="val -40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indented inwards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dirty="0"/>
              <a:t>Avoiding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Functions several times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Functions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a function,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dirty="0"/>
              <a:t> keyword: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Variables inside a function are local to the function</a:t>
            </a:r>
          </a:p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2332801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get_product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num1, num2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num1 * num2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0011" y="2880126"/>
            <a:ext cx="3886201" cy="5362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Functions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259985" y="1783449"/>
            <a:ext cx="2501255" cy="478452"/>
          </a:xfrm>
          <a:prstGeom prst="wedgeRoundRectCallout">
            <a:avLst>
              <a:gd name="adj1" fmla="val 2874"/>
              <a:gd name="adj2" fmla="val 105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900001" y="1794052"/>
            <a:ext cx="2141887" cy="511525"/>
          </a:xfrm>
          <a:prstGeom prst="wedgeRoundRectCallout">
            <a:avLst>
              <a:gd name="adj1" fmla="val -42671"/>
              <a:gd name="adj2" fmla="val 9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5888038" y="3090300"/>
            <a:ext cx="2507028" cy="479377"/>
          </a:xfrm>
          <a:prstGeom prst="wedgeRoundRectCallout">
            <a:avLst>
              <a:gd name="adj1" fmla="val -67049"/>
              <a:gd name="adj2" fmla="val -429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4212" y="4297988"/>
            <a:ext cx="10820400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get_product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num1, num2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result = num1 * num2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result</a:t>
            </a:r>
          </a:p>
        </p:txBody>
      </p:sp>
      <p:sp>
        <p:nvSpPr>
          <p:cNvPr id="16" name="Rectangle 20"/>
          <p:cNvSpPr/>
          <p:nvPr/>
        </p:nvSpPr>
        <p:spPr>
          <a:xfrm>
            <a:off x="1293811" y="4793042"/>
            <a:ext cx="3581401" cy="41996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637212" y="4734723"/>
            <a:ext cx="2317449" cy="450585"/>
          </a:xfrm>
          <a:prstGeom prst="wedgeRoundRectCallout">
            <a:avLst>
              <a:gd name="adj1" fmla="val -68232"/>
              <a:gd name="adj2" fmla="val 19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1" grpId="0" animBg="1"/>
      <p:bldP spid="13" grpId="0" animBg="1"/>
      <p:bldP spid="14" grpId="0" animBg="1"/>
      <p:bldP spid="2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670" y="1972711"/>
            <a:ext cx="10515600" cy="1057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print("----------")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0670" y="4495800"/>
            <a:ext cx="10515600" cy="546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255605" y="2054959"/>
            <a:ext cx="2057400" cy="913213"/>
          </a:xfrm>
          <a:prstGeom prst="wedgeRoundRectCallout">
            <a:avLst>
              <a:gd name="adj1" fmla="val -85095"/>
              <a:gd name="adj2" fmla="val 1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441458" y="4006808"/>
            <a:ext cx="1801080" cy="897821"/>
          </a:xfrm>
          <a:prstGeom prst="wedgeRoundRectCallout">
            <a:avLst>
              <a:gd name="adj1" fmla="val -82501"/>
              <a:gd name="adj2" fmla="val 37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be invoked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everywhere in the scope</a:t>
            </a:r>
            <a:r>
              <a:rPr lang="en-US" dirty="0"/>
              <a:t>, where it’s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defined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594840" y="2875262"/>
            <a:ext cx="5940313" cy="7202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body</a:t>
            </a:r>
            <a:r>
              <a:rPr lang="en-US" dirty="0"/>
              <a:t> - recursion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0" y="2883971"/>
            <a:ext cx="5252027" cy="6876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another Function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a Function (2)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6303" y="3595561"/>
            <a:ext cx="4868124" cy="1393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print_header_top()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print_header_bottom()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094618" y="3586852"/>
            <a:ext cx="486812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crash():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crash()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2238</Words>
  <Application>Microsoft Office PowerPoint</Application>
  <PresentationFormat>Custom</PresentationFormat>
  <Paragraphs>503</Paragraphs>
  <Slides>49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SoftUni 16x9</vt:lpstr>
      <vt:lpstr>Function, Debugging and Troubleshooting Code</vt:lpstr>
      <vt:lpstr>Table of Contents</vt:lpstr>
      <vt:lpstr>Questions?</vt:lpstr>
      <vt:lpstr>Declaring and Invoking Functions</vt:lpstr>
      <vt:lpstr>Simple Functions</vt:lpstr>
      <vt:lpstr>Why Use Functions?</vt:lpstr>
      <vt:lpstr>Declaring Functions</vt:lpstr>
      <vt:lpstr>Invoking a Function</vt:lpstr>
      <vt:lpstr>Invoking a Function (2)</vt:lpstr>
      <vt:lpstr>Problem: Blank Receipt</vt:lpstr>
      <vt:lpstr>Solution: Blank Receipt</vt:lpstr>
      <vt:lpstr>Functions with Parameters</vt:lpstr>
      <vt:lpstr>Function Parameters</vt:lpstr>
      <vt:lpstr>Function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Declaring and Invoking Functions</vt:lpstr>
      <vt:lpstr>Returning Values From Functions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Function</vt:lpstr>
      <vt:lpstr>Problem: Greater of Two Values</vt:lpstr>
      <vt:lpstr>Returning Values and Overloading</vt:lpstr>
      <vt:lpstr>Program Execution Flow</vt:lpstr>
      <vt:lpstr>Program Execution</vt:lpstr>
      <vt:lpstr>Program Execution – Call Stack</vt:lpstr>
      <vt:lpstr>Problem: Multiply Even by Odd Digits</vt:lpstr>
      <vt:lpstr>Debugging Code</vt:lpstr>
      <vt:lpstr>Debugging the Code</vt:lpstr>
      <vt:lpstr>Debugging in PyCharm debugger</vt:lpstr>
      <vt:lpstr>Using PyCharm for debugging</vt:lpstr>
      <vt:lpstr>Functions – Naming and Best Practices</vt:lpstr>
      <vt:lpstr>Naming Functions</vt:lpstr>
      <vt:lpstr>Naming Function Parameters</vt:lpstr>
      <vt:lpstr>Functions – Best Practices</vt:lpstr>
      <vt:lpstr>Code Structure and Code Formatting</vt:lpstr>
      <vt:lpstr>Debugging and Program Flow</vt:lpstr>
      <vt:lpstr>Summary</vt:lpstr>
      <vt:lpstr>Functions, Debugging and Troubleshooting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2018-05-31T23:25:07Z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