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516" r:id="rId3"/>
    <p:sldId id="517" r:id="rId4"/>
    <p:sldId id="493" r:id="rId5"/>
    <p:sldId id="518" r:id="rId6"/>
    <p:sldId id="536" r:id="rId7"/>
    <p:sldId id="533" r:id="rId8"/>
    <p:sldId id="520" r:id="rId9"/>
    <p:sldId id="539" r:id="rId10"/>
    <p:sldId id="540" r:id="rId11"/>
    <p:sldId id="542" r:id="rId12"/>
    <p:sldId id="510" r:id="rId13"/>
    <p:sldId id="511" r:id="rId14"/>
    <p:sldId id="524" r:id="rId15"/>
    <p:sldId id="525" r:id="rId16"/>
    <p:sldId id="543" r:id="rId17"/>
    <p:sldId id="534" r:id="rId18"/>
    <p:sldId id="544" r:id="rId19"/>
    <p:sldId id="545" r:id="rId20"/>
    <p:sldId id="535" r:id="rId21"/>
    <p:sldId id="546" r:id="rId22"/>
    <p:sldId id="547" r:id="rId23"/>
    <p:sldId id="549" r:id="rId24"/>
    <p:sldId id="550" r:id="rId25"/>
    <p:sldId id="551" r:id="rId26"/>
    <p:sldId id="552" r:id="rId27"/>
    <p:sldId id="553" r:id="rId28"/>
    <p:sldId id="555" r:id="rId29"/>
    <p:sldId id="556" r:id="rId30"/>
    <p:sldId id="530" r:id="rId31"/>
    <p:sldId id="531" r:id="rId32"/>
    <p:sldId id="537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DAA5F8D-2990-49B3-BCE2-6162FD0228CE}">
          <p14:sldIdLst>
            <p14:sldId id="516"/>
            <p14:sldId id="517"/>
            <p14:sldId id="493"/>
          </p14:sldIdLst>
        </p14:section>
        <p14:section name="Lists Overview" id="{A59B4608-2E50-4715-AF76-A13FA9C414AA}">
          <p14:sldIdLst>
            <p14:sldId id="518"/>
            <p14:sldId id="536"/>
            <p14:sldId id="533"/>
            <p14:sldId id="520"/>
            <p14:sldId id="539"/>
            <p14:sldId id="540"/>
            <p14:sldId id="542"/>
          </p14:sldIdLst>
        </p14:section>
        <p14:section name="Reading Lists from the Console" id="{7C59C031-F07F-4D7A-9C7C-087167D3F671}">
          <p14:sldIdLst>
            <p14:sldId id="510"/>
            <p14:sldId id="511"/>
            <p14:sldId id="524"/>
            <p14:sldId id="525"/>
          </p14:sldIdLst>
        </p14:section>
        <p14:section name="List Manipulation" id="{0A436017-A6B0-4863-A085-9B8C10135C50}">
          <p14:sldIdLst>
            <p14:sldId id="543"/>
            <p14:sldId id="534"/>
            <p14:sldId id="544"/>
            <p14:sldId id="545"/>
            <p14:sldId id="535"/>
          </p14:sldIdLst>
        </p14:section>
        <p14:section name="List Slicing" id="{F46FF46A-E5B3-48ED-8FE2-8BD82B35B6A0}">
          <p14:sldIdLst>
            <p14:sldId id="546"/>
            <p14:sldId id="547"/>
            <p14:sldId id="549"/>
            <p14:sldId id="550"/>
          </p14:sldIdLst>
        </p14:section>
        <p14:section name="List Comprehension" id="{2B0A3F90-7313-4C08-9139-F9EE36BB895C}">
          <p14:sldIdLst>
            <p14:sldId id="551"/>
            <p14:sldId id="552"/>
            <p14:sldId id="553"/>
            <p14:sldId id="555"/>
          </p14:sldIdLst>
        </p14:section>
        <p14:section name="Conclusion" id="{EC1BE902-3274-4826-948F-628FC11D9EDC}">
          <p14:sldIdLst>
            <p14:sldId id="556"/>
            <p14:sldId id="530"/>
            <p14:sldId id="531"/>
            <p14:sldId id="53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595" autoAdjust="0"/>
  </p:normalViewPr>
  <p:slideViewPr>
    <p:cSldViewPr>
      <p:cViewPr>
        <p:scale>
          <a:sx n="81" d="100"/>
          <a:sy n="81" d="100"/>
        </p:scale>
        <p:origin x="-306" y="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0433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80258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15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172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71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8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3FD85E3-CE8D-45E6-AF88-3BFB25C8F4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5DA4004-D2BD-4FEC-B43E-DA8ACC4DA3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E804500-66CB-4908-B9AF-336F18CE067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2EADCB6F-4245-443D-956E-C7794964704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opencourses/python-fundamentals-course" TargetMode="External"/><Relationship Id="rId7" Type="http://schemas.openxmlformats.org/officeDocument/2006/relationships/image" Target="../media/image2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telenor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805249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Lists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050962"/>
            <a:ext cx="8125251" cy="1301838"/>
          </a:xfrm>
        </p:spPr>
        <p:txBody>
          <a:bodyPr>
            <a:normAutofit/>
          </a:bodyPr>
          <a:lstStyle/>
          <a:p>
            <a:r>
              <a:rPr lang="en-US" dirty="0"/>
              <a:t>Processing Variable-Length Sequences of Elements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 rot="576164">
            <a:off x="5621161" y="3862749"/>
            <a:ext cx="772712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072" y="3657600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09D32694-168B-45E0-9CDA-985FF245FD4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3846" y="3997828"/>
            <a:ext cx="2253081" cy="2438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CF543CBA-D931-40B5-B271-B0A60EEAA25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8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D30329C5-95D7-4F08-8A53-636F03F4D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2AD256C-CC26-4CEE-8C96-BE923DDDA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E5812E-41B2-4812-8BE8-762BF61BF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max/min(list)</a:t>
            </a:r>
            <a:r>
              <a:rPr lang="en-US" noProof="1"/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returns the item with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largest</a:t>
            </a:r>
            <a:r>
              <a:rPr lang="en-US" noProof="1"/>
              <a:t>/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smallest</a:t>
            </a:r>
            <a:r>
              <a:rPr lang="en-US" noProof="1"/>
              <a:t> value from the list:</a:t>
            </a:r>
          </a:p>
          <a:p>
            <a:endParaRPr lang="en-US" noProof="1"/>
          </a:p>
          <a:p>
            <a:endParaRPr lang="en-US" noProof="1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sum(list)</a:t>
            </a:r>
            <a:r>
              <a:rPr lang="en-US" noProof="1"/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returns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noProof="1"/>
              <a:t> of all elements in the list: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D9C5FB7-1C01-40B7-9ED3-743DB1FB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Miscellaneous Operations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49DBD2-B923-4C56-96F7-80DDB8EE8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213" y="4495800"/>
            <a:ext cx="8686800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[1, 2, 3, 4, 5]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summed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(nums)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D6B9867-A4B5-494F-AF82-190F8C70E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213" y="2362200"/>
            <a:ext cx="8686800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[1, -2, 66, 4, 5]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largest_element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(nums)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66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smallest_element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(nums)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-2</a:t>
            </a:r>
          </a:p>
        </p:txBody>
      </p:sp>
    </p:spTree>
    <p:extLst>
      <p:ext uri="{BB962C8B-B14F-4D97-AF65-F5344CB8AC3E}">
        <p14:creationId xmlns:p14="http://schemas.microsoft.com/office/powerpoint/2010/main" val="65468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819308"/>
            <a:ext cx="9959128" cy="820600"/>
          </a:xfrm>
        </p:spPr>
        <p:txBody>
          <a:bodyPr/>
          <a:lstStyle/>
          <a:p>
            <a:r>
              <a:rPr lang="en-US" dirty="0"/>
              <a:t>Reading Lists from the Console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24772"/>
            <a:ext cx="9959128" cy="689410"/>
          </a:xfrm>
        </p:spPr>
        <p:txBody>
          <a:bodyPr/>
          <a:lstStyle/>
          <a:p>
            <a:endParaRPr lang="en-US" b="1" noProof="1">
              <a:latin typeface="Consolas" panose="020B0609020204030204" pitchFamily="49" charset="0"/>
            </a:endParaRPr>
          </a:p>
        </p:txBody>
      </p:sp>
      <p:pic>
        <p:nvPicPr>
          <p:cNvPr id="1026" name="Picture 2" descr="http://integroscrm.com/wp-content/uploads/2015/11/Data_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94" y="1542632"/>
            <a:ext cx="4397118" cy="2822950"/>
          </a:xfrm>
          <a:prstGeom prst="roundRect">
            <a:avLst>
              <a:gd name="adj" fmla="val 1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542633"/>
            <a:ext cx="3585084" cy="282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0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dirty="0"/>
              <a:t> from the console: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Next, create a list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int(input())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93871"/>
            <a:ext cx="10458452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range(n):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(int(input()))</a:t>
            </a:r>
          </a:p>
        </p:txBody>
      </p:sp>
    </p:spTree>
    <p:extLst>
      <p:ext uri="{BB962C8B-B14F-4D97-AF65-F5344CB8AC3E}">
        <p14:creationId xmlns:p14="http://schemas.microsoft.com/office/powerpoint/2010/main" val="269950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4" grpId="0" animBg="1"/>
      <p:bldP spid="5734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1392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Lists can be read 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line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separated values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756121"/>
            <a:ext cx="10458452" cy="27615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 = input()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values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items: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(int(i))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981200"/>
            <a:ext cx="1045845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6111751" y="2092928"/>
            <a:ext cx="3792661" cy="1491393"/>
          </a:xfrm>
          <a:prstGeom prst="wedgeRoundRectCallout">
            <a:avLst>
              <a:gd name="adj1" fmla="val -61115"/>
              <a:gd name="adj2" fmla="val 514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splits a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creates a list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78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Lists on the Console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Printing a list</a:t>
            </a:r>
            <a:r>
              <a:rPr lang="bg-BG" dirty="0"/>
              <a:t> </a:t>
            </a:r>
            <a:r>
              <a:rPr lang="en-US" dirty="0"/>
              <a:t>using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Printing a list</a:t>
            </a:r>
            <a:r>
              <a:rPr lang="bg-BG" dirty="0"/>
              <a:t> </a:t>
            </a:r>
            <a:r>
              <a:rPr lang="en-US" dirty="0"/>
              <a:t>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string.join(…)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22412" y="1941944"/>
            <a:ext cx="10944000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["one",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"five", "six"]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print(i)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2412" y="4709523"/>
            <a:ext cx="10944000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["one",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"five", "six"]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.join(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one; two; three; four; five; six</a:t>
            </a:r>
          </a:p>
        </p:txBody>
      </p:sp>
    </p:spTree>
    <p:extLst>
      <p:ext uri="{BB962C8B-B14F-4D97-AF65-F5344CB8AC3E}">
        <p14:creationId xmlns:p14="http://schemas.microsoft.com/office/powerpoint/2010/main" val="3931926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EB97146-E31D-4746-84FB-ECE6861A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Manipulation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3C5699B-132F-41DE-A0F5-5CAFF751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en-US" dirty="0"/>
              <a:t>Adding/Removing/Finding elements</a:t>
            </a:r>
          </a:p>
        </p:txBody>
      </p:sp>
      <p:pic>
        <p:nvPicPr>
          <p:cNvPr id="1026" name="Picture 2" descr="Image result for piece of paper">
            <a:extLst>
              <a:ext uri="{FF2B5EF4-FFF2-40B4-BE49-F238E27FC236}">
                <a16:creationId xmlns:a16="http://schemas.microsoft.com/office/drawing/2014/main" xmlns="" id="{6D358CA7-6781-43BC-85C3-80249D955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2" y="973926"/>
            <a:ext cx="3200402" cy="357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15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Provides the following functions: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list.append(item) </a:t>
            </a:r>
            <a:r>
              <a:rPr lang="en-US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adds the item in the end of the list</a:t>
            </a:r>
          </a:p>
          <a:p>
            <a:pPr marL="377887" lvl="1" indent="0">
              <a:buNone/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list.insert(index, item)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en-US" noProof="1"/>
              <a:t>inserts the item at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index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Aft>
                <a:spcPts val="3000"/>
              </a:spcAft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b="0" dirty="0"/>
              <a:t>–</a:t>
            </a:r>
            <a:r>
              <a:rPr lang="en-US" dirty="0"/>
              <a:t> Functions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AC79E85-973E-4FC9-B2EB-AD946B1BB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598" y="2421516"/>
            <a:ext cx="10458452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[1, 2, 3]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[1, 2, 3, 4]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A8D18E-75B3-4F89-BA8A-462956EB3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6" y="4539477"/>
            <a:ext cx="10458452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[1, 2, 3]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0, 4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[4, 1, 2, 3]</a:t>
            </a:r>
          </a:p>
        </p:txBody>
      </p:sp>
    </p:spTree>
    <p:extLst>
      <p:ext uri="{BB962C8B-B14F-4D97-AF65-F5344CB8AC3E}">
        <p14:creationId xmlns:p14="http://schemas.microsoft.com/office/powerpoint/2010/main" val="166898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Provides the following functions: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list.pop()</a:t>
            </a:r>
            <a:r>
              <a:rPr lang="en-US" noProof="1"/>
              <a:t> – removes and returns the last occurrence of item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list.count(item)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FFFFFF"/>
                </a:solidFill>
                <a:cs typeface="Consolas" panose="020B0609020204030204" pitchFamily="49" charset="0"/>
              </a:rPr>
              <a:t>returns the </a:t>
            </a:r>
            <a:r>
              <a:rPr lang="en-US" noProof="1"/>
              <a:t>number of occurences of item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b="0" dirty="0"/>
              <a:t>–</a:t>
            </a:r>
            <a:r>
              <a:rPr lang="en-US" dirty="0"/>
              <a:t> Functions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A19F139-B49A-4C44-A318-21E02C01E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4529695"/>
            <a:ext cx="10458452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[1, 2, 3, 3, 3, 3, 2, 1]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ECECC3A-22C7-44AA-8526-C6B2656F0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6" y="2438400"/>
            <a:ext cx="10458452" cy="12449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8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[1, 2, 3]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last_num = nums.pop()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# 3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print(nums)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[1, 2]</a:t>
            </a:r>
          </a:p>
        </p:txBody>
      </p:sp>
    </p:spTree>
    <p:extLst>
      <p:ext uri="{BB962C8B-B14F-4D97-AF65-F5344CB8AC3E}">
        <p14:creationId xmlns:p14="http://schemas.microsoft.com/office/powerpoint/2010/main" val="387655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Provides the following functions: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list.index(item)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FFFFFF"/>
                </a:solidFill>
                <a:cs typeface="Consolas" panose="020B0609020204030204" pitchFamily="49" charset="0"/>
              </a:rPr>
              <a:t>returns first occurrence index of item</a:t>
            </a:r>
          </a:p>
          <a:p>
            <a:pPr lvl="1">
              <a:spcAft>
                <a:spcPts val="3000"/>
              </a:spcAft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list.remove(item)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removes the first occurence of item</a:t>
            </a:r>
          </a:p>
          <a:p>
            <a:pPr lvl="1"/>
            <a:endParaRPr lang="en-US" noProof="1">
              <a:solidFill>
                <a:srgbClr val="FFFFFF"/>
              </a:solidFill>
              <a:cs typeface="Consolas" panose="020B0609020204030204" pitchFamily="49" charset="0"/>
            </a:endParaRPr>
          </a:p>
          <a:p>
            <a:pPr lvl="1"/>
            <a:endParaRPr lang="en-US" noProof="1">
              <a:solidFill>
                <a:srgbClr val="FFFFFF"/>
              </a:solidFill>
              <a:cs typeface="Consolas" panose="020B0609020204030204" pitchFamily="49" charset="0"/>
            </a:endParaRPr>
          </a:p>
          <a:p>
            <a:pPr lvl="1"/>
            <a:r>
              <a:rPr lang="en-US" noProof="1">
                <a:solidFill>
                  <a:srgbClr val="FFFFFF"/>
                </a:solidFill>
                <a:cs typeface="Consolas" panose="020B0609020204030204" pitchFamily="49" charset="0"/>
              </a:rPr>
              <a:t>Both functions raise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en-US" noProof="1">
                <a:solidFill>
                  <a:srgbClr val="FFFFFF"/>
                </a:solidFill>
                <a:cs typeface="Consolas" panose="020B0609020204030204" pitchFamily="49" charset="0"/>
              </a:rPr>
              <a:t> if the item is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not found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b="0" dirty="0"/>
              <a:t>–</a:t>
            </a:r>
            <a:r>
              <a:rPr lang="en-US" dirty="0"/>
              <a:t> Functions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A19F139-B49A-4C44-A318-21E02C01E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4114800"/>
            <a:ext cx="10458452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[1, 2, 3, 3, 3, 3, 2, 1]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[1, 3, 3, 3, 3, 2, 1]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ECECC3A-22C7-44AA-8526-C6B2656F0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332" y="2490199"/>
            <a:ext cx="10458452" cy="8779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8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[44, 56, 23]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num_index = nums.index(56)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# 1</a:t>
            </a:r>
          </a:p>
        </p:txBody>
      </p:sp>
    </p:spTree>
    <p:extLst>
      <p:ext uri="{BB962C8B-B14F-4D97-AF65-F5344CB8AC3E}">
        <p14:creationId xmlns:p14="http://schemas.microsoft.com/office/powerpoint/2010/main" val="351336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Provides the following operations: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list.reverse()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reverses the list</a:t>
            </a:r>
          </a:p>
          <a:p>
            <a:pPr lvl="1">
              <a:spcAft>
                <a:spcPts val="2400"/>
              </a:spcAft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list.sort()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FFFFFF"/>
                </a:solidFill>
                <a:cs typeface="Consolas" panose="020B0609020204030204" pitchFamily="49" charset="0"/>
              </a:rPr>
              <a:t>sorts the list in ascending order</a:t>
            </a:r>
          </a:p>
          <a:p>
            <a:pPr lvl="1">
              <a:spcAft>
                <a:spcPts val="1800"/>
              </a:spcAft>
            </a:pPr>
            <a:endParaRPr lang="en-US" noProof="1">
              <a:solidFill>
                <a:srgbClr val="FFFFFF"/>
              </a:solidFill>
              <a:cs typeface="Consolas" panose="020B0609020204030204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list.sort(reverse=True)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FFFFFF"/>
                </a:solidFill>
                <a:cs typeface="Consolas" panose="020B0609020204030204" pitchFamily="49" charset="0"/>
              </a:rPr>
              <a:t>– sorts the list in descending order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Item Order Functions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0AE6E13-7DB8-495F-82FD-9CE34F5AE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332" y="2490199"/>
            <a:ext cx="10458452" cy="8779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8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[44, 56, 23]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nums.reverse()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[23, 56, 44]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C1DE2BE-7B93-4131-9582-B08BBB20A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332" y="3936298"/>
            <a:ext cx="10458452" cy="8779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8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[3, 1, 2]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nums.sort()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[1, 2, 3]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D52D2D8-213D-436B-A8AA-1E7E3687D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332" y="5594105"/>
            <a:ext cx="10458452" cy="8779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8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[3, 1, 2]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nums.sort(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reverse=True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[3, 2, 1]</a:t>
            </a:r>
          </a:p>
        </p:txBody>
      </p:sp>
    </p:spTree>
    <p:extLst>
      <p:ext uri="{BB962C8B-B14F-4D97-AF65-F5344CB8AC3E}">
        <p14:creationId xmlns:p14="http://schemas.microsoft.com/office/powerpoint/2010/main" val="399056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Lists Overview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Reading Lists from the Console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Printing Lists to the Console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List Manipulation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List Slicing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List Comprehension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AAFCF09A-D0F6-4938-9C5D-488EA6F0B6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9" name="Картина 10">
            <a:extLst>
              <a:ext uri="{FF2B5EF4-FFF2-40B4-BE49-F238E27FC236}">
                <a16:creationId xmlns:a16="http://schemas.microsoft.com/office/drawing/2014/main" xmlns="" id="{E72A46C3-DB5F-4E5F-8D87-34E1C6AC14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698" y="4556858"/>
            <a:ext cx="1448914" cy="1451036"/>
          </a:xfrm>
          <a:prstGeom prst="rect">
            <a:avLst/>
          </a:prstGeom>
        </p:spPr>
      </p:pic>
      <p:pic>
        <p:nvPicPr>
          <p:cNvPr id="10" name="Картина 12">
            <a:extLst>
              <a:ext uri="{FF2B5EF4-FFF2-40B4-BE49-F238E27FC236}">
                <a16:creationId xmlns:a16="http://schemas.microsoft.com/office/drawing/2014/main" xmlns="" id="{B40F1D50-2982-4F2B-9295-4577AC7AD6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7943">
            <a:off x="7255877" y="2400740"/>
            <a:ext cx="1545890" cy="154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EB97146-E31D-4746-84FB-ECE6861AE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176" y="4953000"/>
            <a:ext cx="8938472" cy="820600"/>
          </a:xfrm>
        </p:spPr>
        <p:txBody>
          <a:bodyPr/>
          <a:lstStyle/>
          <a:p>
            <a:r>
              <a:rPr lang="en-US" dirty="0"/>
              <a:t>List Slicing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3C5699B-132F-41DE-A0F5-5CAFF751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5176" y="5754968"/>
            <a:ext cx="8938472" cy="68825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piece of paper">
            <a:extLst>
              <a:ext uri="{FF2B5EF4-FFF2-40B4-BE49-F238E27FC236}">
                <a16:creationId xmlns:a16="http://schemas.microsoft.com/office/drawing/2014/main" xmlns="" id="{6D358CA7-6781-43BC-85C3-80249D955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1" y="973926"/>
            <a:ext cx="3200402" cy="357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scissors">
            <a:extLst>
              <a:ext uri="{FF2B5EF4-FFF2-40B4-BE49-F238E27FC236}">
                <a16:creationId xmlns:a16="http://schemas.microsoft.com/office/drawing/2014/main" xmlns="" id="{0B34EA0B-E21C-4075-A4ED-0DC8C765D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80711">
            <a:off x="1849694" y="3281624"/>
            <a:ext cx="2580526" cy="13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scissors">
            <a:extLst>
              <a:ext uri="{FF2B5EF4-FFF2-40B4-BE49-F238E27FC236}">
                <a16:creationId xmlns:a16="http://schemas.microsoft.com/office/drawing/2014/main" xmlns="" id="{B4D18299-492C-4563-AD1B-EEB027328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77904">
            <a:off x="7903485" y="1613222"/>
            <a:ext cx="2580526" cy="13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hocked face clip art">
            <a:extLst>
              <a:ext uri="{FF2B5EF4-FFF2-40B4-BE49-F238E27FC236}">
                <a16:creationId xmlns:a16="http://schemas.microsoft.com/office/drawing/2014/main" xmlns="" id="{D9440694-38CA-432F-AF50-016526EB0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177" y="1447800"/>
            <a:ext cx="1474470" cy="116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shocked mouth clip art">
            <a:extLst>
              <a:ext uri="{FF2B5EF4-FFF2-40B4-BE49-F238E27FC236}">
                <a16:creationId xmlns:a16="http://schemas.microsoft.com/office/drawing/2014/main" xmlns="" id="{B0176011-DEBA-4E5E-8753-E2BFF43D4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400" y="2898468"/>
            <a:ext cx="766022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9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03016D2-768D-4D11-9B43-CBCA4A7F8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slicing </a:t>
            </a:r>
            <a:r>
              <a:rPr lang="en-US" dirty="0"/>
              <a:t>notation to quickly get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part</a:t>
            </a:r>
            <a:r>
              <a:rPr lang="en-US" dirty="0"/>
              <a:t> of a list</a:t>
            </a:r>
          </a:p>
          <a:p>
            <a:pPr lvl="1"/>
            <a:r>
              <a:rPr lang="en-US" dirty="0"/>
              <a:t>Slice notation –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list[startIndex:stopIndex:step]</a:t>
            </a:r>
            <a:endParaRPr lang="en-US" dirty="0"/>
          </a:p>
          <a:p>
            <a:pPr lvl="1"/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r>
              <a:rPr lang="en-US" dirty="0"/>
              <a:t>Slice notation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step</a:t>
            </a:r>
            <a:r>
              <a:rPr lang="en-US" dirty="0"/>
              <a:t>:</a:t>
            </a:r>
          </a:p>
          <a:p>
            <a:pPr lvl="1"/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slicing </a:t>
            </a:r>
            <a:r>
              <a:rPr lang="en-US" dirty="0"/>
              <a:t>also works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4CD9B8C-FA9B-449C-904E-A9C8DFF0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Slicing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B6CDEE9-BA9C-4803-9CD0-016AB5C38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667000"/>
            <a:ext cx="10458452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[44,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56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12, 55, 112]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sliced_nums = nums[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1:4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[56, 23, 33]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63CF74E-D911-45F5-A1CF-38EDC6D77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572000"/>
            <a:ext cx="10458452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4,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6,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8,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10]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sliced_nums = nums[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0:9:2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[1, 3, 5, 7, 9]</a:t>
            </a:r>
          </a:p>
        </p:txBody>
      </p:sp>
    </p:spTree>
    <p:extLst>
      <p:ext uri="{BB962C8B-B14F-4D97-AF65-F5344CB8AC3E}">
        <p14:creationId xmlns:p14="http://schemas.microsoft.com/office/powerpoint/2010/main" val="416505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03016D2-768D-4D11-9B43-CBCA4A7F8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slicing parameters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optional</a:t>
            </a:r>
          </a:p>
          <a:p>
            <a:pPr lvl="1"/>
            <a:r>
              <a:rPr lang="en-US" dirty="0"/>
              <a:t>Skipping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stop</a:t>
            </a:r>
            <a:r>
              <a:rPr lang="en-US" dirty="0"/>
              <a:t> parameter:</a:t>
            </a:r>
          </a:p>
          <a:p>
            <a:pPr lvl="1"/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r>
              <a:rPr lang="en-US" dirty="0"/>
              <a:t>Skipping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stop</a:t>
            </a:r>
            <a:r>
              <a:rPr lang="en-US" dirty="0"/>
              <a:t> parameters and just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step</a:t>
            </a:r>
            <a:r>
              <a:rPr lang="en-US" dirty="0"/>
              <a:t>: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4CD9B8C-FA9B-449C-904E-A9C8DFF0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Slicing – Optional Parameters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B6CDEE9-BA9C-4803-9CD0-016AB5C38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505839"/>
            <a:ext cx="10458452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[1, 2,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sliced_nums = nums[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[3, 4, 5]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9AD7E14-C1BD-41DD-AB05-61C634150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572000"/>
            <a:ext cx="1045845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[1, 2, 3, 4, 5]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sliced_nums = nums[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::2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[1, 3, 5]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reversed_nums = nums[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::-1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[5, 4, 3, 2, 1]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7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03016D2-768D-4D11-9B43-CBCA4A7F8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slicing parameters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optional</a:t>
            </a:r>
          </a:p>
          <a:p>
            <a:pPr lvl="1"/>
            <a:r>
              <a:rPr lang="en-US" dirty="0"/>
              <a:t>Skipping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stop</a:t>
            </a:r>
            <a:r>
              <a:rPr lang="en-US" dirty="0"/>
              <a:t> and 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step</a:t>
            </a:r>
            <a:r>
              <a:rPr lang="en-US" dirty="0"/>
              <a:t>:</a:t>
            </a:r>
          </a:p>
          <a:p>
            <a:pPr lvl="1"/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r>
              <a:rPr lang="en-US" dirty="0"/>
              <a:t>Skipping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</a:t>
            </a:r>
            <a:r>
              <a:rPr lang="en-US" dirty="0"/>
              <a:t> :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4CD9B8C-FA9B-449C-904E-A9C8DFF0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Slicing – Optional Parameters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B6CDEE9-BA9C-4803-9CD0-016AB5C38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505839"/>
            <a:ext cx="10458452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4, 5]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sliced_nums = nums[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2::-1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[3, 2, 1]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9AD7E14-C1BD-41DD-AB05-61C634150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572000"/>
            <a:ext cx="10458452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[1, 2, 3, 4, 5]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sliced_nums = nums[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[1, 2, 3]</a:t>
            </a:r>
          </a:p>
        </p:txBody>
      </p:sp>
    </p:spTree>
    <p:extLst>
      <p:ext uri="{BB962C8B-B14F-4D97-AF65-F5344CB8AC3E}">
        <p14:creationId xmlns:p14="http://schemas.microsoft.com/office/powerpoint/2010/main" val="261208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B3D7E6F9-1881-4485-8A2F-D8337068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3CE0825-1FFD-4C73-80F7-0106BBF43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928B061-C17E-4416-A13E-3D72E993F36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2" descr="Image result for piece of paper">
            <a:extLst>
              <a:ext uri="{FF2B5EF4-FFF2-40B4-BE49-F238E27FC236}">
                <a16:creationId xmlns:a16="http://schemas.microsoft.com/office/drawing/2014/main" xmlns="" id="{2B9FAD8D-D278-48E9-8ED9-0D4E54F0F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1" y="973926"/>
            <a:ext cx="3200402" cy="357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enlightened face clip art">
            <a:extLst>
              <a:ext uri="{FF2B5EF4-FFF2-40B4-BE49-F238E27FC236}">
                <a16:creationId xmlns:a16="http://schemas.microsoft.com/office/drawing/2014/main" xmlns="" id="{7521982D-A505-4957-95C2-14BCE2938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09" y="1587626"/>
            <a:ext cx="1524004" cy="76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enlightened face clip art">
            <a:extLst>
              <a:ext uri="{FF2B5EF4-FFF2-40B4-BE49-F238E27FC236}">
                <a16:creationId xmlns:a16="http://schemas.microsoft.com/office/drawing/2014/main" xmlns="" id="{8C8D1473-7808-4FD3-B1C2-E4AAA8DA2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65776" y="1587626"/>
            <a:ext cx="1527048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lated image">
            <a:extLst>
              <a:ext uri="{FF2B5EF4-FFF2-40B4-BE49-F238E27FC236}">
                <a16:creationId xmlns:a16="http://schemas.microsoft.com/office/drawing/2014/main" xmlns="" id="{CA3A3E9A-BCA8-4DC9-9D26-79505B121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3" y="1587626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326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03016D2-768D-4D11-9B43-CBCA4A7F8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comprehension </a:t>
            </a:r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manipulate lists</a:t>
            </a:r>
            <a:r>
              <a:rPr lang="en-US" dirty="0"/>
              <a:t> easily</a:t>
            </a:r>
          </a:p>
          <a:p>
            <a:pPr lvl="1"/>
            <a:r>
              <a:rPr lang="en-US" dirty="0"/>
              <a:t>Using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dirty="0"/>
              <a:t> loop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comprehension</a:t>
            </a:r>
            <a:r>
              <a:rPr lang="en-US" dirty="0"/>
              <a:t> –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[value for item in items]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4CD9B8C-FA9B-449C-904E-A9C8DFF0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B6CDEE9-BA9C-4803-9CD0-016AB5C38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2438400"/>
            <a:ext cx="10877548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[1,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2, 3, 4, 5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squared_nums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nums: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squared_nums.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* num)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[2, 4, 6, 8, 10]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63CF74E-D911-45F5-A1CF-38EDC6D77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5105400"/>
            <a:ext cx="10877548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[1,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2, 3, 4, 5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squared_nums = [num * num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nums]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[2, 4, 6, 8, 10]</a:t>
            </a:r>
          </a:p>
        </p:txBody>
      </p:sp>
    </p:spTree>
    <p:extLst>
      <p:ext uri="{BB962C8B-B14F-4D97-AF65-F5344CB8AC3E}">
        <p14:creationId xmlns:p14="http://schemas.microsoft.com/office/powerpoint/2010/main" val="400776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03016D2-768D-4D11-9B43-CBCA4A7F8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conditions</a:t>
            </a:r>
            <a:r>
              <a:rPr lang="en-US" dirty="0"/>
              <a:t>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comprehensions</a:t>
            </a:r>
            <a:endParaRPr lang="en-US" dirty="0"/>
          </a:p>
          <a:p>
            <a:pPr lvl="1"/>
            <a:r>
              <a:rPr lang="en-US" dirty="0"/>
              <a:t>Using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dirty="0"/>
              <a:t> loop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comprehension</a:t>
            </a:r>
            <a:r>
              <a:rPr lang="en-US" dirty="0"/>
              <a:t> –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[value for item in items]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4CD9B8C-FA9B-449C-904E-A9C8DFF0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 – If Statements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B6CDEE9-BA9C-4803-9CD0-016AB5C38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6" y="2438400"/>
            <a:ext cx="10458452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[1,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2, 3, 4, 5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 squared_nums = []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num in nums: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num % 2 == 1: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squared_nums.append(num * num)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[1, 9, 25]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63CF74E-D911-45F5-A1CF-38EDC6D77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5091043"/>
            <a:ext cx="10820400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[1,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2, 3, 4, 5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squared_nums = [num * num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nums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 % 2 == 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[1, 9, 25]</a:t>
            </a:r>
          </a:p>
        </p:txBody>
      </p:sp>
    </p:spTree>
    <p:extLst>
      <p:ext uri="{BB962C8B-B14F-4D97-AF65-F5344CB8AC3E}">
        <p14:creationId xmlns:p14="http://schemas.microsoft.com/office/powerpoint/2010/main" val="296182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34390"/>
            <a:ext cx="10363200" cy="820600"/>
          </a:xfrm>
        </p:spPr>
        <p:txBody>
          <a:bodyPr/>
          <a:lstStyle/>
          <a:p>
            <a:r>
              <a:rPr lang="en-US" dirty="0"/>
              <a:t>Lists – Exercises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E9722AE-31A8-4752-9FB7-C1A08F510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78" y="1087238"/>
            <a:ext cx="2997648" cy="36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7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sz="3200" dirty="0"/>
              <a:t> hold a variable-length sequence of elements 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000" dirty="0"/>
              <a:t>Can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3000" dirty="0"/>
              <a:t> /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sz="3000" dirty="0"/>
              <a:t> /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insert</a:t>
            </a:r>
            <a:r>
              <a:rPr lang="en-US" sz="3000" dirty="0"/>
              <a:t> elements at runtime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200" dirty="0"/>
              <a:t>Creating a list: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200" dirty="0"/>
              <a:t>Accessing list elements by index: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3200" dirty="0"/>
              <a:t>Printing list elements: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36614" y="3245375"/>
            <a:ext cx="7315198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/>
              <a:t>nums =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[]</a:t>
            </a:r>
            <a:endParaRPr lang="en-US" sz="2600" dirty="0"/>
          </a:p>
          <a:p>
            <a:r>
              <a:rPr lang="en-US" sz="2600">
                <a:solidFill>
                  <a:schemeClr val="tx2"/>
                </a:solidFill>
              </a:rPr>
              <a:t>nums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 = [1, 2, 3]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111294" y="4494672"/>
            <a:ext cx="3505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/>
              <a:t>nums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/>
              <a:t>5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/>
              <a:t> = 10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6614" y="5867400"/>
            <a:ext cx="1043939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print(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', '.join(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600" dirty="0"/>
              <a:t>)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6199F28-D0C8-4861-865F-BCDC3C103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1688406"/>
            <a:ext cx="3429000" cy="293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https://softuni.bg/opencourses/python-fundamentals-course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102596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0412" y="2286000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2400" b="1" dirty="0"/>
              <a:t>#</a:t>
            </a:r>
            <a:r>
              <a:rPr lang="en-US" sz="12400" b="1" noProof="1"/>
              <a:t>python-fund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03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1571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Lists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27656"/>
            <a:ext cx="8938472" cy="719034"/>
          </a:xfrm>
        </p:spPr>
        <p:txBody>
          <a:bodyPr/>
          <a:lstStyle/>
          <a:p>
            <a:r>
              <a:rPr lang="en-US" dirty="0"/>
              <a:t>List Definition, Operations</a:t>
            </a:r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305932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7698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 holds a list of elements of any type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Overview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2" y="1981200"/>
            <a:ext cx="10944000" cy="4146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 = []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# Create an empty list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("Peter")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# Add an item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("Maria")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("George")</a:t>
            </a:r>
          </a:p>
          <a:p>
            <a:pPr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name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print(name)</a:t>
            </a:r>
          </a:p>
          <a:p>
            <a:pPr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("George")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# Remove an item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print(", ".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# Peter, Maria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42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995425"/>
            <a:ext cx="11804822" cy="5726054"/>
          </a:xfrm>
        </p:spPr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list[index]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returns the item using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zero-based index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Elements: [1, 2, 3, 4, 5]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Indices:   0  1  2  3  4</a:t>
            </a:r>
          </a:p>
          <a:p>
            <a:pPr lvl="1"/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noProof="1"/>
              <a:t>Python supports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negative indices</a:t>
            </a:r>
            <a:r>
              <a:rPr lang="en-US" noProof="1"/>
              <a:t>:</a:t>
            </a:r>
          </a:p>
          <a:p>
            <a:pPr lvl="1"/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List Elements by Index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7A476DC-0569-4801-A319-AA39362E4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3124200"/>
            <a:ext cx="8686800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[15, 12, 13, 16, 1]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first_element = nums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[0]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75D6767-9E77-44EA-8EEF-60576B0BE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5097279"/>
            <a:ext cx="8686800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[15, 12, 13, 16, 1]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last_element = nums[-1]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third_to_last_element = nums[-3]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13</a:t>
            </a:r>
          </a:p>
        </p:txBody>
      </p:sp>
    </p:spTree>
    <p:extLst>
      <p:ext uri="{BB962C8B-B14F-4D97-AF65-F5344CB8AC3E}">
        <p14:creationId xmlns:p14="http://schemas.microsoft.com/office/powerpoint/2010/main" val="209077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Provides the following operations:</a:t>
            </a:r>
          </a:p>
          <a:p>
            <a:pPr lvl="1">
              <a:lnSpc>
                <a:spcPct val="9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[el1, el2, …]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–</a:t>
            </a:r>
            <a:r>
              <a:rPr lang="en-US" noProof="1"/>
              <a:t> creates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noProof="1"/>
              <a:t> with the given items</a:t>
            </a:r>
          </a:p>
          <a:p>
            <a:pPr lvl="1">
              <a:lnSpc>
                <a:spcPct val="9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len(list)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en-US" noProof="1">
                <a:solidFill>
                  <a:srgbClr val="FFFFFF"/>
                </a:solidFill>
                <a:cs typeface="Consolas" panose="020B0609020204030204" pitchFamily="49" charset="0"/>
              </a:rPr>
              <a:t>returns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FFFFFF"/>
                </a:solidFill>
                <a:cs typeface="Consolas" panose="020B0609020204030204" pitchFamily="49" charset="0"/>
              </a:rPr>
              <a:t>the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number of items </a:t>
            </a:r>
            <a:r>
              <a:rPr lang="en-US" noProof="1"/>
              <a:t>in a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</a:t>
            </a:r>
          </a:p>
          <a:p>
            <a:pPr lvl="1">
              <a:lnSpc>
                <a:spcPct val="9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list1 + list2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concatenates the given lists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Functionality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F404AC3-901E-4CA7-86AC-63904F402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2375524"/>
            <a:ext cx="86868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[1, 2, 3]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E712B34-D3CA-452C-B040-397F7F534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3566873"/>
            <a:ext cx="86868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(names))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1BFA7E-1323-4950-AAB5-71EDCC07C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4766197"/>
            <a:ext cx="8686800" cy="1745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 = ['pesho', 'gosho']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more_names = ['ivan', 'stamat']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 + more_names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['pesho', 'gosho', 'ivan', 'stamat']</a:t>
            </a:r>
          </a:p>
        </p:txBody>
      </p:sp>
    </p:spTree>
    <p:extLst>
      <p:ext uri="{BB962C8B-B14F-4D97-AF65-F5344CB8AC3E}">
        <p14:creationId xmlns:p14="http://schemas.microsoft.com/office/powerpoint/2010/main" val="122509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Provides the following operations: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* number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– </a:t>
            </a:r>
            <a:r>
              <a:rPr lang="en-US" noProof="1"/>
              <a:t>replicates the list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number</a:t>
            </a:r>
            <a:r>
              <a:rPr lang="en-US" noProof="1"/>
              <a:t> of times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 in list</a:t>
            </a:r>
            <a:r>
              <a:rPr lang="en-US" noProof="1"/>
              <a:t> – determines whether an item is in the list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element in list: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iterates trough the list’s items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Functionality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F404AC3-901E-4CA7-86AC-63904F402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2413143"/>
            <a:ext cx="86868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[1, 2] * 4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[1, 2, 1, 2, 1, 2, 1, 2]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E712B34-D3CA-452C-B040-397F7F534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3698709"/>
            <a:ext cx="86868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is_two_present = 2 in nums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True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1BFA7E-1323-4950-AAB5-71EDCC07C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5010038"/>
            <a:ext cx="8686800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 in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print(num)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34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1"/>
              <a:t>Provides the following operations: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enumerate(list)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</a:t>
            </a:r>
            <a:r>
              <a:rPr lang="en-US" noProof="1"/>
              <a:t>enumerates the list’s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indices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/>
              <a:t>The resulting collection is a list of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tuples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Tuple</a:t>
            </a:r>
            <a:r>
              <a:rPr lang="en-US" noProof="1"/>
              <a:t> == ordered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finite</a:t>
            </a:r>
            <a:r>
              <a:rPr lang="en-US" noProof="1"/>
              <a:t> collection</a:t>
            </a:r>
          </a:p>
          <a:p>
            <a:pPr lvl="2">
              <a:lnSpc>
                <a:spcPct val="100000"/>
              </a:lnSpc>
            </a:pPr>
            <a:r>
              <a:rPr lang="en-US" noProof="1"/>
              <a:t>(</a:t>
            </a:r>
            <a:r>
              <a:rPr lang="fr-FR" dirty="0"/>
              <a:t>double, triple, quadruple, quin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tuple</a:t>
            </a:r>
            <a:r>
              <a:rPr lang="fr-FR" dirty="0"/>
              <a:t>, sex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tuple</a:t>
            </a:r>
            <a:r>
              <a:rPr lang="fr-FR" dirty="0"/>
              <a:t>, sep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tuple</a:t>
            </a:r>
            <a:r>
              <a:rPr lang="fr-FR" dirty="0"/>
              <a:t>, etc.)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Functionality (3)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F404AC3-901E-4CA7-86AC-63904F402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2438400"/>
            <a:ext cx="8686800" cy="21459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[50, 100]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(index, num) in enumerate(nums):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print('list[{}] -&gt; {}'.format(index, num))</a:t>
            </a:r>
            <a:endParaRPr lang="en-US" sz="26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list[0] -&gt; 50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list[1] -&gt; 100</a:t>
            </a:r>
          </a:p>
        </p:txBody>
      </p:sp>
    </p:spTree>
    <p:extLst>
      <p:ext uri="{BB962C8B-B14F-4D97-AF65-F5344CB8AC3E}">
        <p14:creationId xmlns:p14="http://schemas.microsoft.com/office/powerpoint/2010/main" val="353816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1743</Words>
  <Application>Microsoft Office PowerPoint</Application>
  <PresentationFormat>Custom</PresentationFormat>
  <Paragraphs>300</Paragraphs>
  <Slides>31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SoftUni 16x9</vt:lpstr>
      <vt:lpstr>Lists</vt:lpstr>
      <vt:lpstr>Table of Contents</vt:lpstr>
      <vt:lpstr>Questions?</vt:lpstr>
      <vt:lpstr>Lists Overview</vt:lpstr>
      <vt:lpstr>List – Overview</vt:lpstr>
      <vt:lpstr>Accessing List Elements by Index</vt:lpstr>
      <vt:lpstr>List – Functionality</vt:lpstr>
      <vt:lpstr>List – Functionality (2)</vt:lpstr>
      <vt:lpstr>List – Functionality (3)</vt:lpstr>
      <vt:lpstr>List – Miscellaneous Operations</vt:lpstr>
      <vt:lpstr>Reading Lists from the Console</vt:lpstr>
      <vt:lpstr>Reading Lists from the Console</vt:lpstr>
      <vt:lpstr>Reading List Values from a Single Line</vt:lpstr>
      <vt:lpstr>Printing Lists on the Console</vt:lpstr>
      <vt:lpstr>List Manipulation</vt:lpstr>
      <vt:lpstr>List – Functions</vt:lpstr>
      <vt:lpstr>List – Functions (2)</vt:lpstr>
      <vt:lpstr>List – Functions (2)</vt:lpstr>
      <vt:lpstr>List – Item Order Functions</vt:lpstr>
      <vt:lpstr>List Slicing</vt:lpstr>
      <vt:lpstr>List Slicing</vt:lpstr>
      <vt:lpstr>List Slicing – Optional Parameters</vt:lpstr>
      <vt:lpstr>List Slicing – Optional Parameters (2)</vt:lpstr>
      <vt:lpstr>List Comprehension</vt:lpstr>
      <vt:lpstr>List Comprehension</vt:lpstr>
      <vt:lpstr>List Comprehension – If Statements</vt:lpstr>
      <vt:lpstr>Lists – Exercises</vt:lpstr>
      <vt:lpstr>Summary</vt:lpstr>
      <vt:lpstr>Lists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Lists: Processing Variable Length Sequences</dc:title>
  <dc:subject>Programming Fundamentals Course</dc:subject>
  <dc:creator/>
  <cp:keywords>Python,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2018-05-31T23:26:23Z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