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395" r:id="rId4"/>
    <p:sldId id="623" r:id="rId5"/>
    <p:sldId id="605" r:id="rId6"/>
    <p:sldId id="606" r:id="rId7"/>
    <p:sldId id="608" r:id="rId8"/>
    <p:sldId id="607" r:id="rId9"/>
    <p:sldId id="609" r:id="rId10"/>
    <p:sldId id="622" r:id="rId11"/>
    <p:sldId id="610" r:id="rId12"/>
    <p:sldId id="626" r:id="rId13"/>
    <p:sldId id="615" r:id="rId14"/>
    <p:sldId id="616" r:id="rId15"/>
    <p:sldId id="618" r:id="rId16"/>
    <p:sldId id="619" r:id="rId17"/>
    <p:sldId id="627" r:id="rId18"/>
    <p:sldId id="628" r:id="rId19"/>
    <p:sldId id="629" r:id="rId20"/>
    <p:sldId id="633" r:id="rId21"/>
    <p:sldId id="634" r:id="rId22"/>
    <p:sldId id="631" r:id="rId23"/>
    <p:sldId id="637" r:id="rId24"/>
    <p:sldId id="639" r:id="rId25"/>
    <p:sldId id="641" r:id="rId26"/>
    <p:sldId id="640" r:id="rId27"/>
    <p:sldId id="636" r:id="rId28"/>
    <p:sldId id="635" r:id="rId29"/>
    <p:sldId id="620" r:id="rId30"/>
    <p:sldId id="421" r:id="rId31"/>
    <p:sldId id="624" r:id="rId32"/>
    <p:sldId id="352" r:id="rId33"/>
    <p:sldId id="62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623"/>
          </p14:sldIdLst>
        </p14:section>
        <p14:section name="Dictionaries" id="{012AE789-A5BB-4E68-801D-6E4F68291B4F}">
          <p14:sldIdLst>
            <p14:sldId id="605"/>
            <p14:sldId id="606"/>
            <p14:sldId id="608"/>
            <p14:sldId id="607"/>
            <p14:sldId id="609"/>
            <p14:sldId id="622"/>
            <p14:sldId id="610"/>
            <p14:sldId id="626"/>
            <p14:sldId id="615"/>
            <p14:sldId id="616"/>
            <p14:sldId id="618"/>
            <p14:sldId id="619"/>
          </p14:sldIdLst>
        </p14:section>
        <p14:section name="Lambda Functions" id="{8512696A-C4B2-4799-BC28-8EC2882B90FD}">
          <p14:sldIdLst>
            <p14:sldId id="627"/>
            <p14:sldId id="628"/>
            <p14:sldId id="629"/>
            <p14:sldId id="633"/>
            <p14:sldId id="634"/>
            <p14:sldId id="631"/>
            <p14:sldId id="637"/>
            <p14:sldId id="639"/>
            <p14:sldId id="641"/>
            <p14:sldId id="640"/>
            <p14:sldId id="636"/>
            <p14:sldId id="635"/>
            <p14:sldId id="620"/>
          </p14:sldIdLst>
        </p14:section>
        <p14:section name="Conclusion" id="{D381C85F-8217-41F6-A48D-185145FF4A0E}">
          <p14:sldIdLst>
            <p14:sldId id="421"/>
            <p14:sldId id="624"/>
            <p14:sldId id="352"/>
            <p14:sldId id="6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>
        <p:scale>
          <a:sx n="81" d="100"/>
          <a:sy n="81" d="100"/>
        </p:scale>
        <p:origin x="-348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6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7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2605F7-C2E0-4A1B-BF1E-EBF9129F4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2AB396-4892-47E7-AB08-3283251356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A3E22FF-CEBC-40CB-8F72-97D0E77877B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587E56B-504E-41CE-BE4E-059E262B34B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4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45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4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45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 and 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Arrays, Lambda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A7EBE4B-D8AC-49E1-96D5-94CEEC840917}"/>
              </a:ext>
            </a:extLst>
          </p:cNvPr>
          <p:cNvGrpSpPr/>
          <p:nvPr/>
        </p:nvGrpSpPr>
        <p:grpSpPr>
          <a:xfrm>
            <a:off x="7694611" y="3830580"/>
            <a:ext cx="3779751" cy="2486753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xmlns="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BF8D127-1301-40A5-9EA5-E39E3DA89F8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6149FEA-BC2E-4B48-95E1-90E7E5D49E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2" name="Picture 4" title="CC-BY-NC-SA License">
            <a:hlinkClick r:id="rId9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A65496E2-97BB-42C4-BF37-5A874ABD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in dict</a:t>
            </a:r>
            <a:r>
              <a:rPr lang="en-US" noProof="1">
                <a:latin typeface="+mj-lt"/>
                <a:cs typeface="Consolas" pitchFamily="49" charset="0"/>
              </a:rPr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key</a:t>
            </a:r>
            <a:r>
              <a:rPr lang="en-US" noProof="1">
                <a:latin typeface="+mj-lt"/>
                <a:cs typeface="Consolas" pitchFamily="49" charset="0"/>
              </a:rPr>
              <a:t> is present in the dictionary </a:t>
            </a:r>
          </a:p>
          <a:p>
            <a:pPr lvl="1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Always takes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same amount of time </a:t>
            </a:r>
            <a:r>
              <a:rPr lang="en-US" noProof="1">
                <a:latin typeface="+mj-lt"/>
                <a:cs typeface="Consolas" pitchFamily="49" charset="0"/>
              </a:rPr>
              <a:t>regardless of dictionary size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dict.values()</a:t>
            </a:r>
            <a:r>
              <a:rPr lang="en-US" noProof="1">
                <a:latin typeface="+mj-lt"/>
                <a:cs typeface="Consolas" pitchFamily="49" charset="0"/>
              </a:rPr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value</a:t>
            </a:r>
            <a:r>
              <a:rPr lang="en-US" noProof="1">
                <a:latin typeface="+mj-lt"/>
                <a:cs typeface="Consolas" pitchFamily="49" charset="0"/>
              </a:rPr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Slow operation</a:t>
            </a:r>
          </a:p>
          <a:p>
            <a:pPr lvl="2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Traverses each value individually</a:t>
            </a:r>
          </a:p>
          <a:p>
            <a:pPr lvl="2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Gets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slower</a:t>
            </a:r>
            <a:r>
              <a:rPr lang="en-US" noProof="1">
                <a:latin typeface="+mj-lt"/>
                <a:cs typeface="Consolas" pitchFamily="49" charset="0"/>
              </a:rPr>
              <a:t> the larger the dictionary 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B072EC-A1E1-4F53-9952-BB6E8918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D5D54-3732-4989-BB63-FA3BAA1D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 and removing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.pop()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201353-3169-4820-94B8-4E9068B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Removing Key Value Pairs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496AE46-E53D-4315-94FB-C5C267F2D759}"/>
              </a:ext>
            </a:extLst>
          </p:cNvPr>
          <p:cNvSpPr txBox="1">
            <a:spLocks/>
          </p:cNvSpPr>
          <p:nvPr/>
        </p:nvSpPr>
        <p:spPr>
          <a:xfrm>
            <a:off x="482622" y="1905000"/>
            <a:ext cx="10791582" cy="4573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# replace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err="1">
                <a:solidFill>
                  <a:schemeClr val="tx2"/>
                </a:solidFill>
              </a:rPr>
              <a:t>phonebook.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pop</a:t>
            </a:r>
            <a:r>
              <a:rPr lang="en-US" sz="3000" dirty="0">
                <a:solidFill>
                  <a:schemeClr val="tx2"/>
                </a:solidFill>
              </a:rPr>
              <a:t>("John Smith")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000" dirty="0">
                <a:solidFill>
                  <a:schemeClr val="tx2"/>
                </a:solidFill>
              </a:rPr>
              <a:t> key, value in phonebook.items():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  print("{0} --&gt; {1}".format(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508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https://judge.softuni.bg/Contests/945/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line = input().lower()</a:t>
            </a:r>
          </a:p>
          <a:p>
            <a:r>
              <a:rPr lang="en-US" dirty="0"/>
              <a:t>words = </a:t>
            </a:r>
            <a:r>
              <a:rPr lang="en-US" dirty="0" err="1"/>
              <a:t>line.split</a:t>
            </a:r>
            <a:r>
              <a:rPr lang="en-US" dirty="0"/>
              <a:t>(' ')</a:t>
            </a:r>
          </a:p>
          <a:p>
            <a:pPr>
              <a:spcBef>
                <a:spcPts val="1200"/>
              </a:spcBef>
            </a:pPr>
            <a:r>
              <a:rPr lang="en-US" dirty="0"/>
              <a:t>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dirty="0"/>
          </a:p>
          <a:p>
            <a:r>
              <a:rPr lang="en-US" dirty="0"/>
              <a:t>for word in words:</a:t>
            </a:r>
          </a:p>
          <a:p>
            <a:r>
              <a:rPr lang="en-US" dirty="0"/>
              <a:t>   if 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/>
              <a:t> counts: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 += 1</a:t>
            </a:r>
            <a:r>
              <a:rPr lang="en-US" dirty="0"/>
              <a:t>;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results = []</a:t>
            </a:r>
          </a:p>
          <a:p>
            <a:r>
              <a:rPr lang="en-US" dirty="0"/>
              <a:t>for key, value in counts: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#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print(", ".join(results))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447800"/>
            <a:ext cx="3200400" cy="1920272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https://judge.softuni.bg/Contests/945/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float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Float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https://judge.softuni.bg/Contests/945/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Float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list(map(float, input().split(' ')))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num</a:t>
            </a:r>
            <a:r>
              <a:rPr lang="en-US" sz="2800" dirty="0"/>
              <a:t> in </a:t>
            </a:r>
            <a:r>
              <a:rPr lang="en-US" sz="2800" dirty="0" err="1"/>
              <a:t>nums</a:t>
            </a:r>
            <a:r>
              <a:rPr lang="en-US" sz="2800" dirty="0"/>
              <a:t>:</a:t>
            </a:r>
          </a:p>
          <a:p>
            <a:r>
              <a:rPr lang="en-US" sz="2800" dirty="0"/>
              <a:t>   if </a:t>
            </a:r>
            <a:r>
              <a:rPr lang="en-US" sz="2800" dirty="0" err="1"/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2800" dirty="0"/>
              <a:t>counts: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err="1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+= 1</a:t>
            </a:r>
            <a:endParaRPr lang="en-US" sz="2800" dirty="0"/>
          </a:p>
          <a:p>
            <a:r>
              <a:rPr lang="en-US" sz="2800" dirty="0"/>
              <a:t>   else: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for </a:t>
            </a:r>
            <a:r>
              <a:rPr lang="en-US" sz="2800" dirty="0" err="1"/>
              <a:t>num</a:t>
            </a:r>
            <a:r>
              <a:rPr lang="en-US" sz="2800" dirty="0"/>
              <a:t> in sorted(</a:t>
            </a:r>
            <a:r>
              <a:rPr lang="en-US" sz="2800" dirty="0" err="1"/>
              <a:t>counts.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/>
          </a:p>
          <a:p>
            <a:r>
              <a:rPr lang="en-US" sz="2800" dirty="0"/>
              <a:t>    print("{} -&gt; {}".format(</a:t>
            </a:r>
            <a:r>
              <a:rPr lang="en-US" sz="2800" dirty="0" err="1"/>
              <a:t>num</a:t>
            </a:r>
            <a:r>
              <a:rPr lang="en-US" sz="2800" dirty="0"/>
              <a:t>, counts[</a:t>
            </a:r>
            <a:r>
              <a:rPr lang="en-US" sz="2800" dirty="0" err="1"/>
              <a:t>num</a:t>
            </a:r>
            <a:r>
              <a:rPr lang="en-US" sz="2800" dirty="0"/>
              <a:t>]))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905000"/>
            <a:ext cx="3598276" cy="152400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https://judge.softuni.bg/Contests/945/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78BF38BD-FBFD-4A13-BC26-24F00417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48" y="4800600"/>
            <a:ext cx="10721128" cy="1568497"/>
          </a:xfrm>
        </p:spPr>
        <p:txBody>
          <a:bodyPr/>
          <a:lstStyle/>
          <a:p>
            <a:r>
              <a:rPr lang="en-US" dirty="0"/>
              <a:t>Lambda and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6FF3A22-D834-4639-9143-956BAC49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5334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C4A4C3F-D5DA-4F1B-89CD-8705818CB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79F93-65E8-4EB5-9C47-8C55D1EA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define a function with a return value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line</a:t>
            </a:r>
            <a:r>
              <a:rPr lang="en-US" dirty="0"/>
              <a:t>:</a:t>
            </a:r>
          </a:p>
          <a:p>
            <a:pPr>
              <a:spcAft>
                <a:spcPts val="3000"/>
              </a:spcAft>
            </a:pPr>
            <a:endParaRPr lang="en-US" dirty="0"/>
          </a:p>
          <a:p>
            <a:endParaRPr lang="en-US" dirty="0"/>
          </a:p>
          <a:p>
            <a:r>
              <a:rPr lang="en-US" dirty="0"/>
              <a:t>Lambda functions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F57420-12DF-45F3-A24E-C07F6BA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58A8E27-A5D3-48DC-8524-845CE6DE120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6081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square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** 2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dirty="0"/>
              <a:t>print(square(5))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E7A42CA7-4B27-449D-B249-1B7F584200B2}"/>
              </a:ext>
            </a:extLst>
          </p:cNvPr>
          <p:cNvSpPr txBox="1">
            <a:spLocks/>
          </p:cNvSpPr>
          <p:nvPr/>
        </p:nvSpPr>
        <p:spPr>
          <a:xfrm>
            <a:off x="7542212" y="1824223"/>
            <a:ext cx="4024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def square(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** 2</a:t>
            </a:r>
          </a:p>
          <a:p>
            <a:r>
              <a:rPr lang="en-US" sz="2800" dirty="0"/>
              <a:t>print(square(5))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559E340-3875-47D8-B578-D4B6A496C382}"/>
              </a:ext>
            </a:extLst>
          </p:cNvPr>
          <p:cNvSpPr txBox="1">
            <a:spLocks/>
          </p:cNvSpPr>
          <p:nvPr/>
        </p:nvSpPr>
        <p:spPr>
          <a:xfrm>
            <a:off x="622412" y="5715000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(lambda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** 2)(5)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25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xmlns="" id="{784F477C-7521-4344-B2CA-C1EA573D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4273341"/>
            <a:ext cx="1678876" cy="886269"/>
          </a:xfrm>
          <a:prstGeom prst="wedgeRoundRectCallout">
            <a:avLst>
              <a:gd name="adj1" fmla="val -54610"/>
              <a:gd name="adj2" fmla="val 103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xmlns="" id="{6156373A-AC37-486D-9818-D6940FA8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74" y="4273341"/>
            <a:ext cx="1678876" cy="886269"/>
          </a:xfrm>
          <a:prstGeom prst="wedgeRoundRectCallout">
            <a:avLst>
              <a:gd name="adj1" fmla="val -55140"/>
              <a:gd name="adj2" fmla="val 100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2097394-B1DD-4300-88C5-B6EBB6D0B16A}"/>
              </a:ext>
            </a:extLst>
          </p:cNvPr>
          <p:cNvSpPr txBox="1"/>
          <p:nvPr/>
        </p:nvSpPr>
        <p:spPr>
          <a:xfrm>
            <a:off x="6801549" y="22200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212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filter() </a:t>
            </a:r>
            <a:r>
              <a:rPr lang="en-US" dirty="0"/>
              <a:t>lets us filter any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iterable</a:t>
            </a:r>
            <a:r>
              <a:rPr lang="en-US" dirty="0"/>
              <a:t> by passing it through a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is_even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% 2 == 0</a:t>
            </a:r>
          </a:p>
          <a:p>
            <a:endParaRPr lang="en-US" sz="2800" dirty="0"/>
          </a:p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is_even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529797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% 2 == 0, </a:t>
            </a:r>
            <a:r>
              <a:rPr lang="en-US" sz="2800" dirty="0" err="1"/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39465C0B-5003-4950-A206-4D82FB9B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278" y="2281561"/>
            <a:ext cx="3352692" cy="1081871"/>
          </a:xfrm>
          <a:prstGeom prst="wedgeRoundRectCallout">
            <a:avLst>
              <a:gd name="adj1" fmla="val -52227"/>
              <a:gd name="adj2" fmla="val 1070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element passes through function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147" y="2883160"/>
            <a:ext cx="2043000" cy="889521"/>
          </a:xfrm>
          <a:prstGeom prst="wedgeRoundRectCallout">
            <a:avLst>
              <a:gd name="adj1" fmla="val -158031"/>
              <a:gd name="adj2" fmla="val 79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to process</a:t>
            </a:r>
          </a:p>
        </p:txBody>
      </p:sp>
    </p:spTree>
    <p:extLst>
      <p:ext uri="{BB962C8B-B14F-4D97-AF65-F5344CB8AC3E}">
        <p14:creationId xmlns:p14="http://schemas.microsoft.com/office/powerpoint/2010/main" val="13515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lets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US" dirty="0"/>
              <a:t> each element in a list: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increment_by_two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</a:t>
            </a:r>
            <a:r>
              <a:rPr lang="bg-BG" sz="2800" dirty="0"/>
              <a:t>+</a:t>
            </a:r>
            <a:r>
              <a:rPr lang="en-US" sz="2800" dirty="0"/>
              <a:t> 2</a:t>
            </a:r>
          </a:p>
          <a:p>
            <a:endParaRPr lang="en-US" sz="2800" dirty="0"/>
          </a:p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increment_by_two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3, 5,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529797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+ 2, </a:t>
            </a:r>
            <a:r>
              <a:rPr lang="en-US" sz="2800" dirty="0" err="1"/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312" y="2006353"/>
            <a:ext cx="2902997" cy="1402672"/>
          </a:xfrm>
          <a:prstGeom prst="wedgeRoundRectCallout">
            <a:avLst>
              <a:gd name="adj1" fmla="val -48383"/>
              <a:gd name="adj2" fmla="val 89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element of nums passes through function</a:t>
            </a:r>
          </a:p>
        </p:txBody>
      </p:sp>
    </p:spTree>
    <p:extLst>
      <p:ext uri="{BB962C8B-B14F-4D97-AF65-F5344CB8AC3E}">
        <p14:creationId xmlns:p14="http://schemas.microsoft.com/office/powerpoint/2010/main" val="36853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712788" lvl="1" indent="-409575"/>
            <a:r>
              <a:rPr lang="en-US" dirty="0"/>
              <a:t>Dictionary Functions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</a:t>
            </a:r>
          </a:p>
          <a:p>
            <a:pPr marL="712788" lvl="1" indent="-409575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  <a:p>
            <a:pPr marL="712788" lvl="1" indent="-409575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</a:p>
          <a:p>
            <a:pPr marL="712788" lvl="1" indent="-409575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B0598F86-5941-4048-825E-2C9B4ADDE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xmlns="" id="{E773D883-7876-48F1-8A5F-90027A23C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9" name="Картина 12">
            <a:extLst>
              <a:ext uri="{FF2B5EF4-FFF2-40B4-BE49-F238E27FC236}">
                <a16:creationId xmlns:a16="http://schemas.microsoft.com/office/drawing/2014/main" xmlns="" id="{9B064D8B-AF05-4014-9ACE-0FF512177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convert items to different types: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map()</a:t>
            </a:r>
            <a:r>
              <a:rPr lang="en-US" dirty="0"/>
              <a:t>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str.join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['1', '2', '3']</a:t>
            </a:r>
          </a:p>
          <a:p>
            <a:r>
              <a:rPr lang="en-US" sz="2800" dirty="0" err="1"/>
              <a:t>parsed_nums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1, 2,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4173151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r>
              <a:rPr lang="en-US" sz="2800" dirty="0"/>
              <a:t>print(', '.join(</a:t>
            </a:r>
            <a:r>
              <a:rPr lang="en-US" sz="2800" dirty="0" err="1"/>
              <a:t>nums</a:t>
            </a:r>
            <a:r>
              <a:rPr lang="en-US" sz="2800" dirty="0"/>
              <a:t>))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TypeError</a:t>
            </a:r>
            <a:endParaRPr lang="en-US" sz="2800" dirty="0"/>
          </a:p>
          <a:p>
            <a:r>
              <a:rPr lang="en-US" sz="2800" dirty="0"/>
              <a:t>print(', '.join(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/>
              <a:t>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034" y="2983320"/>
            <a:ext cx="2895600" cy="1037915"/>
          </a:xfrm>
          <a:prstGeom prst="wedgeRoundRectCallout">
            <a:avLst>
              <a:gd name="adj1" fmla="val -93033"/>
              <a:gd name="adj2" fmla="val -50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 through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xmlns="" id="{4CA37805-7B8B-4371-A727-232AF684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47" y="4911149"/>
            <a:ext cx="3186000" cy="1062696"/>
          </a:xfrm>
          <a:prstGeom prst="wedgeRoundRectCallout">
            <a:avLst>
              <a:gd name="adj1" fmla="val -70741"/>
              <a:gd name="adj2" fmla="val 3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becomes list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2256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to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functools</a:t>
            </a:r>
            <a:r>
              <a:rPr lang="en-US" dirty="0"/>
              <a:t> library in Python 3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  <a:r>
              <a:rPr lang="en-US" dirty="0"/>
              <a:t> to apply an accumulating function over a list: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3F96635-86C6-447D-A830-602FE9F5FCA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from </a:t>
            </a:r>
            <a:r>
              <a:rPr lang="en-US" sz="2800" dirty="0" err="1"/>
              <a:t>functools</a:t>
            </a:r>
            <a:r>
              <a:rPr lang="en-US" sz="2800" dirty="0"/>
              <a:t> import reduce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148BD82A-2983-466E-9CEC-695CFB9F6974}"/>
              </a:ext>
            </a:extLst>
          </p:cNvPr>
          <p:cNvSpPr txBox="1">
            <a:spLocks/>
          </p:cNvSpPr>
          <p:nvPr/>
        </p:nvSpPr>
        <p:spPr>
          <a:xfrm>
            <a:off x="622412" y="3360005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endParaRPr lang="en-US" sz="2800" dirty="0"/>
          </a:p>
          <a:p>
            <a:r>
              <a:rPr lang="en-US" sz="2800" dirty="0" err="1"/>
              <a:t>nums_sum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2800" dirty="0"/>
              <a:t>(lambda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a, 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+ b</a:t>
            </a:r>
            <a:r>
              <a:rPr lang="en-US" sz="2800" dirty="0"/>
              <a:t>, </a:t>
            </a:r>
            <a:r>
              <a:rPr lang="en-US" sz="2800" dirty="0" err="1"/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15</a:t>
            </a:r>
          </a:p>
          <a:p>
            <a:r>
              <a:rPr lang="en-US" sz="2800" dirty="0" err="1"/>
              <a:t>nums_product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2800" dirty="0"/>
              <a:t>(lambda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a, 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* b</a:t>
            </a:r>
            <a:r>
              <a:rPr lang="en-US" sz="2800" dirty="0"/>
              <a:t>, </a:t>
            </a:r>
            <a:r>
              <a:rPr lang="en-US" sz="2800" dirty="0" err="1"/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120</a:t>
            </a:r>
          </a:p>
        </p:txBody>
      </p:sp>
    </p:spTree>
    <p:extLst>
      <p:ext uri="{BB962C8B-B14F-4D97-AF65-F5344CB8AC3E}">
        <p14:creationId xmlns:p14="http://schemas.microsoft.com/office/powerpoint/2010/main" val="284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collection’s items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/>
              <a:t>order: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reversed()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a collection: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sorted/reversed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[14, 22, 5]</a:t>
            </a:r>
          </a:p>
          <a:p>
            <a:endParaRPr lang="en-US" sz="2800" dirty="0"/>
          </a:p>
          <a:p>
            <a:r>
              <a:rPr lang="en-US" sz="2800" dirty="0" err="1"/>
              <a:t>sorted_nums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[5, 14, 22]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4958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endParaRPr lang="en-US" sz="2800" dirty="0"/>
          </a:p>
          <a:p>
            <a:r>
              <a:rPr lang="en-US" sz="2800" dirty="0" err="1"/>
              <a:t>sorted_nums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9357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ivan</a:t>
            </a:r>
            <a:r>
              <a:rPr lang="en-US" sz="2500" dirty="0"/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gosho</a:t>
            </a:r>
            <a:r>
              <a:rPr lang="en-US" sz="2500" dirty="0"/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sorted(</a:t>
            </a:r>
            <a:r>
              <a:rPr lang="en-US" sz="2500" dirty="0" err="1"/>
              <a:t>student_grades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.items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,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key=</a:t>
            </a:r>
            <a:r>
              <a:rPr lang="en-US" sz="2500" dirty="0"/>
              <a:t>lambda </a:t>
            </a:r>
            <a:r>
              <a:rPr lang="en-US" sz="2500" dirty="0" err="1"/>
              <a:t>kvp</a:t>
            </a:r>
            <a:r>
              <a:rPr lang="en-US" sz="2500" dirty="0"/>
              <a:t>: </a:t>
            </a:r>
            <a:r>
              <a:rPr lang="en-US" sz="2500" dirty="0" err="1"/>
              <a:t>len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500" dirty="0"/>
              <a:t>))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03" y="2802384"/>
            <a:ext cx="3372035" cy="1243299"/>
          </a:xfrm>
          <a:prstGeom prst="wedgeRoundRectCallout">
            <a:avLst>
              <a:gd name="adj1" fmla="val 39525"/>
              <a:gd name="adj2" fmla="val 895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40923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ivan</a:t>
            </a:r>
            <a:r>
              <a:rPr lang="en-US" sz="2500" dirty="0"/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gosho</a:t>
            </a:r>
            <a:r>
              <a:rPr lang="en-US" sz="2500" dirty="0"/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sorted(</a:t>
            </a:r>
            <a:r>
              <a:rPr lang="en-US" sz="2500" dirty="0" err="1"/>
              <a:t>student_grades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.items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,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        key=</a:t>
            </a:r>
            <a:r>
              <a:rPr lang="en-US" sz="2500" dirty="0"/>
              <a:t>lambda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/>
              <a:t>: </a:t>
            </a:r>
            <a:r>
              <a:rPr lang="en-US" sz="2500" dirty="0" err="1"/>
              <a:t>len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500" dirty="0"/>
              <a:t>))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3352800"/>
            <a:ext cx="2667000" cy="990600"/>
          </a:xfrm>
          <a:prstGeom prst="wedgeRoundRectCallout">
            <a:avLst>
              <a:gd name="adj1" fmla="val -44986"/>
              <a:gd name="adj2" fmla="val 88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20863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or more criteria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'bob': [2, 2],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alex</a:t>
            </a:r>
            <a:r>
              <a:rPr lang="en-US" sz="2500" dirty="0"/>
              <a:t>': [2, 2]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sorted(</a:t>
            </a:r>
            <a:r>
              <a:rPr lang="en-US" sz="2500" dirty="0" err="1"/>
              <a:t>student_grades.items</a:t>
            </a:r>
            <a:r>
              <a:rPr lang="en-US" sz="2500" dirty="0"/>
              <a:t>(),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  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500" dirty="0"/>
              <a:t>=lambda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/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[1])</a:t>
            </a:r>
            <a:r>
              <a:rPr lang="en-US" sz="2500" dirty="0"/>
              <a:t>,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[0])</a:t>
            </a:r>
            <a:r>
              <a:rPr lang="en-US" sz="2500" dirty="0"/>
              <a:t>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090" y="3087210"/>
            <a:ext cx="2553809" cy="1040416"/>
          </a:xfrm>
          <a:prstGeom prst="wedgeRoundRectCallout">
            <a:avLst>
              <a:gd name="adj1" fmla="val 4722"/>
              <a:gd name="adj2" fmla="val 112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by length of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5556F2D1-79D8-447F-B620-8A2F21A36A63}"/>
              </a:ext>
            </a:extLst>
          </p:cNvPr>
          <p:cNvSpPr/>
          <p:nvPr/>
        </p:nvSpPr>
        <p:spPr>
          <a:xfrm>
            <a:off x="5484812" y="4952999"/>
            <a:ext cx="3650310" cy="40911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xmlns="" id="{3D380AB4-57CD-445E-997F-DC1E8D72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985" y="3276803"/>
            <a:ext cx="3019996" cy="1111928"/>
          </a:xfrm>
          <a:prstGeom prst="wedgeRoundRectCallout">
            <a:avLst>
              <a:gd name="adj1" fmla="val -42903"/>
              <a:gd name="adj2" fmla="val 974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length is the same, sorts by key</a:t>
            </a:r>
          </a:p>
        </p:txBody>
      </p:sp>
    </p:spTree>
    <p:extLst>
      <p:ext uri="{BB962C8B-B14F-4D97-AF65-F5344CB8AC3E}">
        <p14:creationId xmlns:p14="http://schemas.microsoft.com/office/powerpoint/2010/main" val="31711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combine items at identical positions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than 2</a:t>
            </a:r>
            <a:r>
              <a:rPr lang="en-US" dirty="0"/>
              <a:t> </a:t>
            </a:r>
            <a:r>
              <a:rPr lang="en-US" dirty="0" err="1"/>
              <a:t>iterables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coords_x</a:t>
            </a:r>
            <a:r>
              <a:rPr lang="en-US" sz="2800" dirty="0"/>
              <a:t> = [1, 2, 3]</a:t>
            </a:r>
          </a:p>
          <a:p>
            <a:r>
              <a:rPr lang="en-US" sz="2800" dirty="0" err="1"/>
              <a:t>coords_y</a:t>
            </a:r>
            <a:r>
              <a:rPr lang="en-US" sz="2800" dirty="0"/>
              <a:t> = [22, 14, 5]</a:t>
            </a:r>
          </a:p>
          <a:p>
            <a:endParaRPr lang="en-US" sz="2800" dirty="0"/>
          </a:p>
          <a:p>
            <a:r>
              <a:rPr lang="en-US" sz="2800" dirty="0" err="1"/>
              <a:t>zipped_coords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zip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coords_y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[(1, 22), (2, 14), (3, 5)]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953000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coords_z</a:t>
            </a:r>
            <a:r>
              <a:rPr lang="en-US" sz="2800" dirty="0"/>
              <a:t> = [46, 22, 45]</a:t>
            </a:r>
          </a:p>
          <a:p>
            <a:r>
              <a:rPr lang="en-US" sz="2800" dirty="0" err="1"/>
              <a:t>zipped_coords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zip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coords_z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[(1, 22, 46), (2, 14, 22), (3, 5, 45)]</a:t>
            </a:r>
          </a:p>
        </p:txBody>
      </p:sp>
    </p:spTree>
    <p:extLst>
      <p:ext uri="{BB962C8B-B14F-4D97-AF65-F5344CB8AC3E}">
        <p14:creationId xmlns:p14="http://schemas.microsoft.com/office/powerpoint/2010/main" val="16709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4E36C1E-15C4-47F1-8724-CDEAF639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05A656-59EE-4793-B45C-0DD4B534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dirty="0"/>
              <a:t>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 instead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collection</a:t>
            </a:r>
          </a:p>
          <a:p>
            <a:pPr lvl="1"/>
            <a:r>
              <a:rPr lang="en-US" dirty="0"/>
              <a:t>We only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 element,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next()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materialize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, we need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6AD7AD-5F62-4C2C-AA46-C52B60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Iterators and Materialization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917441F-9B23-4063-99F5-101F61294648}"/>
              </a:ext>
            </a:extLst>
          </p:cNvPr>
          <p:cNvSpPr txBox="1">
            <a:spLocks/>
          </p:cNvSpPr>
          <p:nvPr/>
        </p:nvSpPr>
        <p:spPr>
          <a:xfrm>
            <a:off x="622412" y="3810000"/>
            <a:ext cx="10944000" cy="2709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 e: e % 2 == 0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print(</a:t>
            </a:r>
            <a:r>
              <a:rPr lang="en-US" sz="2800" dirty="0" err="1"/>
              <a:t>even_nums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&lt;filter object at 0x05AE10D0&gt;</a:t>
            </a:r>
          </a:p>
          <a:p>
            <a:pPr>
              <a:lnSpc>
                <a:spcPct val="85000"/>
              </a:lnSpc>
            </a:pP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5000"/>
              </a:lnSpc>
            </a:pPr>
            <a:r>
              <a:rPr lang="en-US" sz="2800" dirty="0" err="1"/>
              <a:t>even_nums_list</a:t>
            </a:r>
            <a:r>
              <a:rPr lang="en-US" sz="2800" dirty="0"/>
              <a:t> = list(</a:t>
            </a:r>
            <a:r>
              <a:rPr lang="en-US" sz="2800" dirty="0" err="1"/>
              <a:t>even_nums</a:t>
            </a:r>
            <a:r>
              <a:rPr lang="en-US" sz="2800" dirty="0"/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print(</a:t>
            </a:r>
            <a:r>
              <a:rPr lang="en-US" sz="2800" dirty="0" err="1"/>
              <a:t>even_nums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[2, 4]</a:t>
            </a:r>
          </a:p>
        </p:txBody>
      </p:sp>
    </p:spTree>
    <p:extLst>
      <p:ext uri="{BB962C8B-B14F-4D97-AF65-F5344CB8AC3E}">
        <p14:creationId xmlns:p14="http://schemas.microsoft.com/office/powerpoint/2010/main" val="11584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Dictionaries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63DA2-1047-49F4-9E62-C8B11A3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 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.keys()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.values()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Solve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complicated tasks </a:t>
            </a:r>
            <a:r>
              <a:rPr lang="en-US" sz="3200" dirty="0">
                <a:sym typeface="Wingdings" panose="05000000000000000000" pitchFamily="2" charset="2"/>
              </a:rPr>
              <a:t>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little code </a:t>
            </a:r>
            <a:r>
              <a:rPr lang="en-US" sz="3200" dirty="0">
                <a:sym typeface="Wingdings" panose="05000000000000000000" pitchFamily="2" charset="2"/>
              </a:rPr>
              <a:t>using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Functional Programming 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filter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map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reduce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zip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sorted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reverse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183C3B-6522-47DE-9E79-732FC258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and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dirty="0">
                <a:latin typeface="+mj-lt"/>
              </a:rPr>
              <a:t>Associative Arrays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 </a:t>
            </a:r>
            <a:r>
              <a:rPr lang="en-US" dirty="0"/>
              <a:t>are arrays indexed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traditional lists)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pairs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Dictionary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list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binary tree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dirty="0"/>
              <a:t> preserve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dirty="0"/>
              <a:t> allow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</a:t>
            </a:r>
            <a:r>
              <a:rPr lang="en-US" dirty="0"/>
              <a:t>keys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Dictionary: Overview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01037C6-0BEA-4BE4-AAEE-9F72E5D4C35C}"/>
              </a:ext>
            </a:extLst>
          </p:cNvPr>
          <p:cNvGrpSpPr/>
          <p:nvPr/>
        </p:nvGrpSpPr>
        <p:grpSpPr>
          <a:xfrm>
            <a:off x="3351212" y="3223116"/>
            <a:ext cx="5486400" cy="3318902"/>
            <a:chOff x="6206471" y="3143375"/>
            <a:chExt cx="5486400" cy="33189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507E78D-5CA4-4F6E-86CB-B077D3BA0BBD}"/>
                </a:ext>
              </a:extLst>
            </p:cNvPr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Dictionary</a:t>
              </a:r>
            </a:p>
          </p:txBody>
        </p:sp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346365E1-1834-4F68-809E-8E1E0590F73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xmlns="" id="{2EAEF394-C757-4896-88F5-FE8910754E01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EC50E2-7AFE-45BA-AEAB-43CAFA6721A2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5673074-ACD7-4424-89DD-0A7D82DF1F0E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6B88A22-18C4-48A2-A0CE-07627094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up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phone numbers</a:t>
            </a:r>
            <a:r>
              <a:rPr lang="en-US" dirty="0"/>
              <a:t>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Example</a:t>
            </a:r>
            <a:r>
              <a:rPr lang="bg-BG"/>
              <a:t> – </a:t>
            </a:r>
            <a:r>
              <a:rPr lang="en-US"/>
              <a:t>Phonebook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A085938-D8E0-4F6E-BE07-B2C7AD1FCBA1}"/>
              </a:ext>
            </a:extLst>
          </p:cNvPr>
          <p:cNvSpPr txBox="1">
            <a:spLocks/>
          </p:cNvSpPr>
          <p:nvPr/>
        </p:nvSpPr>
        <p:spPr>
          <a:xfrm>
            <a:off x="713030" y="1981200"/>
            <a:ext cx="10791582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>
                <a:solidFill>
                  <a:schemeClr val="tx2"/>
                </a:solidFill>
              </a:rPr>
              <a:t> "+1-555-8976",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tx2"/>
                </a:solidFill>
              </a:rPr>
              <a:t>"+1-555-1234",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>
                <a:solidFill>
                  <a:schemeClr val="tx2"/>
                </a:solidFill>
              </a:rPr>
              <a:t> "+1-555-5030",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tx2"/>
                </a:solidFill>
              </a:rPr>
              <a:t>"+359-899-555-592" 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nakov_phone</a:t>
            </a:r>
            <a:r>
              <a:rPr lang="en-US" sz="3000" dirty="0">
                <a:solidFill>
                  <a:schemeClr val="tx2"/>
                </a:solidFill>
              </a:rPr>
              <a:t> = phonebook[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3000" dirty="0">
                <a:solidFill>
                  <a:schemeClr val="tx2"/>
                </a:solidFill>
              </a:rPr>
              <a:t>]</a:t>
            </a:r>
          </a:p>
          <a:p>
            <a:r>
              <a:rPr lang="en-US" sz="3000" dirty="0">
                <a:solidFill>
                  <a:schemeClr val="tx2"/>
                </a:solidFill>
              </a:rPr>
              <a:t>print(</a:t>
            </a:r>
            <a:r>
              <a:rPr lang="en-US" sz="3000" dirty="0" err="1">
                <a:solidFill>
                  <a:schemeClr val="tx2"/>
                </a:solidFill>
              </a:rPr>
              <a:t>nakov_phone</a:t>
            </a:r>
            <a:r>
              <a:rPr lang="en-US" sz="3000" dirty="0">
                <a:solidFill>
                  <a:schemeClr val="tx2"/>
                </a:solidFill>
              </a:rPr>
              <a:t>)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# +359-899-555-592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xmlns="" id="{EA564D45-5E31-4C7D-B849-F127623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012" y="4495800"/>
            <a:ext cx="2590800" cy="1029971"/>
          </a:xfrm>
          <a:prstGeom prst="wedgeRoundRectCallout">
            <a:avLst>
              <a:gd name="adj1" fmla="val -74276"/>
              <a:gd name="adj2" fmla="val 48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value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xmlns="" id="{18B641A3-3F11-4436-80CB-A010E2A0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969" y="2208529"/>
            <a:ext cx="2590800" cy="1029971"/>
          </a:xfrm>
          <a:prstGeom prst="wedgeRoundRectCallout">
            <a:avLst>
              <a:gd name="adj1" fmla="val -74276"/>
              <a:gd name="adj2" fmla="val 48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 of key-value pairs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.keys()/.values()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.items()</a:t>
            </a:r>
            <a:r>
              <a:rPr lang="en-US" dirty="0"/>
              <a:t> – list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, containing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key-value pairs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1" y="3498871"/>
            <a:ext cx="5410201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700" noProof="1"/>
              <a:t>for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key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in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nums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.keys()</a:t>
            </a:r>
            <a:r>
              <a:rPr lang="en-US" sz="2700" dirty="0"/>
              <a:t>:</a:t>
            </a:r>
            <a:endParaRPr lang="en-US" sz="2700" noProof="1"/>
          </a:p>
          <a:p>
            <a:r>
              <a:rPr lang="en-US" sz="2700" noProof="1"/>
              <a:t>  print(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700" noProof="1"/>
              <a:t>)</a:t>
            </a:r>
            <a:r>
              <a:rPr lang="en-US" sz="2700" noProof="1"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one two three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390198"/>
            <a:ext cx="10515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 key, value in nums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.items()</a:t>
            </a:r>
            <a:r>
              <a:rPr lang="en-US" dirty="0"/>
              <a:t>:</a:t>
            </a:r>
            <a:endParaRPr lang="en-US" noProof="1"/>
          </a:p>
          <a:p>
            <a:r>
              <a:rPr lang="en-US" noProof="1"/>
              <a:t>  print(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'{} =&gt; {}'.format(key, value)</a:t>
            </a:r>
            <a:r>
              <a:rPr lang="en-US" noProof="1"/>
              <a:t>)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# one =&gt; 1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Dictionary: Functionality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414C171-17D8-48D8-9229-B803E365A2A4}"/>
              </a:ext>
            </a:extLst>
          </p:cNvPr>
          <p:cNvSpPr txBox="1">
            <a:spLocks/>
          </p:cNvSpPr>
          <p:nvPr/>
        </p:nvSpPr>
        <p:spPr>
          <a:xfrm>
            <a:off x="836612" y="1818715"/>
            <a:ext cx="10515600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/>
              <a:t>nums = {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'one'</a:t>
            </a:r>
            <a:r>
              <a:rPr lang="en-US" noProof="1"/>
              <a:t>: 1,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'two'</a:t>
            </a:r>
            <a:r>
              <a:rPr lang="en-US" noProof="1"/>
              <a:t>: 2,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'three'</a:t>
            </a:r>
            <a:r>
              <a:rPr lang="en-US" noProof="1"/>
              <a:t>: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3 }</a:t>
            </a:r>
          </a:p>
          <a:p>
            <a:pPr>
              <a:lnSpc>
                <a:spcPct val="90000"/>
              </a:lnSpc>
            </a:pPr>
            <a:r>
              <a:rPr lang="en-US" noProof="1"/>
              <a:t>len(nums)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#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2F7819C-9303-47B0-8DC6-66AD3FEFD359}"/>
              </a:ext>
            </a:extLst>
          </p:cNvPr>
          <p:cNvSpPr txBox="1">
            <a:spLocks/>
          </p:cNvSpPr>
          <p:nvPr/>
        </p:nvSpPr>
        <p:spPr>
          <a:xfrm>
            <a:off x="6323013" y="3498871"/>
            <a:ext cx="505816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700" noProof="1"/>
              <a:t>for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value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in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nums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.values()</a:t>
            </a:r>
            <a:r>
              <a:rPr lang="en-US" sz="2700" dirty="0"/>
              <a:t>:</a:t>
            </a:r>
            <a:endParaRPr lang="en-US" sz="2700" noProof="1"/>
          </a:p>
          <a:p>
            <a:r>
              <a:rPr lang="en-US" sz="2700" noProof="1"/>
              <a:t>  print(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700" noProof="1"/>
              <a:t>)</a:t>
            </a:r>
            <a:r>
              <a:rPr lang="en-US" sz="2700" noProof="1"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nsolas" pitchFamily="49" charset="0"/>
              </a:rPr>
              <a:t>Basic operations:</a:t>
            </a:r>
          </a:p>
          <a:p>
            <a:pPr lvl="1"/>
            <a:r>
              <a:rPr lang="en-US" dirty="0">
                <a:latin typeface="+mj-lt"/>
                <a:cs typeface="Consolas" pitchFamily="49" charset="0"/>
              </a:rPr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get/set</a:t>
            </a:r>
            <a:r>
              <a:rPr lang="en-US" dirty="0">
                <a:latin typeface="+mj-lt"/>
                <a:cs typeface="Consolas" pitchFamily="49" charset="0"/>
              </a:rPr>
              <a:t> value for key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  <a:cs typeface="Consolas" pitchFamily="49" charset="0"/>
              </a:rPr>
              <a:t>value for key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.pop()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raise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if key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doesn’t exist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.clear() </a:t>
            </a:r>
            <a:r>
              <a:rPr lang="en-US" dirty="0">
                <a:latin typeface="+mj-lt"/>
              </a:rPr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clear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  <a:cs typeface="Consolas" pitchFamily="49" charset="0"/>
              </a:rPr>
              <a:t>dictionary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812" y="25146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print(nums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noProof="1"/>
              <a:t>'key'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noProof="1"/>
              <a:t>))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2812" y="37338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nums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.pop(</a:t>
            </a:r>
            <a:r>
              <a:rPr lang="en-US" noProof="1"/>
              <a:t>'key'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noProof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2812" y="5841518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nums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.clear()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641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1992</Words>
  <Application>Microsoft Office PowerPoint</Application>
  <PresentationFormat>Custom</PresentationFormat>
  <Paragraphs>391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Dictionaries, and Functional Programming</vt:lpstr>
      <vt:lpstr>Table of Contents</vt:lpstr>
      <vt:lpstr>Questions?</vt:lpstr>
      <vt:lpstr>Dictionaries</vt:lpstr>
      <vt:lpstr>Associative Arrays (Dictionaries)</vt:lpstr>
      <vt:lpstr>Dictionary: Overview</vt:lpstr>
      <vt:lpstr>Dictionary Example – Phonebook</vt:lpstr>
      <vt:lpstr>Dictionary: Functionality</vt:lpstr>
      <vt:lpstr>Dictionaries: Functionality (2)</vt:lpstr>
      <vt:lpstr>Dictionaries: Functionality (3)</vt:lpstr>
      <vt:lpstr>Adding and Removing Key Value Pairs</vt:lpstr>
      <vt:lpstr>Problem: Odd Occurrences</vt:lpstr>
      <vt:lpstr>Solution: Odd Occurrences</vt:lpstr>
      <vt:lpstr>Problem: Count Float Numbers </vt:lpstr>
      <vt:lpstr>Solution: Count Float Numbers</vt:lpstr>
      <vt:lpstr>Lambda and  Functional Programming</vt:lpstr>
      <vt:lpstr>Lambda Functions</vt:lpstr>
      <vt:lpstr>Functional Programming: filter()</vt:lpstr>
      <vt:lpstr>Functional Programming: map()</vt:lpstr>
      <vt:lpstr>Functional Programming: map() (2)</vt:lpstr>
      <vt:lpstr>Functional Programming: reduce()</vt:lpstr>
      <vt:lpstr>Functional Programming: sorted/reversed</vt:lpstr>
      <vt:lpstr>Custom Sorting</vt:lpstr>
      <vt:lpstr>Custom Sorting (3)</vt:lpstr>
      <vt:lpstr>Custom Sorting (3)</vt:lpstr>
      <vt:lpstr>Functional Programming: zip()</vt:lpstr>
      <vt:lpstr>On Iterators and Materialization</vt:lpstr>
      <vt:lpstr>Dictionaries and Lambda</vt:lpstr>
      <vt:lpstr>Summary</vt:lpstr>
      <vt:lpstr>Dictionaries and Functional Programming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2018-05-31T23:27:04Z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