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93" r:id="rId3"/>
    <p:sldId id="595" r:id="rId4"/>
    <p:sldId id="601" r:id="rId5"/>
    <p:sldId id="621" r:id="rId6"/>
    <p:sldId id="633" r:id="rId7"/>
    <p:sldId id="640" r:id="rId8"/>
    <p:sldId id="602" r:id="rId9"/>
    <p:sldId id="603" r:id="rId10"/>
    <p:sldId id="604" r:id="rId11"/>
    <p:sldId id="605" r:id="rId12"/>
    <p:sldId id="606" r:id="rId13"/>
    <p:sldId id="648" r:id="rId14"/>
    <p:sldId id="651" r:id="rId15"/>
    <p:sldId id="649" r:id="rId16"/>
    <p:sldId id="650" r:id="rId17"/>
    <p:sldId id="612" r:id="rId18"/>
    <p:sldId id="635" r:id="rId19"/>
    <p:sldId id="643" r:id="rId20"/>
    <p:sldId id="645" r:id="rId21"/>
    <p:sldId id="654" r:id="rId22"/>
    <p:sldId id="644" r:id="rId23"/>
    <p:sldId id="646" r:id="rId24"/>
    <p:sldId id="630" r:id="rId25"/>
    <p:sldId id="652" r:id="rId26"/>
    <p:sldId id="656" r:id="rId27"/>
    <p:sldId id="657" r:id="rId28"/>
    <p:sldId id="658" r:id="rId29"/>
    <p:sldId id="619" r:id="rId30"/>
    <p:sldId id="591" r:id="rId31"/>
    <p:sldId id="638" r:id="rId32"/>
    <p:sldId id="514" r:id="rId33"/>
    <p:sldId id="63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5"/>
            <p14:sldId id="601"/>
          </p14:sldIdLst>
        </p14:section>
        <p14:section name="Regular Expressions" id="{C26D8618-AB4A-4067-AF04-093F256AA5F8}">
          <p14:sldIdLst>
            <p14:sldId id="621"/>
            <p14:sldId id="633"/>
            <p14:sldId id="640"/>
            <p14:sldId id="602"/>
            <p14:sldId id="603"/>
            <p14:sldId id="604"/>
            <p14:sldId id="605"/>
            <p14:sldId id="606"/>
            <p14:sldId id="648"/>
            <p14:sldId id="651"/>
            <p14:sldId id="649"/>
            <p14:sldId id="650"/>
          </p14:sldIdLst>
        </p14:section>
        <p14:section name="Regex in Python" id="{302A92F4-F2B8-479D-A6E2-EC86D23CB92E}">
          <p14:sldIdLst>
            <p14:sldId id="612"/>
            <p14:sldId id="635"/>
            <p14:sldId id="643"/>
            <p14:sldId id="645"/>
            <p14:sldId id="654"/>
            <p14:sldId id="644"/>
            <p14:sldId id="646"/>
            <p14:sldId id="630"/>
            <p14:sldId id="652"/>
            <p14:sldId id="656"/>
            <p14:sldId id="657"/>
            <p14:sldId id="658"/>
            <p14:sldId id="619"/>
          </p14:sldIdLst>
        </p14:section>
        <p14:section name="Conclusion" id="{9286E23B-2FC3-40A0-8C1A-42589FB25A33}">
          <p14:sldIdLst>
            <p14:sldId id="591"/>
            <p14:sldId id="638"/>
            <p14:sldId id="514"/>
            <p14:sldId id="6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D2A010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>
        <p:scale>
          <a:sx n="75" d="100"/>
          <a:sy n="75" d="100"/>
        </p:scale>
        <p:origin x="-330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6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99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F34322-4CFE-460E-9213-6ACD293D1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176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5176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581757-149C-4B23-BFBB-FF8E163559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FFE417B-935E-4EA1-9A19-B2FC41F8670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A0F44D8-7D14-424B-9E47-5DD2116C29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07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r.com/" TargetMode="External"/><Relationship Id="rId3" Type="http://schemas.openxmlformats.org/officeDocument/2006/relationships/hyperlink" Target="https://regex101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ocs.python.org/3.6/library/re.html" TargetMode="External"/><Relationship Id="rId4" Type="http://schemas.openxmlformats.org/officeDocument/2006/relationships/hyperlink" Target="http://www.rexegg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Advanced Text Manipulation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745E92A-C6D0-4D9C-B3A6-ADCC275201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E2E7A5F-8D86-44A9-8662-1275053CEA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need to look for special characters like new lines or tabulations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352800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08012" y="2492610"/>
            <a:ext cx="2802504" cy="609600"/>
          </a:xfrm>
          <a:prstGeom prst="wedgeRoundRectCallout">
            <a:avLst>
              <a:gd name="adj1" fmla="val -6957"/>
              <a:gd name="adj2" fmla="val 117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76689" y="2122502"/>
            <a:ext cx="2989936" cy="949171"/>
          </a:xfrm>
          <a:prstGeom prst="wedgeRoundRectCallout">
            <a:avLst>
              <a:gd name="adj1" fmla="val -79049"/>
              <a:gd name="adj2" fmla="val 1145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Then we have a new line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562600"/>
            <a:ext cx="464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17458" y="3409406"/>
            <a:ext cx="2187040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17458" y="3778567"/>
            <a:ext cx="3471954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553685" y="3352797"/>
            <a:ext cx="470854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598612" y="5562600"/>
            <a:ext cx="381000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438784" y="5566954"/>
            <a:ext cx="381000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772885" y="3352797"/>
            <a:ext cx="273527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815" y="4419600"/>
            <a:ext cx="11958820" cy="8338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use character escapes in our Regex: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start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>
              <a:spcBef>
                <a:spcPts val="1500"/>
              </a:spcBef>
            </a:pPr>
            <a:r>
              <a:rPr lang="en-US" noProof="1">
                <a:latin typeface="+mj-lt"/>
                <a:cs typeface="Consolas" panose="020B0609020204030204" pitchFamily="49" charset="0"/>
              </a:rPr>
              <a:t>Note: Test them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by one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asserts the end of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43801"/>
            <a:ext cx="1028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25254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89010" y="3358071"/>
            <a:ext cx="1524001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010" y="4082236"/>
            <a:ext cx="1066802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captures the matched subexpression and assigns it a number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\num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 Backreference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438400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-\d{4}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4641" y="240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1141050-BAA5-4126-9C01-881F97F8FF23}"/>
              </a:ext>
            </a:extLst>
          </p:cNvPr>
          <p:cNvGrpSpPr/>
          <p:nvPr/>
        </p:nvGrpSpPr>
        <p:grpSpPr>
          <a:xfrm>
            <a:off x="5332412" y="2469176"/>
            <a:ext cx="2133600" cy="461666"/>
            <a:chOff x="5332412" y="2469176"/>
            <a:chExt cx="2133600" cy="46166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32412" y="2469177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3138" y="2526758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2528" y="2469176"/>
              <a:ext cx="523783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5057887"/>
            <a:ext cx="406756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([-.])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8338" y="502710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609012" y="4304540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DD20EE-F7D9-42D2-8242-1175480D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03772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48CCCB-DD72-4F2E-B564-1F4C20B66023}"/>
              </a:ext>
            </a:extLst>
          </p:cNvPr>
          <p:cNvSpPr txBox="1"/>
          <p:nvPr/>
        </p:nvSpPr>
        <p:spPr>
          <a:xfrm>
            <a:off x="6899346" y="4458428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F4E0B7-570E-450D-9F06-E844E8CBBCA1}"/>
              </a:ext>
            </a:extLst>
          </p:cNvPr>
          <p:cNvSpPr txBox="1"/>
          <p:nvPr/>
        </p:nvSpPr>
        <p:spPr>
          <a:xfrm>
            <a:off x="5484812" y="5657346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7042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 animBg="1"/>
      <p:bldP spid="26" grpId="0"/>
      <p:bldP spid="25" grpId="0" animBg="1"/>
      <p:bldP spid="19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(?P&lt;name&gt;subexpression)</a:t>
            </a:r>
            <a:r>
              <a:rPr lang="en-US" noProof="1">
                <a:cs typeface="Consolas" panose="020B0609020204030204" pitchFamily="49" charset="0"/>
              </a:rPr>
              <a:t> - </a:t>
            </a:r>
            <a:r>
              <a:rPr lang="en-US" noProof="1"/>
              <a:t>Captures</a:t>
            </a:r>
            <a:r>
              <a:rPr lang="en-US" noProof="1">
                <a:cs typeface="Consolas" panose="020B0609020204030204" pitchFamily="49" charset="0"/>
              </a:rPr>
              <a:t> the matched subexpression into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named group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r>
              <a:rPr lang="en-US" noProof="1">
                <a:cs typeface="Consolas" panose="020B0609020204030204" pitchFamily="49" charset="0"/>
              </a:rPr>
              <a:t> – </a:t>
            </a:r>
            <a:r>
              <a:rPr lang="en-US" noProof="1"/>
              <a:t>Named backreference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2514600"/>
            <a:ext cx="4953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\d{2}-(?P&lt;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&gt;\w{3})-\d{4}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2322" y="248525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83C6A95-E2DE-4B7B-A36C-FA6F9987A67B}"/>
              </a:ext>
            </a:extLst>
          </p:cNvPr>
          <p:cNvGrpSpPr/>
          <p:nvPr/>
        </p:nvGrpSpPr>
        <p:grpSpPr>
          <a:xfrm>
            <a:off x="6849523" y="2514257"/>
            <a:ext cx="2133600" cy="461665"/>
            <a:chOff x="6849523" y="4391981"/>
            <a:chExt cx="2133600" cy="46166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849523" y="4391981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90249" y="4449562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59123" y="4391981"/>
              <a:ext cx="533401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C935D1-28FD-468B-827D-F66CD4C6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3" y="4562370"/>
            <a:ext cx="608815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(?P&lt;sep&gt;[-.])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(?P=sep)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A9A7C9-661D-4D70-80BD-47519DFBE672}"/>
              </a:ext>
            </a:extLst>
          </p:cNvPr>
          <p:cNvSpPr txBox="1"/>
          <p:nvPr/>
        </p:nvSpPr>
        <p:spPr>
          <a:xfrm>
            <a:off x="5702771" y="51002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FCCF6C-3BC5-4E12-8787-08FE825A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377705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2C428E9-C6E2-444C-919F-067071BE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76937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0FB7C3-A910-4420-9686-100B358843DC}"/>
              </a:ext>
            </a:extLst>
          </p:cNvPr>
          <p:cNvSpPr txBox="1"/>
          <p:nvPr/>
        </p:nvSpPr>
        <p:spPr>
          <a:xfrm>
            <a:off x="6899346" y="4531593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8CD429-7E72-4558-83D1-0AEDC4E098F1}"/>
              </a:ext>
            </a:extLst>
          </p:cNvPr>
          <p:cNvSpPr txBox="1"/>
          <p:nvPr/>
        </p:nvSpPr>
        <p:spPr>
          <a:xfrm>
            <a:off x="5484812" y="5730511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12360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12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Defines a non-capturing group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(?&lt;=subexpression)</a:t>
            </a:r>
            <a:r>
              <a:rPr lang="en-US" sz="3600" noProof="1">
                <a:cs typeface="Consolas" panose="020B0609020204030204" pitchFamily="49" charset="0"/>
              </a:rPr>
              <a:t> – Positive lookbehind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Match only if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preceded</a:t>
            </a:r>
            <a:r>
              <a:rPr lang="en-US" sz="3400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(?&lt;!subexpression)</a:t>
            </a:r>
            <a:r>
              <a:rPr lang="en-US" sz="3600" noProof="1">
                <a:cs typeface="Consolas" panose="020B0609020204030204" pitchFamily="49" charset="0"/>
              </a:rPr>
              <a:t> – Negative lookbehind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preceded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1998070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2638" y="1998070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325" y="197061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2540" y="1977280"/>
            <a:ext cx="896644" cy="46407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40501" y="4011702"/>
            <a:ext cx="24383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)\d{1,4}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8490" y="4011702"/>
            <a:ext cx="314329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 Gladstone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895" y="401170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9476" y="4018626"/>
            <a:ext cx="550415" cy="4547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8879" y="6054645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(?&lt;![0-9\-])\d+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8072" y="6069290"/>
            <a:ext cx="51616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Gladstone St. #-2 -123 354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8223" y="600773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26099" y="6069290"/>
            <a:ext cx="530310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ectangle 22"/>
          <p:cNvSpPr/>
          <p:nvPr/>
        </p:nvSpPr>
        <p:spPr>
          <a:xfrm>
            <a:off x="9076658" y="6078890"/>
            <a:ext cx="263841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382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7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(?=subexpression)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Positive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(?!subexpression)</a:t>
            </a:r>
            <a:r>
              <a:rPr lang="en-US" noProof="1">
                <a:cs typeface="Consolas" panose="020B0609020204030204" pitchFamily="49" charset="0"/>
              </a:rPr>
              <a:t> – Negative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followed </a:t>
            </a:r>
            <a:r>
              <a:rPr lang="en-US" noProof="1">
                <a:cs typeface="Consolas" panose="020B0609020204030204" pitchFamily="49" charset="0"/>
              </a:rPr>
              <a:t>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(3)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697" y="4604851"/>
            <a:ext cx="29193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\b\w+\b(?![\w?])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60044" y="4619496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this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7180" y="456753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7488" y="4629096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2" name="Rectangle 41"/>
          <p:cNvSpPr/>
          <p:nvPr/>
        </p:nvSpPr>
        <p:spPr>
          <a:xfrm>
            <a:off x="5020680" y="4629095"/>
            <a:ext cx="700389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3" name="Rectangle 42"/>
          <p:cNvSpPr/>
          <p:nvPr/>
        </p:nvSpPr>
        <p:spPr>
          <a:xfrm>
            <a:off x="5827597" y="4629094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4212" y="2549784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.*?(?=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33406" y="2564429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not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3556" y="25028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20850" y="2574029"/>
            <a:ext cx="32309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445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Using the ‘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’ module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2C54344E-661F-424C-B62E-05470F5F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2" y="1600200"/>
            <a:ext cx="7788080" cy="2852737"/>
          </a:xfrm>
          <a:prstGeom prst="roundRect">
            <a:avLst>
              <a:gd name="adj" fmla="val 6709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Regex in Python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E9CC4D2-506D-4A6B-AEA4-7A1D54F8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Import the ‘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’ module, which gives us access to regex functionality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xmlns="" id="{F4250D42-BF9C-4871-8761-1C5AD828689D}"/>
              </a:ext>
            </a:extLst>
          </p:cNvPr>
          <p:cNvSpPr txBox="1"/>
          <p:nvPr/>
        </p:nvSpPr>
        <p:spPr>
          <a:xfrm>
            <a:off x="608012" y="2438400"/>
            <a:ext cx="7405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import re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0F594D0C-21EB-4CAC-90D5-6B5112F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9" y="2438400"/>
            <a:ext cx="5647930" cy="4020284"/>
          </a:xfrm>
          <a:prstGeom prst="roundRect">
            <a:avLst>
              <a:gd name="adj" fmla="val 4139"/>
            </a:avLst>
          </a:prstGeom>
        </p:spPr>
      </p:pic>
    </p:spTree>
    <p:extLst>
      <p:ext uri="{BB962C8B-B14F-4D97-AF65-F5344CB8AC3E}">
        <p14:creationId xmlns:p14="http://schemas.microsoft.com/office/powerpoint/2010/main" val="23151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at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beginning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re.search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anywhere</a:t>
            </a:r>
            <a:r>
              <a:rPr lang="en-US" dirty="0"/>
              <a:t> in string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re.fullmatch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match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string </a:t>
            </a:r>
            <a:r>
              <a:rPr lang="en-US" dirty="0"/>
              <a:t>matches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466512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997961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[A-Z][a-z]+ [A-Z][a-z]+, age: \d+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'name: Ivan Ivanov, age: 28'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</a:t>
            </a:r>
          </a:p>
        </p:txBody>
      </p:sp>
    </p:spTree>
    <p:extLst>
      <p:ext uri="{BB962C8B-B14F-4D97-AF65-F5344CB8AC3E}">
        <p14:creationId xmlns:p14="http://schemas.microsoft.com/office/powerpoint/2010/main" val="39605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re.compile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(pattern)</a:t>
            </a:r>
            <a:r>
              <a:rPr lang="en-US" dirty="0"/>
              <a:t> – creates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regex.findall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(string)</a:t>
            </a:r>
            <a:r>
              <a:rPr lang="en-US" dirty="0"/>
              <a:t> – finds all matches and returns list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392344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['Ivan Ivanov', 'Ivan Petrov']</a:t>
            </a:r>
          </a:p>
        </p:txBody>
      </p:sp>
    </p:spTree>
    <p:extLst>
      <p:ext uri="{BB962C8B-B14F-4D97-AF65-F5344CB8AC3E}">
        <p14:creationId xmlns:p14="http://schemas.microsoft.com/office/powerpoint/2010/main" val="13108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Character Classes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Quantifiers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 in Python</a:t>
            </a: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xmlns="" id="{74A1B7B6-8E13-4C5E-80DA-7140BB40A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xmlns="" id="{43D95C82-0587-4C97-9C25-D6FA7A57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ACC0F12-021B-4226-9B4C-43733A72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re.finditer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(pattern, text)</a:t>
            </a:r>
            <a:r>
              <a:rPr lang="en-US" dirty="0"/>
              <a:t> – creates a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\b([A-Z][a-z]+) ([A-Z][a-z]+)\b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</a:t>
            </a:r>
            <a:r>
              <a:rPr lang="sv-SE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Ivan Ivanov, ivan Ivanov, Petur Ivanov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print(f'Full name: {match.group()}')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print(f'First name: {match.group(1)}')</a:t>
            </a: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print(f'Last name: {match.group(2)}’)</a:t>
            </a:r>
          </a:p>
        </p:txBody>
      </p:sp>
    </p:spTree>
    <p:extLst>
      <p:ext uri="{BB962C8B-B14F-4D97-AF65-F5344CB8AC3E}">
        <p14:creationId xmlns:p14="http://schemas.microsoft.com/office/powerpoint/2010/main" val="7779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Get matched text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match.start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()/end()</a:t>
            </a:r>
            <a:r>
              <a:rPr lang="en-US" dirty="0"/>
              <a:t> – Get start/end of match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print(match.group())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Ivan Ivanov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667E28-B618-4864-BEE5-F92BB23B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869166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(3, 14)</a:t>
            </a:r>
          </a:p>
        </p:txBody>
      </p:sp>
    </p:spTree>
    <p:extLst>
      <p:ext uri="{BB962C8B-B14F-4D97-AF65-F5344CB8AC3E}">
        <p14:creationId xmlns:p14="http://schemas.microsoft.com/office/powerpoint/2010/main" val="8200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match.groupdict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shows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groups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2880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\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r'\b(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?P&lt;fName&gt;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?P&lt;lName&gt;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Petur Ivanov’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match.groupdict()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first_name = groups[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print(first_name)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5EE89013-79C5-4DAA-90C3-9268DB97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975614"/>
            <a:ext cx="2743200" cy="1088790"/>
          </a:xfrm>
          <a:prstGeom prst="wedgeRoundRectCallout">
            <a:avLst>
              <a:gd name="adj1" fmla="val -72976"/>
              <a:gd name="adj2" fmla="val -50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2800" noProof="1">
                <a:solidFill>
                  <a:srgbClr val="FFFFFF"/>
                </a:solidFill>
              </a:rPr>
              <a:t>” named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41154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Phone Number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sequence of phone numbers</a:t>
            </a:r>
          </a:p>
          <a:p>
            <a:pPr lvl="1"/>
            <a:r>
              <a:rPr lang="en-US" dirty="0"/>
              <a:t>Valid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a +359</a:t>
            </a:r>
            <a:endParaRPr lang="en-US" dirty="0"/>
          </a:p>
          <a:p>
            <a:pPr lvl="1"/>
            <a:r>
              <a:rPr lang="en-US" dirty="0"/>
              <a:t>Uses the city code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dirty="0"/>
              <a:t> as separators</a:t>
            </a:r>
          </a:p>
          <a:p>
            <a:pPr lvl="1"/>
            <a:r>
              <a:rPr lang="en-US" dirty="0"/>
              <a:t>Has 2 groups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 digits long respectively</a:t>
            </a:r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78" y="5140007"/>
            <a:ext cx="64769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359-2-222-2222  +359/2/222/2222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+359-2 222 2222 +359 2-222-2222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  +359-2-222-22222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+359 2 222 2222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+359-2-222-2222</a:t>
            </a:r>
          </a:p>
        </p:txBody>
      </p:sp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r'\+359([ -])2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\d{3}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phones = [match.group() for match in matches]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print(*phones, sep=' ')</a:t>
            </a:r>
          </a:p>
        </p:txBody>
      </p:sp>
    </p:spTree>
    <p:extLst>
      <p:ext uri="{BB962C8B-B14F-4D97-AF65-F5344CB8AC3E}">
        <p14:creationId xmlns:p14="http://schemas.microsoft.com/office/powerpoint/2010/main" val="14898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re.sub(pattern, repl, text)</a:t>
            </a:r>
            <a:r>
              <a:rPr lang="en-US" noProof="1"/>
              <a:t> </a:t>
            </a:r>
            <a:r>
              <a:rPr lang="en-US" dirty="0"/>
              <a:t>– replaces text by pattern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3000"/>
              </a:spcAft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re.escape(string)</a:t>
            </a:r>
            <a:r>
              <a:rPr lang="en-US" noProof="1"/>
              <a:t> </a:t>
            </a:r>
            <a:r>
              <a:rPr lang="en-US" dirty="0"/>
              <a:t>– escapes all characters in a pattern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Regex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1738681"/>
            <a:ext cx="11036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'22-Jan-2018 11.January.2018 24/March/2018'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re.sub(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'[-./]'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print(replaced)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22/Jan/2018 11/January/2018 24/March/2018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4910504"/>
            <a:ext cx="1103618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escaped = re.escape('python.exe')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print(escaped)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python\.exe</a:t>
            </a:r>
          </a:p>
        </p:txBody>
      </p:sp>
    </p:spTree>
    <p:extLst>
      <p:ext uri="{BB962C8B-B14F-4D97-AF65-F5344CB8AC3E}">
        <p14:creationId xmlns:p14="http://schemas.microsoft.com/office/powerpoint/2010/main" val="37592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a program, which matches a date</a:t>
            </a:r>
          </a:p>
          <a:p>
            <a:r>
              <a:rPr lang="en-US" dirty="0"/>
              <a:t>Date format: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yyyy</a:t>
            </a:r>
            <a:r>
              <a:rPr lang="en-US" dirty="0"/>
              <a:t>"</a:t>
            </a:r>
          </a:p>
          <a:p>
            <a:r>
              <a:rPr lang="en-US" dirty="0"/>
              <a:t>The separator will 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on both sides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40007"/>
            <a:ext cx="35051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01/Jan-1951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23/sept/1973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1/Feb/2016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13/Jul/1928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10-Nov-1934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25.Dec.1937</a:t>
            </a:r>
          </a:p>
        </p:txBody>
      </p:sp>
    </p:spTree>
    <p:extLst>
      <p:ext uri="{BB962C8B-B14F-4D97-AF65-F5344CB8AC3E}">
        <p14:creationId xmlns:p14="http://schemas.microsoft.com/office/powerpoint/2010/main" val="42480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" y="1146041"/>
            <a:ext cx="10896600" cy="5220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r''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create pattern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dates = input()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dates)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groupdict()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day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['day']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month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['month']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year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['year']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print(f'Day: {day}, Month: {month}, Year: {year}')</a:t>
            </a:r>
          </a:p>
        </p:txBody>
      </p:sp>
    </p:spTree>
    <p:extLst>
      <p:ext uri="{BB962C8B-B14F-4D97-AF65-F5344CB8AC3E}">
        <p14:creationId xmlns:p14="http://schemas.microsoft.com/office/powerpoint/2010/main" val="22107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44E72D-6BDA-40B1-9BAC-AB9660A5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/>
              <a:t>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searching through strings of text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Define special characters, operators and </a:t>
            </a:r>
            <a:br>
              <a:rPr lang="en-US" dirty="0"/>
            </a:br>
            <a:r>
              <a:rPr lang="en-US" sz="3200" dirty="0"/>
              <a:t>constructs for building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complex patterns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Powerful tool for extracting specific data from text or </a:t>
            </a:r>
            <a:br>
              <a:rPr lang="en-US" dirty="0"/>
            </a:br>
            <a:r>
              <a:rPr lang="en-US" dirty="0"/>
              <a:t>validating strings (e.g. email/username validator)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Python provides a built-in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dirty="0"/>
              <a:t> module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replacing</a:t>
            </a:r>
            <a:r>
              <a:rPr lang="en-US" dirty="0"/>
              <a:t> strings by a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467635-962C-4AAE-824E-13012483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16002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098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python-fund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Groups, Quantifiers, Anchors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3351212" y="1828800"/>
            <a:ext cx="5027612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to describe a search pattern</a:t>
            </a:r>
          </a:p>
          <a:p>
            <a:r>
              <a:rPr lang="en-US" dirty="0"/>
              <a:t>Can be used to extract data from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4319132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50292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739268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...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432602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Playgrounds and 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There are several websites for testing out regular expressions:</a:t>
            </a:r>
          </a:p>
          <a:p>
            <a:pPr lvl="1"/>
            <a:r>
              <a:rPr lang="en-US" dirty="0">
                <a:hlinkClick r:id="rId3"/>
              </a:rPr>
              <a:t>Regex101.com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regex resources:</a:t>
            </a:r>
          </a:p>
          <a:p>
            <a:pPr lvl="2"/>
            <a:r>
              <a:rPr lang="en-US" dirty="0" err="1">
                <a:hlinkClick r:id="rId4"/>
              </a:rPr>
              <a:t>RexEgg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Python re module</a:t>
            </a:r>
            <a:r>
              <a:rPr lang="en-US" dirty="0"/>
              <a:t> documentation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E4A3CE-3B7D-48B4-B70A-D95DA6B4D4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970"/>
          <a:stretch/>
        </p:blipFill>
        <p:spPr>
          <a:xfrm>
            <a:off x="759181" y="2435287"/>
            <a:ext cx="5792432" cy="2583676"/>
          </a:xfrm>
          <a:prstGeom prst="roundRect">
            <a:avLst>
              <a:gd name="adj" fmla="val 4982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630787-DD96-4ABD-9D99-DFE5F2333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709" y="2415445"/>
            <a:ext cx="5153430" cy="2394760"/>
          </a:xfrm>
          <a:prstGeom prst="roundRect">
            <a:avLst>
              <a:gd name="adj" fmla="val 4331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BA18B6-D927-471F-96F9-19E273ABBA9C}"/>
              </a:ext>
            </a:extLst>
          </p:cNvPr>
          <p:cNvSpPr txBox="1"/>
          <p:nvPr/>
        </p:nvSpPr>
        <p:spPr>
          <a:xfrm>
            <a:off x="6246812" y="1836568"/>
            <a:ext cx="2705549" cy="588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  <a:hlinkClick r:id="rId8"/>
              </a:rPr>
              <a:t>Regexr.com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000" noProof="1"/>
              <a:t> </a:t>
            </a:r>
            <a:r>
              <a:rPr lang="en-US" noProof="1"/>
              <a:t>- </a:t>
            </a:r>
            <a:r>
              <a:rPr lang="en-US" sz="3000" noProof="1"/>
              <a:t>Character range: </a:t>
            </a:r>
            <a:r>
              <a:rPr lang="bg-BG" sz="3000" noProof="1"/>
              <a:t>М</a:t>
            </a:r>
            <a:r>
              <a:rPr lang="en-US" noProof="1"/>
              <a:t>atches any digit frm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16789"/>
            <a:ext cx="10287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200400"/>
            <a:ext cx="10287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6482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892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746971" y="201930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554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293812" y="3290416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607207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952646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256585" y="3284930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856" y="3284931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56589" y="3284931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385280" y="4732731"/>
            <a:ext cx="75892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8804" y="4739317"/>
            <a:ext cx="3810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908661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3350" y="1993192"/>
            <a:ext cx="70251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679955" y="2005587"/>
            <a:ext cx="51424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5870" y="3331143"/>
            <a:ext cx="154086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225507" y="3331142"/>
            <a:ext cx="135430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6212" y="179896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6212" y="4807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974727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6612" y="3499352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56212" y="3283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612" y="4832304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651" y="195603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824" y="346611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7824" y="483230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55172" y="1886335"/>
            <a:ext cx="218704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5332411" y="2236937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5322570" y="3364230"/>
            <a:ext cx="2266950" cy="30861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347912" y="4916835"/>
            <a:ext cx="3655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5347912" y="5238541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1825</Words>
  <Application>Microsoft Office PowerPoint</Application>
  <PresentationFormat>Custom</PresentationFormat>
  <Paragraphs>392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Regular Expressions (RegEx)</vt:lpstr>
      <vt:lpstr>Table of Contents</vt:lpstr>
      <vt:lpstr>Questions</vt:lpstr>
      <vt:lpstr>Regular Expressions</vt:lpstr>
      <vt:lpstr>Regular Expressions</vt:lpstr>
      <vt:lpstr>Regex Playgrounds and Resources</vt:lpstr>
      <vt:lpstr>Character Classes</vt:lpstr>
      <vt:lpstr>Character Classes (2)</vt:lpstr>
      <vt:lpstr>Quantifiers</vt:lpstr>
      <vt:lpstr>Character Escapes</vt:lpstr>
      <vt:lpstr>Anchors</vt:lpstr>
      <vt:lpstr>Grouping Constructs</vt:lpstr>
      <vt:lpstr>Grouping Constructs (2)</vt:lpstr>
      <vt:lpstr>Grouping Constructs (2)</vt:lpstr>
      <vt:lpstr>Grouping Constructs (3)</vt:lpstr>
      <vt:lpstr>Regex in Python</vt:lpstr>
      <vt:lpstr>Using Regex in Python</vt:lpstr>
      <vt:lpstr>Regex in Python: Main Functionality</vt:lpstr>
      <vt:lpstr>Regex in Python: Main Functionality (2)</vt:lpstr>
      <vt:lpstr>Regex in Python: Main Functionality (3)</vt:lpstr>
      <vt:lpstr>Working with Match Objects</vt:lpstr>
      <vt:lpstr>Working with Match Objects (2)</vt:lpstr>
      <vt:lpstr>Problem: Match Phone Number</vt:lpstr>
      <vt:lpstr>Solution: Match Phone Number</vt:lpstr>
      <vt:lpstr>Miscellaneous Regex Functions</vt:lpstr>
      <vt:lpstr>Problem: Match Dates</vt:lpstr>
      <vt:lpstr>Solution: Match Phone Number</vt:lpstr>
      <vt:lpstr>Regular Expressions</vt:lpstr>
      <vt:lpstr>Summary</vt:lpstr>
      <vt:lpstr>Regular Expressions (RegEx)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2018-05-31T23:32:48Z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