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6"/>
  </p:notesMasterIdLst>
  <p:sldIdLst>
    <p:sldId id="257" r:id="rId2"/>
    <p:sldId id="623" r:id="rId3"/>
    <p:sldId id="768" r:id="rId4"/>
    <p:sldId id="258" r:id="rId5"/>
    <p:sldId id="762" r:id="rId6"/>
    <p:sldId id="259" r:id="rId7"/>
    <p:sldId id="262" r:id="rId8"/>
    <p:sldId id="313" r:id="rId9"/>
    <p:sldId id="495" r:id="rId10"/>
    <p:sldId id="384" r:id="rId11"/>
    <p:sldId id="616" r:id="rId12"/>
    <p:sldId id="770" r:id="rId13"/>
    <p:sldId id="769" r:id="rId14"/>
    <p:sldId id="594" r:id="rId15"/>
    <p:sldId id="772" r:id="rId16"/>
    <p:sldId id="657" r:id="rId17"/>
    <p:sldId id="649" r:id="rId18"/>
    <p:sldId id="651" r:id="rId19"/>
    <p:sldId id="774" r:id="rId20"/>
    <p:sldId id="650" r:id="rId21"/>
    <p:sldId id="652" r:id="rId22"/>
    <p:sldId id="777" r:id="rId23"/>
    <p:sldId id="779" r:id="rId24"/>
    <p:sldId id="511" r:id="rId25"/>
    <p:sldId id="778" r:id="rId26"/>
    <p:sldId id="817" r:id="rId27"/>
    <p:sldId id="818" r:id="rId28"/>
    <p:sldId id="773" r:id="rId29"/>
    <p:sldId id="775" r:id="rId30"/>
    <p:sldId id="771" r:id="rId31"/>
    <p:sldId id="780" r:id="rId32"/>
    <p:sldId id="776" r:id="rId33"/>
    <p:sldId id="784" r:id="rId34"/>
    <p:sldId id="653" r:id="rId35"/>
    <p:sldId id="785" r:id="rId36"/>
    <p:sldId id="809" r:id="rId37"/>
    <p:sldId id="819" r:id="rId38"/>
    <p:sldId id="786" r:id="rId39"/>
    <p:sldId id="787" r:id="rId40"/>
    <p:sldId id="788" r:id="rId41"/>
    <p:sldId id="655" r:id="rId42"/>
    <p:sldId id="656" r:id="rId43"/>
    <p:sldId id="790" r:id="rId44"/>
    <p:sldId id="791" r:id="rId45"/>
    <p:sldId id="792" r:id="rId46"/>
    <p:sldId id="793" r:id="rId47"/>
    <p:sldId id="794" r:id="rId48"/>
    <p:sldId id="795" r:id="rId49"/>
    <p:sldId id="796" r:id="rId50"/>
    <p:sldId id="797" r:id="rId51"/>
    <p:sldId id="798" r:id="rId52"/>
    <p:sldId id="800" r:id="rId53"/>
    <p:sldId id="783" r:id="rId54"/>
    <p:sldId id="336" r:id="rId55"/>
    <p:sldId id="337" r:id="rId56"/>
    <p:sldId id="338" r:id="rId57"/>
    <p:sldId id="801" r:id="rId58"/>
    <p:sldId id="658" r:id="rId59"/>
    <p:sldId id="659" r:id="rId60"/>
    <p:sldId id="807" r:id="rId61"/>
    <p:sldId id="808" r:id="rId62"/>
    <p:sldId id="810" r:id="rId63"/>
    <p:sldId id="811" r:id="rId64"/>
    <p:sldId id="812" r:id="rId65"/>
    <p:sldId id="813" r:id="rId66"/>
    <p:sldId id="814" r:id="rId67"/>
    <p:sldId id="815" r:id="rId68"/>
    <p:sldId id="816" r:id="rId69"/>
    <p:sldId id="660" r:id="rId70"/>
    <p:sldId id="661" r:id="rId71"/>
    <p:sldId id="662" r:id="rId72"/>
    <p:sldId id="663" r:id="rId73"/>
    <p:sldId id="664" r:id="rId74"/>
    <p:sldId id="665" r:id="rId75"/>
    <p:sldId id="666" r:id="rId76"/>
    <p:sldId id="668" r:id="rId77"/>
    <p:sldId id="669" r:id="rId78"/>
    <p:sldId id="671" r:id="rId79"/>
    <p:sldId id="679" r:id="rId80"/>
    <p:sldId id="678" r:id="rId81"/>
    <p:sldId id="680" r:id="rId82"/>
    <p:sldId id="681" r:id="rId83"/>
    <p:sldId id="682" r:id="rId84"/>
    <p:sldId id="683" r:id="rId85"/>
    <p:sldId id="672" r:id="rId86"/>
    <p:sldId id="673" r:id="rId87"/>
    <p:sldId id="674" r:id="rId88"/>
    <p:sldId id="675" r:id="rId89"/>
    <p:sldId id="676" r:id="rId90"/>
    <p:sldId id="802" r:id="rId91"/>
    <p:sldId id="803" r:id="rId92"/>
    <p:sldId id="806" r:id="rId93"/>
    <p:sldId id="309" r:id="rId94"/>
    <p:sldId id="80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7" d="100"/>
          <a:sy n="11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C-Sharp-API-Scenarios-REST-GraphQL-gRP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sche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learn/schema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raphql/overview/explor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github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liCream/graphql-workshop/blob/master/docs/1-creating-a-graphql-server-project.md" TargetMode="External"/><Relationship Id="rId2" Type="http://schemas.openxmlformats.org/officeDocument/2006/relationships/hyperlink" Target="https://github.com/ChilliCream/hotchocolat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github.io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N94qNwQm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it.bg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ericaneagle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hillicream.com/docs/hotchocolat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vejgordon.co.uk/server-streaming-with-grpc-in-asp-dotnet-cor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C-Sharp-API-Scenarios-REST-GraphQL-gRP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C# API Scenarios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8</a:t>
            </a:r>
          </a:p>
        </p:txBody>
      </p:sp>
      <p:pic>
        <p:nvPicPr>
          <p:cNvPr id="8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ACFD3BF7-F7EE-4A8D-B4A4-21CC6A3F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52" y="4996891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currently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receives a discount code!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</a:t>
            </a:r>
            <a:r>
              <a:rPr lang="en-US" dirty="0"/>
              <a:t> – for a single course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CODEITUP10BUNDLE</a:t>
            </a:r>
            <a:r>
              <a:rPr lang="en-US" dirty="0"/>
              <a:t> – for the whole module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98442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Why API Scenarios?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today's distributed applications you need lots of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various types of protocol you can use to send data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should understand the pros and cons of each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 "one size fits all"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I made mistakes in the past so learn from me</a:t>
            </a:r>
          </a:p>
          <a:p>
            <a:pPr>
              <a:lnSpc>
                <a:spcPct val="100000"/>
              </a:lnSpc>
            </a:pPr>
            <a:r>
              <a:rPr lang="en-US" dirty="0"/>
              <a:t>Also, because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gRPC</a:t>
            </a:r>
            <a:r>
              <a:rPr lang="en-US" dirty="0"/>
              <a:t> are buzz words!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Please understand this is not an advanced lecture!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</a:t>
            </a:r>
            <a:r>
              <a:rPr lang="en-US" sz="3600" dirty="0" err="1"/>
              <a:t>api</a:t>
            </a:r>
            <a:r>
              <a:rPr lang="en-US" sz="3600" dirty="0"/>
              <a:t>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2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History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 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SOAP In a nutshell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protocol for exchanging structured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XML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various low-level protocols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platform and technology agnostic</a:t>
            </a:r>
          </a:p>
          <a:p>
            <a:pPr>
              <a:lnSpc>
                <a:spcPct val="100000"/>
              </a:lnSpc>
            </a:pPr>
            <a:r>
              <a:rPr lang="en-US" dirty="0"/>
              <a:t>Pretty much old school</a:t>
            </a:r>
          </a:p>
          <a:p>
            <a:pPr>
              <a:lnSpc>
                <a:spcPct val="100000"/>
              </a:lnSpc>
            </a:pPr>
            <a:r>
              <a:rPr lang="en-US" dirty="0"/>
              <a:t>I've seen it once and I have nightmares ever since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  <p:pic>
        <p:nvPicPr>
          <p:cNvPr id="1026" name="Picture 2" descr="SOAP Message Structure">
            <a:extLst>
              <a:ext uri="{FF2B5EF4-FFF2-40B4-BE49-F238E27FC236}">
                <a16:creationId xmlns:a16="http://schemas.microsoft.com/office/drawing/2014/main" id="{8A314ACC-4583-451A-A468-37E7901A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18" y="2097088"/>
            <a:ext cx="7824787" cy="355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Simple Object Access Protocol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4258C-01FD-481C-B7E4-BBF57D8F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6" y="2097088"/>
            <a:ext cx="6068272" cy="3696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2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REST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#api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4"/>
              </a:rPr>
              <a:t>https://github.com/ivaylokenov/C-Sharp-API-Scenarios-REST-GraphQL-gRPC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in peace, SOAP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2010</a:t>
            </a:r>
          </a:p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used API nowadays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use the HTTP verbs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the same URL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and self-describing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DB0FD5-9BB0-4CA2-87DC-7EA7428F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23" y="2097088"/>
            <a:ext cx="7592578" cy="4024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6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REST is easy, we can pretty much add it everywhere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is it OK?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Client to server communication is great for basic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Browser to web-server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Mobile application to web-server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Desktop application to web-server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server to server?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Also a good option but consider the "rule of 1 hop"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better to use other approaches here when the communication </a:t>
            </a:r>
            <a:br>
              <a:rPr lang="en-US" dirty="0"/>
            </a:br>
            <a:r>
              <a:rPr lang="en-US" dirty="0"/>
              <a:t>is more complicated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C# to C#, you can use Refit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 </a:t>
            </a:r>
            <a:r>
              <a:rPr lang="en-US" dirty="0"/>
              <a:t>Practical Use</a:t>
            </a:r>
            <a:r>
              <a:rPr lang="en-US" sz="3600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02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Start Docker Desktop and go to the application folder in your terminal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Build all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application: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Clean up: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 sure you use Docker Compose V1!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demo Application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2701550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4657792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down</a:t>
            </a:r>
          </a:p>
          <a:p>
            <a:r>
              <a:rPr lang="en-GB" sz="1800" dirty="0"/>
              <a:t>docker volume prune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011627F-1E40-441E-B1BB-B481B5201955}"/>
              </a:ext>
            </a:extLst>
          </p:cNvPr>
          <p:cNvSpPr>
            <a:spLocks noGrp="1"/>
          </p:cNvSpPr>
          <p:nvPr/>
        </p:nvSpPr>
        <p:spPr>
          <a:xfrm>
            <a:off x="1342417" y="3671707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336307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1084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381799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945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ODATA</a:t>
            </a:r>
            <a:r>
              <a:rPr lang="en-US" sz="4800" dirty="0"/>
              <a:t> In a nutshell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Defines a set of best practices for consuming REST APIs</a:t>
            </a:r>
          </a:p>
          <a:p>
            <a:pPr>
              <a:lnSpc>
                <a:spcPct val="100000"/>
              </a:lnSpc>
            </a:pPr>
            <a:r>
              <a:rPr lang="en-US" dirty="0"/>
              <a:t>OData is standardized </a:t>
            </a:r>
          </a:p>
          <a:p>
            <a:pPr>
              <a:lnSpc>
                <a:spcPct val="100000"/>
              </a:lnSpc>
            </a:pPr>
            <a:r>
              <a:rPr lang="en-US" dirty="0"/>
              <a:t>Gives you focus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so much on the request-response shenanigans </a:t>
            </a:r>
          </a:p>
          <a:p>
            <a:pPr>
              <a:lnSpc>
                <a:spcPct val="100000"/>
              </a:lnSpc>
            </a:pPr>
            <a:r>
              <a:rPr lang="en-US" dirty="0"/>
              <a:t>OData is flexible and easy to consume</a:t>
            </a:r>
          </a:p>
          <a:p>
            <a:pPr>
              <a:lnSpc>
                <a:spcPct val="100000"/>
              </a:lnSpc>
            </a:pPr>
            <a:r>
              <a:rPr lang="en-US" dirty="0"/>
              <a:t>Gives you powerful querying mechanism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powerful generic client proxies and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Odata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OData example request: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OData example C# client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Odata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65479-9F7D-464C-AF65-A6B665C6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0" y="2819400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GET https://services.odata.org/v4/TripPinServiceRW/People?$top=2 &amp;amp; $select=FirstName, LastName &amp;amp; $filter=Trips/any(d:d/Budget gt 3000)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9F783B-4873-435A-B7CB-4B42B4C0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970" y="4267200"/>
            <a:ext cx="8915400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client = new ODataClient("https://services.odata.org/v4/TripPinServiceRW/");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people = await client.For&lt;People&gt;()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.Filter(x =&gt; x.Trips.Any(y=&gt; y.Budget &gt; 3000))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.Top(2)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.Select(x =&gt; new {x.FirstName, x.LastName})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.FindEntriesAsync();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2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510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GRAPHQL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36495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the new REST? </a:t>
            </a:r>
          </a:p>
          <a:p>
            <a:pPr>
              <a:lnSpc>
                <a:spcPct val="100000"/>
              </a:lnSpc>
            </a:pPr>
            <a:r>
              <a:rPr lang="en-US" dirty="0"/>
              <a:t>The "next" big thing in client-to-server communication?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Adaptable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decides what data they want</a:t>
            </a:r>
          </a:p>
          <a:p>
            <a:pPr>
              <a:lnSpc>
                <a:spcPct val="100000"/>
              </a:lnSpc>
            </a:pPr>
            <a:r>
              <a:rPr lang="en-US" dirty="0"/>
              <a:t>Efficient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Delivers exactly what the client requests without over fetching</a:t>
            </a:r>
          </a:p>
          <a:p>
            <a:pPr>
              <a:lnSpc>
                <a:spcPct val="100000"/>
              </a:lnSpc>
            </a:pPr>
            <a:r>
              <a:rPr lang="en-US" dirty="0"/>
              <a:t>Flexible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cross-platform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Some say it is a fancy OData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298803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query language and a server-side execution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has a type system with validation, and it is not tied to any database or storage engine</a:t>
            </a:r>
          </a:p>
          <a:p>
            <a:pPr>
              <a:lnSpc>
                <a:spcPct val="100000"/>
              </a:lnSpc>
            </a:pPr>
            <a:r>
              <a:rPr lang="en-US" dirty="0"/>
              <a:t>On the front-end, you have content-negotiation with a single endpoint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can fine-tune a query to receive exactly what it wants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the deploying different server 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On the back-end, you can grab data from different sources, and you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Schema definition – you can define what kind of resources you expose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Resolvers – functions that know what to do with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Optional visual environment – to execute queries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has its own language to define schemas and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299932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REST compared to </a:t>
            </a:r>
            <a:r>
              <a:rPr lang="en-US" b="0" i="0" dirty="0" err="1">
                <a:effectLst/>
                <a:latin typeface="fakt-web"/>
              </a:rPr>
              <a:t>GraphQL</a:t>
            </a:r>
            <a:r>
              <a:rPr lang="en-US" b="0" i="0" dirty="0">
                <a:effectLst/>
                <a:latin typeface="fakt-web"/>
              </a:rPr>
              <a:t>:</a:t>
            </a:r>
          </a:p>
          <a:p>
            <a:pPr lvl="1"/>
            <a:r>
              <a:rPr lang="en-US" dirty="0">
                <a:latin typeface="fakt-web"/>
              </a:rPr>
              <a:t>Simple and easy to learn and use</a:t>
            </a:r>
          </a:p>
          <a:p>
            <a:pPr lvl="1"/>
            <a:r>
              <a:rPr lang="en-US" dirty="0">
                <a:latin typeface="fakt-web"/>
              </a:rPr>
              <a:t>Widely popular with huge community</a:t>
            </a:r>
          </a:p>
          <a:p>
            <a:pPr lvl="1"/>
            <a:r>
              <a:rPr lang="en-US" dirty="0">
                <a:latin typeface="fakt-web"/>
              </a:rPr>
              <a:t>Server-side limitation</a:t>
            </a:r>
          </a:p>
          <a:p>
            <a:pPr lvl="1"/>
            <a:r>
              <a:rPr lang="en-US" dirty="0">
                <a:latin typeface="fakt-web"/>
              </a:rPr>
              <a:t>The client may need to filter or aggregate the data</a:t>
            </a:r>
          </a:p>
          <a:p>
            <a:pPr lvl="1"/>
            <a:r>
              <a:rPr lang="en-US" dirty="0">
                <a:latin typeface="fakt-web"/>
              </a:rPr>
              <a:t>Multiple queries to fetch data – </a:t>
            </a:r>
            <a:r>
              <a:rPr lang="en-US" dirty="0" err="1">
                <a:latin typeface="fakt-web"/>
              </a:rPr>
              <a:t>underfetching</a:t>
            </a:r>
            <a:endParaRPr lang="en-US" dirty="0">
              <a:latin typeface="fakt-web"/>
            </a:endParaRPr>
          </a:p>
          <a:p>
            <a:pPr lvl="1"/>
            <a:r>
              <a:rPr lang="en-US" b="0" i="0" dirty="0">
                <a:effectLst/>
                <a:latin typeface="fakt-web"/>
              </a:rPr>
              <a:t>Too much data without needing it – </a:t>
            </a:r>
            <a:r>
              <a:rPr lang="en-US" b="0" i="0" dirty="0" err="1">
                <a:effectLst/>
                <a:latin typeface="fakt-web"/>
              </a:rPr>
              <a:t>overfetching</a:t>
            </a:r>
            <a:endParaRPr lang="en-US" b="0" i="0" dirty="0">
              <a:effectLst/>
              <a:latin typeface="fakt-web"/>
            </a:endParaRPr>
          </a:p>
          <a:p>
            <a:pPr lvl="1"/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REST</a:t>
            </a:r>
          </a:p>
        </p:txBody>
      </p:sp>
    </p:spTree>
    <p:extLst>
      <p:ext uri="{BB962C8B-B14F-4D97-AF65-F5344CB8AC3E}">
        <p14:creationId xmlns:p14="http://schemas.microsoft.com/office/powerpoint/2010/main" val="1602733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Schema:</a:t>
            </a:r>
          </a:p>
          <a:p>
            <a:pPr lvl="1"/>
            <a:r>
              <a:rPr lang="en-US" dirty="0">
                <a:latin typeface="fakt-web"/>
              </a:rPr>
              <a:t>Describes the API in full</a:t>
            </a:r>
          </a:p>
          <a:p>
            <a:r>
              <a:rPr lang="en-US" b="0" i="0" dirty="0">
                <a:effectLst/>
                <a:latin typeface="fakt-web"/>
              </a:rPr>
              <a:t>Types:</a:t>
            </a:r>
          </a:p>
          <a:p>
            <a:pPr lvl="1"/>
            <a:r>
              <a:rPr lang="en-US" dirty="0">
                <a:latin typeface="fakt-web"/>
              </a:rPr>
              <a:t>Query, Mutation, Subscription, etc.</a:t>
            </a:r>
          </a:p>
          <a:p>
            <a:r>
              <a:rPr lang="en-US" b="0" i="0" dirty="0">
                <a:effectLst/>
                <a:latin typeface="fakt-web"/>
              </a:rPr>
              <a:t>Resolvers:</a:t>
            </a:r>
          </a:p>
          <a:p>
            <a:pPr lvl="1"/>
            <a:r>
              <a:rPr lang="en-US" dirty="0">
                <a:latin typeface="fakt-web"/>
              </a:rPr>
              <a:t>Returns data for a given field</a:t>
            </a:r>
          </a:p>
          <a:p>
            <a:r>
              <a:rPr lang="en-US" b="0" i="0" dirty="0">
                <a:effectLst/>
                <a:latin typeface="fakt-web"/>
              </a:rPr>
              <a:t>Data source:</a:t>
            </a:r>
          </a:p>
          <a:p>
            <a:pPr lvl="1"/>
            <a:r>
              <a:rPr lang="en-US" dirty="0">
                <a:latin typeface="fakt-web"/>
              </a:rPr>
              <a:t>Database, REST API, Microservice, etc. </a:t>
            </a:r>
            <a:endParaRPr lang="en-US" b="0" i="0" dirty="0">
              <a:effectLst/>
              <a:latin typeface="fakt-web"/>
            </a:endParaRPr>
          </a:p>
          <a:p>
            <a:pPr lvl="1"/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Core concepts</a:t>
            </a:r>
          </a:p>
        </p:txBody>
      </p:sp>
    </p:spTree>
    <p:extLst>
      <p:ext uri="{BB962C8B-B14F-4D97-AF65-F5344CB8AC3E}">
        <p14:creationId xmlns:p14="http://schemas.microsoft.com/office/powerpoint/2010/main" val="957785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types are the basic resource you can fetch from your service: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Explanations: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Student</a:t>
            </a:r>
            <a:r>
              <a:rPr lang="en-US" dirty="0"/>
              <a:t>" is a type with some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name</a:t>
            </a:r>
            <a:r>
              <a:rPr lang="en-US" dirty="0"/>
              <a:t>" and "</a:t>
            </a:r>
            <a:r>
              <a:rPr lang="en-US" b="1" dirty="0" err="1"/>
              <a:t>enrolledIn</a:t>
            </a:r>
            <a:r>
              <a:rPr lang="en-US" dirty="0"/>
              <a:t>" are the only fields in the "</a:t>
            </a:r>
            <a:r>
              <a:rPr lang="en-US" b="1" dirty="0"/>
              <a:t>Student</a:t>
            </a:r>
            <a:r>
              <a:rPr lang="en-US" dirty="0"/>
              <a:t>"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String</a:t>
            </a:r>
            <a:r>
              <a:rPr lang="en-US" dirty="0"/>
              <a:t>" – a scalar type, there are also "</a:t>
            </a:r>
            <a:r>
              <a:rPr lang="en-US" b="1" dirty="0"/>
              <a:t>Int</a:t>
            </a:r>
            <a:r>
              <a:rPr lang="en-US" dirty="0"/>
              <a:t>", "</a:t>
            </a:r>
            <a:r>
              <a:rPr lang="en-US" b="1" dirty="0"/>
              <a:t>Float</a:t>
            </a:r>
            <a:r>
              <a:rPr lang="en-US" dirty="0"/>
              <a:t>", "</a:t>
            </a:r>
            <a:r>
              <a:rPr lang="en-US" b="1" dirty="0"/>
              <a:t>Boolean</a:t>
            </a:r>
            <a:r>
              <a:rPr lang="en-US" dirty="0"/>
              <a:t>", "</a:t>
            </a:r>
            <a:r>
              <a:rPr lang="en-US" b="1" dirty="0"/>
              <a:t>ID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/>
              <a:t>!</a:t>
            </a:r>
            <a:r>
              <a:rPr lang="en-US" dirty="0"/>
              <a:t>" means "</a:t>
            </a:r>
            <a:r>
              <a:rPr lang="en-US" b="1" dirty="0"/>
              <a:t>non-nullable</a:t>
            </a:r>
            <a:r>
              <a:rPr lang="en-US" dirty="0"/>
              <a:t>" – always has a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</a:t>
            </a:r>
            <a:r>
              <a:rPr lang="en-US" b="1" dirty="0" err="1"/>
              <a:t>enrolledIn</a:t>
            </a:r>
            <a:r>
              <a:rPr lang="en-US" dirty="0"/>
              <a:t>" is an array of "</a:t>
            </a:r>
            <a:r>
              <a:rPr lang="en-US" b="1" dirty="0"/>
              <a:t>Course</a:t>
            </a:r>
            <a:r>
              <a:rPr lang="en-US" dirty="0"/>
              <a:t>" objects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Types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type Student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name: String!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enrolledIn: [Course!]!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65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types are the root object for a service: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Explanations: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query for students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query for a course by ID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other more advanced types as well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https://graphql.org/learn/schema/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Types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type Query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students: [Student]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course(id: ID!): Course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you have the schema, you can write queries: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result is always a JSON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lots of advanced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Fragments, arguments, variables, etc.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Queries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28E94D-3730-4B3A-B636-B6814E4A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21551"/>
            <a:ext cx="7621587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course(id: 1)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description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5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explore </a:t>
            </a:r>
            <a:r>
              <a:rPr lang="en-US" dirty="0" err="1"/>
              <a:t>GraphQL</a:t>
            </a:r>
            <a:r>
              <a:rPr lang="en-US" dirty="0"/>
              <a:t> with GitHub: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https://docs.github.com/en/graphql/overview/explorer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viewer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login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repository (name: "MyTested.AspNetCore.Mvc")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description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labels(first: 20)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nodes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35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Low level </a:t>
            </a:r>
            <a:r>
              <a:rPr lang="en-US" dirty="0" err="1"/>
              <a:t>GraphQL</a:t>
            </a:r>
            <a:r>
              <a:rPr lang="en-US" dirty="0"/>
              <a:t> for C#: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https://graphql.github.io/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schema = Schema.For(@"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type Project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name: String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root = new { Name = "Code It Up" 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json = await schema.ExecuteAsync(_ =&gt;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_.Query = "{ name }";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_.Root = root;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Console.WriteLine(json);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E9AE0C-E93C-48A6-BC9D-2555EF3B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3001976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"data":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"name": "Code It Up"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0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better alternative is </a:t>
            </a:r>
            <a:r>
              <a:rPr lang="en-US" dirty="0" err="1"/>
              <a:t>ChilliCream's</a:t>
            </a:r>
            <a:r>
              <a:rPr lang="en-US" dirty="0"/>
              <a:t> Hot Chocolate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https://github.com/ChilliCream/hotchocolate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It gives you high-level abstraction for defining an API with </a:t>
            </a:r>
            <a:r>
              <a:rPr lang="en-US" dirty="0" err="1"/>
              <a:t>GraphQL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other tools too: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Strawberry Shake – </a:t>
            </a:r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Green Donut – data loader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Banana Cake Pop – IDE to analyze </a:t>
            </a:r>
            <a:r>
              <a:rPr lang="en-US" dirty="0" err="1"/>
              <a:t>GraphQL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Marshmellow</a:t>
            </a:r>
            <a:r>
              <a:rPr lang="en-US" dirty="0"/>
              <a:t> Pie – schema registry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ChilliCream</a:t>
            </a:r>
            <a:r>
              <a:rPr lang="en-US" dirty="0"/>
              <a:t> have a great </a:t>
            </a:r>
            <a:r>
              <a:rPr lang="en-US" dirty="0" err="1"/>
              <a:t>GraphQL</a:t>
            </a:r>
            <a:r>
              <a:rPr lang="en-US" dirty="0"/>
              <a:t> workshop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https://github.com/ChilliCream/graphql-workshop/blob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/master/docs/1-creating-a-graphql-server-project.md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</p:spTree>
    <p:extLst>
      <p:ext uri="{BB962C8B-B14F-4D97-AF65-F5344CB8AC3E}">
        <p14:creationId xmlns:p14="http://schemas.microsoft.com/office/powerpoint/2010/main" val="341570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need to install "</a:t>
            </a:r>
            <a:r>
              <a:rPr lang="en-US" b="1" dirty="0" err="1"/>
              <a:t>HotChocolate.AspNetCore</a:t>
            </a:r>
            <a:r>
              <a:rPr lang="en-US" dirty="0"/>
              <a:t>"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https://graphql.github.io/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Then create your root query and specify how to resolve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register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14698"/>
            <a:ext cx="9448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Query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IQueryable&lt;Cat&gt; GetCats([Service] CatsDbContext context) =&gt; context.Cats;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D60EB5-2863-4DC1-949B-2738A6CD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93268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services.AddGraphQLServer().AddQueryType&lt;Query&gt;();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endpoints.MapGraphQL();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1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similar manner, we can add mutations to change our data: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35719"/>
            <a:ext cx="9448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public class Mutation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async Task&lt;AddCatPayload&gt; AddCatAsync(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AddCatInput input,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[Service] CatsDbContext context)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var cat = new Cat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Name = input.Name,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Age = input.Age,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context.Cats.Add(cat);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await context.SaveChangesAsync();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return new AddCatPayload(cat);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6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registration, you can mutate data like so: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And then query it: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35719"/>
            <a:ext cx="9448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mutation AddCat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addCat(input: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name: "Sharo"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age: 6 })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cat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5069931"/>
            <a:ext cx="94488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GetCatNames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1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Seems great, but there is a problem when running queries in parallel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tries to optimize the query by fetching the fields in parallel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</a:t>
            </a:r>
            <a:r>
              <a:rPr lang="en-US" dirty="0" err="1"/>
              <a:t>DbContext</a:t>
            </a:r>
            <a:r>
              <a:rPr lang="en-US" dirty="0"/>
              <a:t> type is not thread-safe, so you should use pooling!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GetCatNamesInParallel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c: cats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37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Another problem is N+1 queries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such cases, you need to create a data loader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override the default fetching behavior</a:t>
            </a:r>
          </a:p>
          <a:p>
            <a:pPr>
              <a:lnSpc>
                <a:spcPct val="100000"/>
              </a:lnSpc>
            </a:pPr>
            <a:r>
              <a:rPr lang="en-US" dirty="0"/>
              <a:t>Fully-detailed C# tutorial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https://www.youtube.com/watch?v=HuN94qNwQmM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With C#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GetSpecificCatById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a: cat(id: 1)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b: cat(id: 1)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18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we need to think beyond just exposing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think about human-readable API and the client's use-cases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good idea to offer plural versions of the fields</a:t>
            </a:r>
          </a:p>
          <a:p>
            <a:pPr>
              <a:lnSpc>
                <a:spcPct val="100000"/>
              </a:lnSpc>
            </a:pPr>
            <a:r>
              <a:rPr lang="en-US" dirty="0"/>
              <a:t>And with </a:t>
            </a:r>
            <a:r>
              <a:rPr lang="en-US" dirty="0" err="1"/>
              <a:t>GraphQL</a:t>
            </a:r>
            <a:r>
              <a:rPr lang="en-US" dirty="0"/>
              <a:t> you do need to think about versioning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APIs have limited control, so every change is breaking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clients request only what is explicitly requested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needs careful designing (consider filtering and paging)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flexible enough so a naïve implementation may lead to </a:t>
            </a:r>
            <a:br>
              <a:rPr lang="en-US" dirty="0"/>
            </a:br>
            <a:r>
              <a:rPr lang="en-US" dirty="0"/>
              <a:t>a "chatty" service with too many database calls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about Relay and how to incorporate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is beyond CRUD</a:t>
            </a:r>
          </a:p>
        </p:txBody>
      </p:sp>
    </p:spTree>
    <p:extLst>
      <p:ext uri="{BB962C8B-B14F-4D97-AF65-F5344CB8AC3E}">
        <p14:creationId xmlns:p14="http://schemas.microsoft.com/office/powerpoint/2010/main" val="38583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 Eagle - </a:t>
            </a:r>
            <a:r>
              <a:rPr lang="en-US" dirty="0">
                <a:hlinkClick r:id="rId4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Queries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EAE-312A-45D1-81A6-EAC4D403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76" y="2063297"/>
            <a:ext cx="9905999" cy="4566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Queries have recursive resolvers: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nested resolvers are atomic and executed in parallel</a:t>
            </a:r>
          </a:p>
          <a:p>
            <a:pPr lvl="1"/>
            <a:r>
              <a:rPr lang="en-US" dirty="0"/>
              <a:t>So, they should not have any side effects!</a:t>
            </a:r>
          </a:p>
          <a:p>
            <a:r>
              <a:rPr lang="en-US" dirty="0"/>
              <a:t>C# details can be found here on Hot Chocolate's documentation:</a:t>
            </a:r>
          </a:p>
          <a:p>
            <a:pPr lvl="1"/>
            <a:r>
              <a:rPr lang="en-US" dirty="0">
                <a:hlinkClick r:id="rId2"/>
              </a:rPr>
              <a:t>https://chillicream.com/docs/hotchocolate</a:t>
            </a:r>
            <a:r>
              <a:rPr lang="en-US" dirty="0"/>
              <a:t> 	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27B76B-DD4D-43EC-88F8-3D178FAF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25" y="2639539"/>
            <a:ext cx="2668588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me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company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id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A1F32-1FA3-4845-B976-6C4AEF3B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88278"/>
            <a:ext cx="6668431" cy="193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450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15618-3274-4CFC-81C7-D3CEFE0F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2097088"/>
            <a:ext cx="7543800" cy="4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67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523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343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93235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78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 err="1"/>
              <a:t>Borislava</a:t>
            </a:r>
            <a:r>
              <a:rPr lang="en-GB" b="1" dirty="0"/>
              <a:t> </a:t>
            </a:r>
            <a:r>
              <a:rPr lang="en-GB" b="1" dirty="0" err="1"/>
              <a:t>Parvanova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50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bg-BG" sz="1800" b="1" dirty="0"/>
              <a:t>Борислав, </a:t>
            </a:r>
            <a:r>
              <a:rPr lang="en-US" sz="1800" b="1" dirty="0"/>
              <a:t>Valentin, Nikolay, </a:t>
            </a:r>
            <a:r>
              <a:rPr lang="en-US" sz="1800" b="1" dirty="0" err="1"/>
              <a:t>Emiliyan</a:t>
            </a:r>
            <a:r>
              <a:rPr lang="en-US" sz="1800" b="1" dirty="0"/>
              <a:t>, </a:t>
            </a:r>
            <a:r>
              <a:rPr lang="en-US" sz="1800" b="1" dirty="0" err="1"/>
              <a:t>Plamen</a:t>
            </a:r>
            <a:r>
              <a:rPr lang="en-US" sz="1800" b="1" dirty="0"/>
              <a:t>, Vladimir, Svetoslav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Thanks also to – Pavel, Dobromir, Ivo, Pavel, </a:t>
            </a:r>
            <a:r>
              <a:rPr lang="en-US" sz="1600" dirty="0" err="1"/>
              <a:t>Mihail</a:t>
            </a:r>
            <a:r>
              <a:rPr lang="en-US" sz="1600" dirty="0"/>
              <a:t>, Pavel, Pavel, </a:t>
            </a:r>
            <a:r>
              <a:rPr lang="en-US" sz="1600" dirty="0" err="1"/>
              <a:t>mincho</a:t>
            </a:r>
            <a:r>
              <a:rPr lang="en-US" sz="1600" dirty="0"/>
              <a:t>, </a:t>
            </a:r>
            <a:r>
              <a:rPr lang="bg-BG" sz="1600" dirty="0"/>
              <a:t>Пламен, </a:t>
            </a:r>
            <a:r>
              <a:rPr lang="en-US" sz="1600" dirty="0"/>
              <a:t>Genoveva, Ivan, Alexander, </a:t>
            </a:r>
            <a:br>
              <a:rPr lang="en-US" sz="1600" dirty="0"/>
            </a:br>
            <a:r>
              <a:rPr lang="en-US" sz="1600" dirty="0"/>
              <a:t>Martin, </a:t>
            </a:r>
            <a:r>
              <a:rPr lang="en-US" sz="1600" dirty="0" err="1"/>
              <a:t>Dimitar</a:t>
            </a:r>
            <a:r>
              <a:rPr lang="en-US" sz="1600" dirty="0"/>
              <a:t>, </a:t>
            </a:r>
            <a:r>
              <a:rPr lang="en-US" sz="1600" dirty="0" err="1"/>
              <a:t>Dinyo</a:t>
            </a:r>
            <a:r>
              <a:rPr lang="en-US" sz="1600" dirty="0"/>
              <a:t>, Aleksandar, </a:t>
            </a:r>
            <a:r>
              <a:rPr lang="en-US" sz="1600" dirty="0" err="1"/>
              <a:t>Svetlozar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Mariyan</a:t>
            </a:r>
            <a:r>
              <a:rPr lang="en-US" sz="1600" dirty="0"/>
              <a:t>, Stanislav, Rosen, Nikolai, </a:t>
            </a:r>
            <a:r>
              <a:rPr lang="bg-BG" sz="1600" dirty="0"/>
              <a:t>Дончо, </a:t>
            </a:r>
            <a:r>
              <a:rPr lang="en-US" sz="1600" dirty="0"/>
              <a:t>Nikolay, </a:t>
            </a:r>
            <a:br>
              <a:rPr lang="en-US" sz="1600" dirty="0"/>
            </a:br>
            <a:r>
              <a:rPr lang="en-US" sz="1600" dirty="0"/>
              <a:t>Adrian, Dmitriy, David, </a:t>
            </a:r>
            <a:r>
              <a:rPr lang="en-US" sz="1600" dirty="0" err="1"/>
              <a:t>viktor</a:t>
            </a:r>
            <a:r>
              <a:rPr lang="en-US" sz="1600" dirty="0"/>
              <a:t>, ILIYA, Angel,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en-US" sz="1600" dirty="0" err="1"/>
              <a:t>Miroslava</a:t>
            </a:r>
            <a:r>
              <a:rPr lang="en-US" sz="1600" dirty="0"/>
              <a:t>, </a:t>
            </a:r>
            <a:r>
              <a:rPr lang="en-US" sz="1600" dirty="0" err="1"/>
              <a:t>Blagovest</a:t>
            </a:r>
            <a:r>
              <a:rPr lang="en-US" sz="1600" dirty="0"/>
              <a:t>, Daniel, Aleksandar, Ivaylo, </a:t>
            </a:r>
            <a:br>
              <a:rPr lang="en-US" sz="1600" dirty="0"/>
            </a:br>
            <a:r>
              <a:rPr lang="en-US" sz="1600" dirty="0" err="1"/>
              <a:t>Tsvetan</a:t>
            </a:r>
            <a:r>
              <a:rPr lang="en-US" sz="1600" dirty="0"/>
              <a:t>, </a:t>
            </a:r>
            <a:r>
              <a:rPr lang="en-US" sz="1600" dirty="0" err="1"/>
              <a:t>Krasimir</a:t>
            </a:r>
            <a:r>
              <a:rPr lang="en-US" sz="1600" dirty="0"/>
              <a:t>, </a:t>
            </a:r>
            <a:r>
              <a:rPr lang="en-US" sz="1600" dirty="0" err="1"/>
              <a:t>Mariyana</a:t>
            </a:r>
            <a:r>
              <a:rPr lang="en-US" sz="1600" dirty="0"/>
              <a:t>, </a:t>
            </a:r>
            <a:r>
              <a:rPr lang="en-US" sz="1600" dirty="0" err="1"/>
              <a:t>Hristo</a:t>
            </a:r>
            <a:r>
              <a:rPr lang="en-US" sz="1600" dirty="0"/>
              <a:t>, </a:t>
            </a:r>
            <a:r>
              <a:rPr lang="bg-BG" sz="1600" dirty="0"/>
              <a:t>Силвия, </a:t>
            </a:r>
            <a:r>
              <a:rPr lang="en-US" sz="1600" dirty="0"/>
              <a:t>Deyan, Diana, Mira, Ivaylo, </a:t>
            </a:r>
            <a:r>
              <a:rPr lang="en-US" sz="1600" dirty="0" err="1"/>
              <a:t>Yavor</a:t>
            </a:r>
            <a:r>
              <a:rPr lang="en-US" sz="1600" dirty="0"/>
              <a:t>, Anna, </a:t>
            </a:r>
            <a:r>
              <a:rPr lang="en-US" sz="1600" dirty="0" err="1"/>
              <a:t>Tsvetelin</a:t>
            </a:r>
            <a:r>
              <a:rPr lang="en-US" sz="1600" dirty="0"/>
              <a:t>, </a:t>
            </a:r>
            <a:r>
              <a:rPr lang="en-US" sz="1600" dirty="0" err="1"/>
              <a:t>Kristiyan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Todor, Vladimir, Nikolay, Andrey, Zlatko, </a:t>
            </a:r>
            <a:r>
              <a:rPr lang="en-US" sz="1600" dirty="0" err="1"/>
              <a:t>Hristina</a:t>
            </a:r>
            <a:r>
              <a:rPr lang="en-US" sz="1600" dirty="0"/>
              <a:t> , </a:t>
            </a:r>
            <a:r>
              <a:rPr lang="en-US" sz="1600" dirty="0" err="1"/>
              <a:t>Veselin</a:t>
            </a:r>
            <a:r>
              <a:rPr lang="en-US" sz="1600" dirty="0"/>
              <a:t>, Ivan, </a:t>
            </a:r>
            <a:r>
              <a:rPr lang="bg-BG" sz="1600" dirty="0"/>
              <a:t>Явор, </a:t>
            </a:r>
            <a:r>
              <a:rPr lang="en-US" sz="1600" dirty="0" err="1"/>
              <a:t>Pepi</a:t>
            </a:r>
            <a:r>
              <a:rPr lang="en-US" sz="1600" dirty="0"/>
              <a:t>, </a:t>
            </a:r>
            <a:r>
              <a:rPr lang="en-US" sz="1600" dirty="0" err="1"/>
              <a:t>Teodor</a:t>
            </a:r>
            <a:r>
              <a:rPr lang="en-US" sz="1600" dirty="0"/>
              <a:t>, DIMITAR,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Andreyan</a:t>
            </a:r>
            <a:r>
              <a:rPr lang="en-US" sz="1600" dirty="0"/>
              <a:t>, </a:t>
            </a:r>
            <a:r>
              <a:rPr lang="en-US" sz="1600" dirty="0" err="1"/>
              <a:t>Petar</a:t>
            </a:r>
            <a:r>
              <a:rPr lang="en-US" sz="1600" dirty="0"/>
              <a:t>, </a:t>
            </a:r>
            <a:r>
              <a:rPr lang="en-US" sz="1600" dirty="0" err="1"/>
              <a:t>Antoniya</a:t>
            </a:r>
            <a:r>
              <a:rPr lang="en-US" sz="1600" dirty="0"/>
              <a:t>, </a:t>
            </a:r>
            <a:r>
              <a:rPr lang="bg-BG" sz="1600" dirty="0"/>
              <a:t>Иван, </a:t>
            </a:r>
            <a:r>
              <a:rPr lang="en-US" sz="1600" dirty="0"/>
              <a:t>Lyubomir, Ivo, </a:t>
            </a:r>
            <a:r>
              <a:rPr lang="en-US" sz="1600" dirty="0" err="1"/>
              <a:t>Kristiyan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,</a:t>
            </a:r>
            <a:endParaRPr lang="bg-BG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back in 2020!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395325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01950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GRPC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656293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gRPC</a:t>
            </a:r>
            <a:r>
              <a:rPr lang="en-US" dirty="0"/>
              <a:t> is the new message broker? </a:t>
            </a:r>
          </a:p>
          <a:p>
            <a:pPr>
              <a:lnSpc>
                <a:spcPct val="100000"/>
              </a:lnSpc>
            </a:pPr>
            <a:r>
              <a:rPr lang="en-US" dirty="0"/>
              <a:t>The "next" big thing in server-to-server communication?</a:t>
            </a:r>
          </a:p>
          <a:p>
            <a:pPr>
              <a:lnSpc>
                <a:spcPct val="100000"/>
              </a:lnSpc>
            </a:pPr>
            <a:r>
              <a:rPr lang="en-US" dirty="0"/>
              <a:t>Does not use text format but a binary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A ".proto" is created for both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used as definition by which the data is encoded and decoded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Increases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bidirectional and asynchronous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Based on the HTTP 2 protocol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separate element is "streamed" back to the caller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items are not aggregated into a single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661613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F723-D42D-423A-9B00-72643000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33319"/>
            <a:ext cx="5472984" cy="290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52600"/>
            <a:ext cx="7182852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7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21F2C4A-7004-495A-82C0-3A7B3403888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REST compared to </a:t>
            </a:r>
            <a:r>
              <a:rPr lang="en-US" b="0" i="0" dirty="0" err="1">
                <a:effectLst/>
                <a:latin typeface="fakt-web"/>
              </a:rPr>
              <a:t>gRPC</a:t>
            </a:r>
            <a:r>
              <a:rPr lang="en-US" b="0" i="0" dirty="0">
                <a:effectLst/>
                <a:latin typeface="fakt-web"/>
              </a:rPr>
              <a:t>: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Browser support</a:t>
            </a:r>
          </a:p>
          <a:p>
            <a:pPr lvl="1"/>
            <a:r>
              <a:rPr lang="en-US" dirty="0">
                <a:latin typeface="fakt-web"/>
              </a:rPr>
              <a:t>Resource-oriented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Textual and human-readable</a:t>
            </a:r>
          </a:p>
          <a:p>
            <a:pPr lvl="1"/>
            <a:r>
              <a:rPr lang="en-US" dirty="0">
                <a:latin typeface="fakt-web"/>
              </a:rPr>
              <a:t>Client-server approach</a:t>
            </a:r>
            <a:endParaRPr lang="en-US" b="0" i="0" dirty="0">
              <a:effectLst/>
              <a:latin typeface="fakt-web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normal API</a:t>
            </a:r>
          </a:p>
        </p:txBody>
      </p:sp>
    </p:spTree>
    <p:extLst>
      <p:ext uri="{BB962C8B-B14F-4D97-AF65-F5344CB8AC3E}">
        <p14:creationId xmlns:p14="http://schemas.microsoft.com/office/powerpoint/2010/main" val="2364436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Unary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request message to the server and receives a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Server streaming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request message to the server and receives a sequence of responses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Client streaming RPC 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sends a sequence of messages and receives a single response from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akt-web"/>
              </a:rPr>
              <a:t>Bidirectional streaming RPC</a:t>
            </a:r>
          </a:p>
          <a:p>
            <a:pPr lvl="1"/>
            <a:r>
              <a:rPr lang="en-US" b="0" i="0" dirty="0">
                <a:effectLst/>
                <a:latin typeface="fakt-web"/>
              </a:rPr>
              <a:t>The client and the server exchange messages in both directions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  <a:r>
              <a:rPr lang="bg-BG" dirty="0"/>
              <a:t>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64494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define a contract in a ".proto" file: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contract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syntax = "proto3";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syntax version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option csharp_namespace = "CreditRatingService";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C# namespace of the service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package CreditRating;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package identifier to prevent name clashes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 CreditRatingCheck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rpc CheckCreditRequest (CreditRequest) returns (CreditReply);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exposed method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message CreditRequest {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Message format for the request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string customerId = 1;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These number are important for the binary serialization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int32 credit = 2;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message CreditReply {     </a:t>
            </a:r>
            <a:r>
              <a:rPr lang="en-US" sz="1400" b="1" noProof="1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Message format for the response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bool isAccepted = 1;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13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we have a contract, we need to add it to our project: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contract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&lt;Project Sdk="Microsoft.NET.Sdk.Web"&gt;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&lt;TargetFramework&gt;netcoreapp3.1&lt;/TargetFramework&gt;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&lt;Protobuf Include="Protos\credit-rating-service.proto" GrpcServices="Server"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&lt;PackageReference Include="Grpc.AspNetCore" Version="2.23.2"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&lt;/Project&gt;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01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Once we have a contract, we need to add it to our project: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service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590800"/>
            <a:ext cx="94488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namespace CreditRatingService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Base class is generated at build time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public class CreditRatingCheckService: CreditRatingCheck.CreditRatingCheckBase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Implementation of the "rpc" definition in the ".proto" file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public override Task&lt;CreditReply&gt; CheckCreditRequest(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CreditRequest request, ServerCallContext context)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return Task.FromResult(new CreditReply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    IsAccepted = IsEligibleForCredit(request.CustomerId, request.Credit)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90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</a:t>
            </a:r>
            <a:r>
              <a:rPr lang="en-US" dirty="0" err="1"/>
              <a:t>gRPC</a:t>
            </a:r>
            <a:r>
              <a:rPr lang="en-US" dirty="0"/>
              <a:t> services:</a:t>
            </a:r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Create a client application and import these packages: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Grpc.Net.Client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Google.Protobuf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Grpc.Tools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4F4DEF-DE8F-4235-8A83-87B1C3C6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690336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services.AddGrpc();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endpoints.MapGrpcService&lt;CreditRatingCheckService&gt;();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869D50E-E06A-4AEC-BD32-D096EFC2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5257800"/>
            <a:ext cx="94488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&lt;ItemGroup&gt;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&lt;Protobuf Include="Protos\credit-rating-service.proto" GrpcServices="Client" /&gt;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&lt;/ItemGroup&gt;</a:t>
            </a:r>
          </a:p>
        </p:txBody>
      </p:sp>
    </p:spTree>
    <p:extLst>
      <p:ext uri="{BB962C8B-B14F-4D97-AF65-F5344CB8AC3E}">
        <p14:creationId xmlns:p14="http://schemas.microsoft.com/office/powerpoint/2010/main" val="3210491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Finally, use </a:t>
            </a:r>
            <a:r>
              <a:rPr lang="en-US" dirty="0" err="1"/>
              <a:t>gRPC</a:t>
            </a:r>
            <a:r>
              <a:rPr lang="en-US" dirty="0"/>
              <a:t> as a client:</a:t>
            </a:r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 err="1"/>
              <a:t>RequestStream</a:t>
            </a:r>
            <a:r>
              <a:rPr lang="en-US" dirty="0"/>
              <a:t> and </a:t>
            </a:r>
            <a:r>
              <a:rPr lang="en-US" b="1" dirty="0" err="1"/>
              <a:t>ResponseStream</a:t>
            </a:r>
            <a:r>
              <a:rPr lang="en-US" dirty="0"/>
              <a:t> for multiple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combine them with the new "</a:t>
            </a:r>
            <a:r>
              <a:rPr lang="en-US" b="1" dirty="0"/>
              <a:t>await foreach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>
                <a:hlinkClick r:id="rId2"/>
              </a:rPr>
              <a:t>https://www.stevejgordon.co.uk/server-streaming-with-grpc-in-asp-dotnet-core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grpc</a:t>
            </a:r>
            <a:r>
              <a:rPr lang="en-US" dirty="0"/>
              <a:t> client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B454E4A-E3C2-40B4-8AC4-09D98771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743200"/>
            <a:ext cx="94488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channel = GrpcChannel.ForAddress(serverAddress);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client =  new CreditRatingCheck.CreditRatingCheckClient(channel);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creditRequest = new CreditRequest { CustomerId = "id0201", Credit = 7000};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reply = await client.CheckCreditRequestAsync(creditRequest);</a:t>
            </a:r>
          </a:p>
        </p:txBody>
      </p:sp>
    </p:spTree>
    <p:extLst>
      <p:ext uri="{BB962C8B-B14F-4D97-AF65-F5344CB8AC3E}">
        <p14:creationId xmlns:p14="http://schemas.microsoft.com/office/powerpoint/2010/main" val="1716771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Sample Application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6DCCC-ACB8-4B0C-869B-59D0C45E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90" y="1857349"/>
            <a:ext cx="6637643" cy="4382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436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0828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Flexibility in mind – the client can query data however it wants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Streaming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Real-time data is constantly streamed</a:t>
            </a:r>
          </a:p>
          <a:p>
            <a:pPr>
              <a:lnSpc>
                <a:spcPct val="100000"/>
              </a:lnSpc>
            </a:pPr>
            <a:r>
              <a:rPr lang="en-US" dirty="0"/>
              <a:t>RPC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procedural call – components calling each other through distributed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Web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usual HTTP API over the web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89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no universal best API style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best style for YOUR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key thing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factor all constraints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make sure our choice is correct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All approaches have their pros and cons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design wisely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the best?</a:t>
            </a:r>
          </a:p>
        </p:txBody>
      </p:sp>
    </p:spTree>
    <p:extLst>
      <p:ext uri="{BB962C8B-B14F-4D97-AF65-F5344CB8AC3E}">
        <p14:creationId xmlns:p14="http://schemas.microsoft.com/office/powerpoint/2010/main" val="3707194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General Advice for API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constraints </a:t>
            </a:r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SOAP is legacy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not consider it most of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when it is already implemented</a:t>
            </a:r>
          </a:p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better versioning than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"deprecations"</a:t>
            </a:r>
          </a:p>
          <a:p>
            <a:pPr>
              <a:lnSpc>
                <a:spcPct val="100000"/>
              </a:lnSpc>
            </a:pPr>
            <a:r>
              <a:rPr lang="en-US" dirty="0"/>
              <a:t>But where it is possible use graceful evolution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Graceful evolution: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add required inputs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remove outputs or make them optional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change the type of a field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244898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have the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gRPC</a:t>
            </a:r>
            <a:r>
              <a:rPr lang="en-US" dirty="0"/>
              <a:t> you have the protocol buffer file</a:t>
            </a:r>
          </a:p>
          <a:p>
            <a:pPr>
              <a:lnSpc>
                <a:spcPct val="100000"/>
              </a:lnSpc>
            </a:pPr>
            <a:r>
              <a:rPr lang="en-US" dirty="0"/>
              <a:t>In REST you have Open API (Swagger)</a:t>
            </a:r>
          </a:p>
          <a:p>
            <a:pPr>
              <a:lnSpc>
                <a:spcPct val="100000"/>
              </a:lnSpc>
            </a:pPr>
            <a:r>
              <a:rPr lang="en-US" dirty="0"/>
              <a:t>Having a contract helps you mock the API during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is easier between the back-end and front-end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create the contract</a:t>
            </a:r>
          </a:p>
        </p:txBody>
      </p:sp>
    </p:spTree>
    <p:extLst>
      <p:ext uri="{BB962C8B-B14F-4D97-AF65-F5344CB8AC3E}">
        <p14:creationId xmlns:p14="http://schemas.microsoft.com/office/powerpoint/2010/main" val="20459769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Styles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Purchased by </a:t>
            </a:r>
            <a:r>
              <a:rPr lang="en-US" dirty="0" err="1"/>
              <a:t>SoftUni</a:t>
            </a:r>
            <a:r>
              <a:rPr lang="en-US" dirty="0"/>
              <a:t> earlier this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8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Future workshops may continue under the </a:t>
            </a:r>
            <a:r>
              <a:rPr lang="en-US" dirty="0" err="1"/>
              <a:t>SoftUni</a:t>
            </a:r>
            <a:r>
              <a:rPr lang="en-US" dirty="0"/>
              <a:t> brand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</a:t>
            </a:r>
            <a:r>
              <a:rPr lang="en-US" sz="3600" dirty="0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11" y="1866064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506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Language- and platform-agnostic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Bound to a variety of transport protocols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Built-in error handling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Several security extensions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XML only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Heavyweight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Narrowly specialized knowledge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Tedious message updating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Highly</a:t>
            </a:r>
            <a:r>
              <a:rPr lang="fr-FR" sz="1800" dirty="0"/>
              <a:t> </a:t>
            </a:r>
            <a:r>
              <a:rPr lang="fr-FR" sz="1800" dirty="0" err="1"/>
              <a:t>secured</a:t>
            </a:r>
            <a:r>
              <a:rPr lang="fr-FR" sz="1800" dirty="0"/>
              <a:t> data transmission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468303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Decoupled client and server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Cache-friendly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formats support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single REST structure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Big payloads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Over-and under-fetching problems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Management APIs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Simple </a:t>
            </a:r>
            <a:r>
              <a:rPr lang="fr-FR" sz="1800" dirty="0" err="1"/>
              <a:t>resource-driven</a:t>
            </a:r>
            <a:r>
              <a:rPr lang="fr-FR" sz="1800" dirty="0"/>
              <a:t> apps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2150535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Typed schema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Fits graph-like data very well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versioning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Detailed error messages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Flexible permissions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Performance issues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Caching complexity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 lot of pre-development education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systems</a:t>
            </a:r>
            <a:r>
              <a:rPr lang="fr-FR" sz="1800" dirty="0"/>
              <a:t> and </a:t>
            </a:r>
            <a:r>
              <a:rPr lang="fr-FR" sz="1800" dirty="0" err="1"/>
              <a:t>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9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Straightforward and simple interaction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Easy-to-add functions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High performance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Tight coupling to the underlying system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Low 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Function explosion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Customer-specific APIs for internal 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61537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Sample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5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buying an airplane ticket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 that uses all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use case is well-suited for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else is overcomplicated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web form</a:t>
            </a:r>
          </a:p>
        </p:txBody>
      </p:sp>
    </p:spTree>
    <p:extLst>
      <p:ext uri="{BB962C8B-B14F-4D97-AF65-F5344CB8AC3E}">
        <p14:creationId xmlns:p14="http://schemas.microsoft.com/office/powerpoint/2010/main" val="10204869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fetching prices</a:t>
            </a:r>
            <a:br>
              <a:rPr lang="en-US" dirty="0"/>
            </a:br>
            <a:r>
              <a:rPr lang="en-US" dirty="0"/>
              <a:t>from multiple stores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data from various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one convenient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GraphQL</a:t>
            </a:r>
            <a:r>
              <a:rPr lang="en-US" dirty="0"/>
              <a:t> – it shines for these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85527-8967-4079-B2C2-8513BBF6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36279"/>
            <a:ext cx="5519729" cy="294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148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stock market charts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a "back-end for front-end"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 case is well suited for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Foursquare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32BB9-C30D-4D7B-B846-CE6D03BB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60610"/>
            <a:ext cx="5697783" cy="286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9703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Amazon store front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Polyglot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communication is required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asynchronous and with a response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gRPC</a:t>
            </a:r>
            <a:r>
              <a:rPr lang="en-US" dirty="0"/>
              <a:t> is perfect for this scenario, if you want performance 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 Cloud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7639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currently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receives a discount code!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</a:t>
            </a:r>
            <a:r>
              <a:rPr lang="en-US" dirty="0"/>
              <a:t> – for a single course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CODEITUP10BUNDLE</a:t>
            </a:r>
            <a:r>
              <a:rPr lang="en-US" dirty="0"/>
              <a:t> – for the whole module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29163416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https://smartit.bg/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517D-2D20-4D11-9F61-42592DD43E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011" y="1963249"/>
            <a:ext cx="5006989" cy="112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2" descr="Резултат с изображение за „smartit“&quot;">
            <a:extLst>
              <a:ext uri="{FF2B5EF4-FFF2-40B4-BE49-F238E27FC236}">
                <a16:creationId xmlns:a16="http://schemas.microsoft.com/office/drawing/2014/main" id="{BA8357E1-5454-48F3-9688-D05992DF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77" y="3441819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And Code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https://github.com/ivaylokenov/C-Sharp-API-Scenarios-REST-GraphQL-gRPC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26972</TotalTime>
  <Words>4580</Words>
  <Application>Microsoft Office PowerPoint</Application>
  <PresentationFormat>Widescreen</PresentationFormat>
  <Paragraphs>860</Paragraphs>
  <Slides>94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Consolas</vt:lpstr>
      <vt:lpstr>fakt-web</vt:lpstr>
      <vt:lpstr>Tw Cen MT</vt:lpstr>
      <vt:lpstr>Wingdings</vt:lpstr>
      <vt:lpstr>Circuit</vt:lpstr>
      <vt:lpstr>C# API Scenarios</vt:lpstr>
      <vt:lpstr>For questions</vt:lpstr>
      <vt:lpstr>Live stream troubleshooting</vt:lpstr>
      <vt:lpstr>The Presenter</vt:lpstr>
      <vt:lpstr>Sponsors</vt:lpstr>
      <vt:lpstr>What Are We Going To COVER</vt:lpstr>
      <vt:lpstr>ABOUT CODE IT UP</vt:lpstr>
      <vt:lpstr>Code it up </vt:lpstr>
      <vt:lpstr>Thankful if you share a story</vt:lpstr>
      <vt:lpstr>SOFTUNI ASP.NET MICROSERVICES COURSES</vt:lpstr>
      <vt:lpstr>Why API Scenarios?</vt:lpstr>
      <vt:lpstr>Why api scenarios</vt:lpstr>
      <vt:lpstr>History lesson</vt:lpstr>
      <vt:lpstr>History Lesson</vt:lpstr>
      <vt:lpstr>SOAP In a nutshell </vt:lpstr>
      <vt:lpstr>Simple Object Access Protocol</vt:lpstr>
      <vt:lpstr>Simple Object Access Protocol</vt:lpstr>
      <vt:lpstr>Simple Object Access Protocol</vt:lpstr>
      <vt:lpstr>REST in a nutshell</vt:lpstr>
      <vt:lpstr>REST</vt:lpstr>
      <vt:lpstr>REST</vt:lpstr>
      <vt:lpstr>REST Practical Use cases</vt:lpstr>
      <vt:lpstr>Sample Application</vt:lpstr>
      <vt:lpstr>Running the demo Application</vt:lpstr>
      <vt:lpstr>DEMO</vt:lpstr>
      <vt:lpstr>BEFORE WE CONTINUE…</vt:lpstr>
      <vt:lpstr>INDEAVR – The EVENT’s DIAMOND SPONSOR</vt:lpstr>
      <vt:lpstr>ODATA In a nutshell </vt:lpstr>
      <vt:lpstr>Odata</vt:lpstr>
      <vt:lpstr>Odata</vt:lpstr>
      <vt:lpstr>Sample Application</vt:lpstr>
      <vt:lpstr>DEMO</vt:lpstr>
      <vt:lpstr>GRAPHQL IN more DETAIL</vt:lpstr>
      <vt:lpstr>GRAPHQL</vt:lpstr>
      <vt:lpstr>GRAPHQL</vt:lpstr>
      <vt:lpstr>Difference from REST</vt:lpstr>
      <vt:lpstr>GRAPHQL Core concepts</vt:lpstr>
      <vt:lpstr>GRAPHQL Types</vt:lpstr>
      <vt:lpstr>GRAPHQL Types</vt:lpstr>
      <vt:lpstr>GRAPHQL Queries</vt:lpstr>
      <vt:lpstr>GRAPHQL</vt:lpstr>
      <vt:lpstr>GRAPHQL With C#</vt:lpstr>
      <vt:lpstr>GRAPHQL with C#</vt:lpstr>
      <vt:lpstr>GRAPHQL With C#</vt:lpstr>
      <vt:lpstr>GRAPHQL With C#</vt:lpstr>
      <vt:lpstr>GRAPHQL With C#</vt:lpstr>
      <vt:lpstr>GRAPHQL With C#</vt:lpstr>
      <vt:lpstr>GRAPHQL With C#</vt:lpstr>
      <vt:lpstr>GRAPHQL is beyond CRUD</vt:lpstr>
      <vt:lpstr>How Queries work</vt:lpstr>
      <vt:lpstr>Graphql Architecture</vt:lpstr>
      <vt:lpstr>Sample Application</vt:lpstr>
      <vt:lpstr>demo</vt:lpstr>
      <vt:lpstr>BEFORE WE CONTINUE…</vt:lpstr>
      <vt:lpstr>Huge THANKS for your support &amp; TRUST!</vt:lpstr>
      <vt:lpstr>These events are not Exactly free</vt:lpstr>
      <vt:lpstr>GRPC in More DETAIL</vt:lpstr>
      <vt:lpstr>GRPC</vt:lpstr>
      <vt:lpstr>GRPC</vt:lpstr>
      <vt:lpstr>Difference from normal API</vt:lpstr>
      <vt:lpstr>GRPC Types</vt:lpstr>
      <vt:lpstr>Defining a contract</vt:lpstr>
      <vt:lpstr>Importing a contract</vt:lpstr>
      <vt:lpstr>Implementing the service</vt:lpstr>
      <vt:lpstr>Adding gRPC</vt:lpstr>
      <vt:lpstr>Using grpc client</vt:lpstr>
      <vt:lpstr>Sample Application</vt:lpstr>
      <vt:lpstr>demo</vt:lpstr>
      <vt:lpstr>API Types</vt:lpstr>
      <vt:lpstr>API Types</vt:lpstr>
      <vt:lpstr>Which one of these is the best?</vt:lpstr>
      <vt:lpstr>General Advice for API Design</vt:lpstr>
      <vt:lpstr>Business constraints </vt:lpstr>
      <vt:lpstr>Technology constraints </vt:lpstr>
      <vt:lpstr>General Advice</vt:lpstr>
      <vt:lpstr>Various Issues to consider</vt:lpstr>
      <vt:lpstr>Versioning</vt:lpstr>
      <vt:lpstr>First create the contract</vt:lpstr>
      <vt:lpstr>API Styles comparison</vt:lpstr>
      <vt:lpstr>Styles Comparison</vt:lpstr>
      <vt:lpstr>SOAP</vt:lpstr>
      <vt:lpstr>REST</vt:lpstr>
      <vt:lpstr>GraphQL</vt:lpstr>
      <vt:lpstr>RPC</vt:lpstr>
      <vt:lpstr>Sample scenarios</vt:lpstr>
      <vt:lpstr>Application web form</vt:lpstr>
      <vt:lpstr>Composite API</vt:lpstr>
      <vt:lpstr>Native mobile</vt:lpstr>
      <vt:lpstr>Polyglot microservices</vt:lpstr>
      <vt:lpstr>FINAL WORDS</vt:lpstr>
      <vt:lpstr>Summary</vt:lpstr>
      <vt:lpstr>SOFTUNI ASP.NET MICROSERVICES COURSES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2384</cp:revision>
  <dcterms:created xsi:type="dcterms:W3CDTF">2017-03-28T09:08:48Z</dcterms:created>
  <dcterms:modified xsi:type="dcterms:W3CDTF">2021-10-07T14:44:34Z</dcterms:modified>
</cp:coreProperties>
</file>