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6"/>
  </p:notesMasterIdLst>
  <p:sldIdLst>
    <p:sldId id="257" r:id="rId2"/>
    <p:sldId id="623" r:id="rId3"/>
    <p:sldId id="768" r:id="rId4"/>
    <p:sldId id="258" r:id="rId5"/>
    <p:sldId id="762" r:id="rId6"/>
    <p:sldId id="259" r:id="rId7"/>
    <p:sldId id="262" r:id="rId8"/>
    <p:sldId id="313" r:id="rId9"/>
    <p:sldId id="495" r:id="rId10"/>
    <p:sldId id="384" r:id="rId11"/>
    <p:sldId id="616" r:id="rId12"/>
    <p:sldId id="770" r:id="rId13"/>
    <p:sldId id="769" r:id="rId14"/>
    <p:sldId id="594" r:id="rId15"/>
    <p:sldId id="772" r:id="rId16"/>
    <p:sldId id="657" r:id="rId17"/>
    <p:sldId id="649" r:id="rId18"/>
    <p:sldId id="651" r:id="rId19"/>
    <p:sldId id="774" r:id="rId20"/>
    <p:sldId id="650" r:id="rId21"/>
    <p:sldId id="652" r:id="rId22"/>
    <p:sldId id="777" r:id="rId23"/>
    <p:sldId id="779" r:id="rId24"/>
    <p:sldId id="511" r:id="rId25"/>
    <p:sldId id="778" r:id="rId26"/>
    <p:sldId id="817" r:id="rId27"/>
    <p:sldId id="818" r:id="rId28"/>
    <p:sldId id="773" r:id="rId29"/>
    <p:sldId id="775" r:id="rId30"/>
    <p:sldId id="771" r:id="rId31"/>
    <p:sldId id="780" r:id="rId32"/>
    <p:sldId id="776" r:id="rId33"/>
    <p:sldId id="784" r:id="rId34"/>
    <p:sldId id="653" r:id="rId35"/>
    <p:sldId id="785" r:id="rId36"/>
    <p:sldId id="809" r:id="rId37"/>
    <p:sldId id="819" r:id="rId38"/>
    <p:sldId id="786" r:id="rId39"/>
    <p:sldId id="787" r:id="rId40"/>
    <p:sldId id="788" r:id="rId41"/>
    <p:sldId id="655" r:id="rId42"/>
    <p:sldId id="656" r:id="rId43"/>
    <p:sldId id="790" r:id="rId44"/>
    <p:sldId id="791" r:id="rId45"/>
    <p:sldId id="792" r:id="rId46"/>
    <p:sldId id="793" r:id="rId47"/>
    <p:sldId id="794" r:id="rId48"/>
    <p:sldId id="795" r:id="rId49"/>
    <p:sldId id="796" r:id="rId50"/>
    <p:sldId id="797" r:id="rId51"/>
    <p:sldId id="798" r:id="rId52"/>
    <p:sldId id="800" r:id="rId53"/>
    <p:sldId id="783" r:id="rId54"/>
    <p:sldId id="336" r:id="rId55"/>
    <p:sldId id="337" r:id="rId56"/>
    <p:sldId id="338" r:id="rId57"/>
    <p:sldId id="801" r:id="rId58"/>
    <p:sldId id="658" r:id="rId59"/>
    <p:sldId id="659" r:id="rId60"/>
    <p:sldId id="807" r:id="rId61"/>
    <p:sldId id="808" r:id="rId62"/>
    <p:sldId id="810" r:id="rId63"/>
    <p:sldId id="811" r:id="rId64"/>
    <p:sldId id="812" r:id="rId65"/>
    <p:sldId id="813" r:id="rId66"/>
    <p:sldId id="814" r:id="rId67"/>
    <p:sldId id="815" r:id="rId68"/>
    <p:sldId id="816" r:id="rId69"/>
    <p:sldId id="660" r:id="rId70"/>
    <p:sldId id="661" r:id="rId71"/>
    <p:sldId id="662" r:id="rId72"/>
    <p:sldId id="663" r:id="rId73"/>
    <p:sldId id="664" r:id="rId74"/>
    <p:sldId id="665" r:id="rId75"/>
    <p:sldId id="666" r:id="rId76"/>
    <p:sldId id="668" r:id="rId77"/>
    <p:sldId id="669" r:id="rId78"/>
    <p:sldId id="671" r:id="rId79"/>
    <p:sldId id="679" r:id="rId80"/>
    <p:sldId id="678" r:id="rId81"/>
    <p:sldId id="680" r:id="rId82"/>
    <p:sldId id="681" r:id="rId83"/>
    <p:sldId id="682" r:id="rId84"/>
    <p:sldId id="683" r:id="rId85"/>
    <p:sldId id="672" r:id="rId86"/>
    <p:sldId id="673" r:id="rId87"/>
    <p:sldId id="674" r:id="rId88"/>
    <p:sldId id="675" r:id="rId89"/>
    <p:sldId id="676" r:id="rId90"/>
    <p:sldId id="802" r:id="rId91"/>
    <p:sldId id="803" r:id="rId92"/>
    <p:sldId id="806" r:id="rId93"/>
    <p:sldId id="309" r:id="rId94"/>
    <p:sldId id="805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>
      <p:cViewPr varScale="1">
        <p:scale>
          <a:sx n="117" d="100"/>
          <a:sy n="117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ivaylokenov/C-Sharp-API-Scenarios-REST-GraphQL-gRPC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learn/schem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learn/schema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raphql/overview/explor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github.i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lliCream/graphql-workshop" TargetMode="External"/><Relationship Id="rId2" Type="http://schemas.openxmlformats.org/officeDocument/2006/relationships/hyperlink" Target="https://github.com/ChilliCream/hotchocolat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github.io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N94qNwQmM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it.bg/" TargetMode="External"/><Relationship Id="rId2" Type="http://schemas.openxmlformats.org/officeDocument/2006/relationships/hyperlink" Target="https://indeav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ericaneagle.com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hillicream.com/docs/hotchocolat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evejgordon.co.uk/server-streaming-with-grpc-in-asp-dotnet-core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understanding-the-8-fallacies-of-distributed-syste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3" Type="http://schemas.openxmlformats.org/officeDocument/2006/relationships/hyperlink" Target="https://www.patreon.com/ivaylokenov" TargetMode="External"/><Relationship Id="rId7" Type="http://schemas.openxmlformats.org/officeDocument/2006/relationships/hyperlink" Target="https://indeavr.com/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C-Sharp-API-Scenarios-REST-GraphQL-gRP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C# API Scenarios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D52E1832-D33D-44BE-9B45-54FF39A4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8</a:t>
            </a:r>
          </a:p>
        </p:txBody>
      </p:sp>
      <p:pic>
        <p:nvPicPr>
          <p:cNvPr id="8" name="Picture 2" descr="Резултат с изображение за „smartit“&quot;">
            <a:extLst>
              <a:ext uri="{FF2B5EF4-FFF2-40B4-BE49-F238E27FC236}">
                <a16:creationId xmlns:a16="http://schemas.microsoft.com/office/drawing/2014/main" id="{ACFD3BF7-F7EE-4A8D-B4A4-21CC6A3FB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52" y="4996891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A4174-F283-444C-87E6-06D2CE448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586460"/>
            <a:ext cx="5283200" cy="1191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currently teach a module with 3 courses for ASP.NET Microservices: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of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Microservices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Architecture choices and microservices with</a:t>
            </a:r>
            <a:r>
              <a:rPr lang="bg-BG" dirty="0"/>
              <a:t> </a:t>
            </a:r>
            <a:r>
              <a:rPr lang="en-US" dirty="0"/>
              <a:t>ASP.NET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Best practices with ASP.NET Core microservices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Design and Processes in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Design considerations when using microservices with ASP.NET Core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Containers, clusters, teamwork, deployment, configuration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Domain-driven design with ASP.NET Core microservices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Clean and practical code for the microservice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Code It Up attendee receives a discount code!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CODEITUP10</a:t>
            </a:r>
            <a:r>
              <a:rPr lang="en-US" dirty="0"/>
              <a:t> – for a single course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CODEITUP10BUNDLE</a:t>
            </a:r>
            <a:r>
              <a:rPr lang="en-US" dirty="0"/>
              <a:t> – for the whole module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26682"/>
            <a:ext cx="9905998" cy="1478570"/>
          </a:xfrm>
        </p:spPr>
        <p:txBody>
          <a:bodyPr/>
          <a:lstStyle/>
          <a:p>
            <a:r>
              <a:rPr lang="en-US" dirty="0"/>
              <a:t>SOFTUNI ASP.NET MICROSERVICES COURSES</a:t>
            </a:r>
          </a:p>
        </p:txBody>
      </p:sp>
    </p:spTree>
    <p:extLst>
      <p:ext uri="{BB962C8B-B14F-4D97-AF65-F5344CB8AC3E}">
        <p14:creationId xmlns:p14="http://schemas.microsoft.com/office/powerpoint/2010/main" val="198442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Why API Scenarios?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today's distributed applications you need lots of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various types of protocols you can use to send data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should understand the pros and cons of each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no "one size fits all"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I made mistakes in the past so learn from me</a:t>
            </a:r>
          </a:p>
          <a:p>
            <a:pPr>
              <a:lnSpc>
                <a:spcPct val="100000"/>
              </a:lnSpc>
            </a:pPr>
            <a:r>
              <a:rPr lang="en-US" dirty="0"/>
              <a:t>Also, because </a:t>
            </a:r>
            <a:r>
              <a:rPr lang="en-US" dirty="0" err="1"/>
              <a:t>GraphQL</a:t>
            </a:r>
            <a:r>
              <a:rPr lang="en-US" dirty="0"/>
              <a:t> and </a:t>
            </a:r>
            <a:r>
              <a:rPr lang="en-US" dirty="0" err="1"/>
              <a:t>gRPC</a:t>
            </a:r>
            <a:r>
              <a:rPr lang="en-US" dirty="0"/>
              <a:t> are buzz words!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Please understand this is not an advanced lecture!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</a:t>
            </a:r>
            <a:r>
              <a:rPr lang="en-US" sz="3600" dirty="0" err="1"/>
              <a:t>api</a:t>
            </a:r>
            <a:r>
              <a:rPr lang="en-US" sz="3600" dirty="0"/>
              <a:t>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2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History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2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History Lesson</a:t>
            </a:r>
            <a:endParaRPr lang="en-US" dirty="0"/>
          </a:p>
        </p:txBody>
      </p:sp>
      <p:pic>
        <p:nvPicPr>
          <p:cNvPr id="4098" name="Picture 2" descr="API timeline">
            <a:extLst>
              <a:ext uri="{FF2B5EF4-FFF2-40B4-BE49-F238E27FC236}">
                <a16:creationId xmlns:a16="http://schemas.microsoft.com/office/drawing/2014/main" id="{748E8698-3820-4644-B817-6B85CA0C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2097088"/>
            <a:ext cx="6781800" cy="3515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SOAP In a nutshell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9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Messaging protocol for exchanging structured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Uses XML for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Uses various low-level protocols </a:t>
            </a:r>
          </a:p>
          <a:p>
            <a:pPr>
              <a:lnSpc>
                <a:spcPct val="100000"/>
              </a:lnSpc>
            </a:pPr>
            <a:r>
              <a:rPr lang="en-US" dirty="0"/>
              <a:t>It is platform and technology agnostic</a:t>
            </a:r>
          </a:p>
          <a:p>
            <a:pPr>
              <a:lnSpc>
                <a:spcPct val="100000"/>
              </a:lnSpc>
            </a:pPr>
            <a:r>
              <a:rPr lang="en-US" dirty="0"/>
              <a:t>Pretty much old school</a:t>
            </a:r>
          </a:p>
          <a:p>
            <a:pPr>
              <a:lnSpc>
                <a:spcPct val="100000"/>
              </a:lnSpc>
            </a:pPr>
            <a:r>
              <a:rPr lang="en-US" dirty="0"/>
              <a:t>I've seen it once and I have nightmares ever since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Simple Object Access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8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Simple Object Access Protocol</a:t>
            </a:r>
            <a:endParaRPr lang="en-US" dirty="0"/>
          </a:p>
        </p:txBody>
      </p:sp>
      <p:pic>
        <p:nvPicPr>
          <p:cNvPr id="1026" name="Picture 2" descr="SOAP Message Structure">
            <a:extLst>
              <a:ext uri="{FF2B5EF4-FFF2-40B4-BE49-F238E27FC236}">
                <a16:creationId xmlns:a16="http://schemas.microsoft.com/office/drawing/2014/main" id="{8A314ACC-4583-451A-A468-37E7901A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18" y="2097088"/>
            <a:ext cx="7824787" cy="3550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9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Simple Object Access Protocol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4258C-01FD-481C-B7E4-BBF57D8F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76" y="2097088"/>
            <a:ext cx="6068272" cy="3696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62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REST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3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b="1" dirty="0">
                <a:solidFill>
                  <a:schemeClr val="tx1"/>
                </a:solidFill>
              </a:rPr>
              <a:t> #api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402631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The YouTube Live Chat Is Not Monitored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Presentation &amp; Code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4"/>
              </a:rPr>
              <a:t>https://github.com/ivaylokenov/C-Sharp-API-Scenarios-REST-GraphQL-gRPC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REST in peace, SOAP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After 2010</a:t>
            </a:r>
          </a:p>
          <a:p>
            <a:pPr>
              <a:lnSpc>
                <a:spcPct val="100000"/>
              </a:lnSpc>
            </a:pPr>
            <a:r>
              <a:rPr lang="en-US" dirty="0"/>
              <a:t>Representational State Transfer</a:t>
            </a:r>
          </a:p>
          <a:p>
            <a:pPr>
              <a:lnSpc>
                <a:spcPct val="100000"/>
              </a:lnSpc>
            </a:pPr>
            <a:r>
              <a:rPr lang="en-US" dirty="0"/>
              <a:t>The most used API nowadays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use the HTTP verbs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GET, POST, PUT, DELETE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the same URL</a:t>
            </a:r>
          </a:p>
          <a:p>
            <a:pPr>
              <a:lnSpc>
                <a:spcPct val="100000"/>
              </a:lnSpc>
            </a:pPr>
            <a:r>
              <a:rPr lang="en-US" dirty="0"/>
              <a:t>Stateless and self-describing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REST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DB0FD5-9BB0-4CA2-87DC-7EA7428FA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23" y="2097088"/>
            <a:ext cx="7592578" cy="4024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63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Since REST is easy, we can pretty much add it everywhere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is it OK?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Client to server communication is great for basic scenarios: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Browser to web-server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Mobile application to web-server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Desktop application to web-server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server to server?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Also a good option but consider the "rule of 1 hop"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better to use other approaches here when the communication </a:t>
            </a:r>
            <a:br>
              <a:rPr lang="en-US" dirty="0"/>
            </a:br>
            <a:r>
              <a:rPr lang="en-US" dirty="0"/>
              <a:t>is more complicated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C# to C#, you can use Refit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REST </a:t>
            </a:r>
            <a:r>
              <a:rPr lang="en-US" dirty="0"/>
              <a:t>Practical Use</a:t>
            </a:r>
            <a:r>
              <a:rPr lang="en-US" sz="3600" dirty="0"/>
              <a:t>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45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Sample Application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6DCCC-ACB8-4B0C-869B-59D0C45E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90" y="1857349"/>
            <a:ext cx="6637643" cy="4382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02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Start Docker Desktop and go to the application folder in your terminal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Build all images: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 the application: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Clean up: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Make sure you use Docker Compose V1!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demo Application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24DB43F-0515-43BD-B5E5-23FE85FE923E}"/>
              </a:ext>
            </a:extLst>
          </p:cNvPr>
          <p:cNvSpPr>
            <a:spLocks noGrp="1"/>
          </p:cNvSpPr>
          <p:nvPr/>
        </p:nvSpPr>
        <p:spPr>
          <a:xfrm>
            <a:off x="1342417" y="2701550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build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24F70A5-3C30-42B2-A87B-FA24FF3E5979}"/>
              </a:ext>
            </a:extLst>
          </p:cNvPr>
          <p:cNvSpPr>
            <a:spLocks noGrp="1"/>
          </p:cNvSpPr>
          <p:nvPr/>
        </p:nvSpPr>
        <p:spPr>
          <a:xfrm>
            <a:off x="1342417" y="4657792"/>
            <a:ext cx="950399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down</a:t>
            </a:r>
          </a:p>
          <a:p>
            <a:r>
              <a:rPr lang="en-GB" sz="1800" dirty="0"/>
              <a:t>docker volume prune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011627F-1E40-441E-B1BB-B481B5201955}"/>
              </a:ext>
            </a:extLst>
          </p:cNvPr>
          <p:cNvSpPr>
            <a:spLocks noGrp="1"/>
          </p:cNvSpPr>
          <p:nvPr/>
        </p:nvSpPr>
        <p:spPr>
          <a:xfrm>
            <a:off x="1342417" y="3671707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up -d</a:t>
            </a:r>
          </a:p>
        </p:txBody>
      </p:sp>
    </p:spTree>
    <p:extLst>
      <p:ext uri="{BB962C8B-B14F-4D97-AF65-F5344CB8AC3E}">
        <p14:creationId xmlns:p14="http://schemas.microsoft.com/office/powerpoint/2010/main" val="336307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10843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3817997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75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945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ODATA</a:t>
            </a:r>
            <a:r>
              <a:rPr lang="en-US" sz="4800" dirty="0"/>
              <a:t> In a nutshell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Defines a set of best practices for consuming REST APIs</a:t>
            </a:r>
          </a:p>
          <a:p>
            <a:pPr>
              <a:lnSpc>
                <a:spcPct val="100000"/>
              </a:lnSpc>
            </a:pPr>
            <a:r>
              <a:rPr lang="en-US" dirty="0"/>
              <a:t>OData is standardized </a:t>
            </a:r>
          </a:p>
          <a:p>
            <a:pPr>
              <a:lnSpc>
                <a:spcPct val="100000"/>
              </a:lnSpc>
            </a:pPr>
            <a:r>
              <a:rPr lang="en-US" dirty="0"/>
              <a:t>Gives you focus on the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not so much on the request-response shenanigans </a:t>
            </a:r>
          </a:p>
          <a:p>
            <a:pPr>
              <a:lnSpc>
                <a:spcPct val="100000"/>
              </a:lnSpc>
            </a:pPr>
            <a:r>
              <a:rPr lang="en-US" dirty="0"/>
              <a:t>OData is flexible and easy to consume</a:t>
            </a:r>
          </a:p>
          <a:p>
            <a:pPr>
              <a:lnSpc>
                <a:spcPct val="100000"/>
              </a:lnSpc>
            </a:pPr>
            <a:r>
              <a:rPr lang="en-US" dirty="0"/>
              <a:t>Gives you powerful querying mechanism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powerful generic client proxies and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Odata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7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issues happen during a live stream…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sometimes disasters happen, this is how memes are born…</a:t>
            </a:r>
          </a:p>
          <a:p>
            <a:pPr>
              <a:lnSpc>
                <a:spcPct val="100000"/>
              </a:lnSpc>
            </a:pPr>
            <a:r>
              <a:rPr lang="en-US" dirty="0"/>
              <a:t>If my Internet goes down and the stream stops: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5 minutes, I have another one on a different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If YouTube is showing “stream ended”: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post a new link in the comments section below this video</a:t>
            </a:r>
          </a:p>
          <a:p>
            <a:pPr>
              <a:lnSpc>
                <a:spcPct val="100000"/>
              </a:lnSpc>
            </a:pPr>
            <a:r>
              <a:rPr lang="en-US" dirty="0"/>
              <a:t>If something else happens unexpectedly: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I will add a solution to this slide during my next event…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If a major showstopper is happening – no electricity, for example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 will create a new event and we will schedule a new live stream…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OData example request: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OData example C# client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Odata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365479-9F7D-464C-AF65-A6B665C6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970" y="2819400"/>
            <a:ext cx="8915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GET https://services.odata.org/v4/TripPinServiceRW/People?$top=2 &amp;amp; $select=FirstName, LastName &amp;amp; $filter=Trips/any(d:d/Budget gt 3000)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9F783B-4873-435A-B7CB-4B42B4C0F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970" y="4267200"/>
            <a:ext cx="8915400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client = new ODataClient("https://services.odata.org/v4/TripPinServiceRW/");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people = await client.For&lt;People&gt;()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.Filter(x =&gt; x.Trips.Any(y=&gt; y.Budget &gt; 3000))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.Top(2)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.Select(x =&gt; new {x.FirstName, x.LastName})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.FindEntriesAsync();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16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Sample Application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6DCCC-ACB8-4B0C-869B-59D0C45E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90" y="1857349"/>
            <a:ext cx="6637643" cy="4382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92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5108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GRAPHQL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364958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the new REST? </a:t>
            </a:r>
          </a:p>
          <a:p>
            <a:pPr>
              <a:lnSpc>
                <a:spcPct val="100000"/>
              </a:lnSpc>
            </a:pPr>
            <a:r>
              <a:rPr lang="en-US" dirty="0"/>
              <a:t>The "next" big thing in client-to-server communication?</a:t>
            </a:r>
          </a:p>
          <a:p>
            <a:pPr>
              <a:lnSpc>
                <a:spcPct val="100000"/>
              </a:lnSpc>
            </a:pPr>
            <a:r>
              <a:rPr lang="en-US" dirty="0"/>
              <a:t>Client-driven</a:t>
            </a:r>
          </a:p>
          <a:p>
            <a:pPr>
              <a:lnSpc>
                <a:spcPct val="100000"/>
              </a:lnSpc>
            </a:pPr>
            <a:r>
              <a:rPr lang="en-US" dirty="0"/>
              <a:t>Adaptable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decides what data they want</a:t>
            </a:r>
          </a:p>
          <a:p>
            <a:pPr>
              <a:lnSpc>
                <a:spcPct val="100000"/>
              </a:lnSpc>
            </a:pPr>
            <a:r>
              <a:rPr lang="en-US" dirty="0"/>
              <a:t>Efficient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Delivers exactly what the client requests without over fetching</a:t>
            </a:r>
          </a:p>
          <a:p>
            <a:pPr>
              <a:lnSpc>
                <a:spcPct val="100000"/>
              </a:lnSpc>
            </a:pPr>
            <a:r>
              <a:rPr lang="en-US" dirty="0"/>
              <a:t>Flexible 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cross-platform</a:t>
            </a:r>
          </a:p>
          <a:p>
            <a:pPr>
              <a:lnSpc>
                <a:spcPct val="100000"/>
              </a:lnSpc>
            </a:pPr>
            <a:r>
              <a:rPr lang="en-US" dirty="0"/>
              <a:t>Some say it is a fancy OData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</a:t>
            </a:r>
          </a:p>
        </p:txBody>
      </p:sp>
    </p:spTree>
    <p:extLst>
      <p:ext uri="{BB962C8B-B14F-4D97-AF65-F5344CB8AC3E}">
        <p14:creationId xmlns:p14="http://schemas.microsoft.com/office/powerpoint/2010/main" val="298803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query language and a server-side execution engine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has a type system with validation, and it is not tied to any database or storage engine</a:t>
            </a:r>
          </a:p>
          <a:p>
            <a:pPr>
              <a:lnSpc>
                <a:spcPct val="100000"/>
              </a:lnSpc>
            </a:pPr>
            <a:r>
              <a:rPr lang="en-US" dirty="0"/>
              <a:t>On the front-end, you have content-negotiation with a single endpoint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can fine-tune a query to receive exactly what it wants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the deploying different server 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On the back-end, you can grab data from different sources, and you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Schema definition – you can define what kind of resources you expose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Resolvers – functions that know what to do with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Optional visual environment – to execute queries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has its own language to define schemas and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</a:t>
            </a:r>
          </a:p>
        </p:txBody>
      </p:sp>
    </p:spTree>
    <p:extLst>
      <p:ext uri="{BB962C8B-B14F-4D97-AF65-F5344CB8AC3E}">
        <p14:creationId xmlns:p14="http://schemas.microsoft.com/office/powerpoint/2010/main" val="299932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REST compared to </a:t>
            </a:r>
            <a:r>
              <a:rPr lang="en-US" b="0" i="0" dirty="0" err="1">
                <a:effectLst/>
                <a:latin typeface="fakt-web"/>
              </a:rPr>
              <a:t>GraphQL</a:t>
            </a:r>
            <a:r>
              <a:rPr lang="en-US" b="0" i="0" dirty="0">
                <a:effectLst/>
                <a:latin typeface="fakt-web"/>
              </a:rPr>
              <a:t>:</a:t>
            </a:r>
          </a:p>
          <a:p>
            <a:pPr lvl="1"/>
            <a:r>
              <a:rPr lang="en-US" dirty="0">
                <a:latin typeface="fakt-web"/>
              </a:rPr>
              <a:t>Simple and easy to learn and use</a:t>
            </a:r>
          </a:p>
          <a:p>
            <a:pPr lvl="1"/>
            <a:r>
              <a:rPr lang="en-US" dirty="0">
                <a:latin typeface="fakt-web"/>
              </a:rPr>
              <a:t>Widely popular with huge community</a:t>
            </a:r>
          </a:p>
          <a:p>
            <a:pPr lvl="1"/>
            <a:r>
              <a:rPr lang="en-US" dirty="0">
                <a:latin typeface="fakt-web"/>
              </a:rPr>
              <a:t>Server-side limitation</a:t>
            </a:r>
          </a:p>
          <a:p>
            <a:pPr lvl="1"/>
            <a:r>
              <a:rPr lang="en-US" dirty="0">
                <a:latin typeface="fakt-web"/>
              </a:rPr>
              <a:t>The client may need to filter or aggregate the data</a:t>
            </a:r>
          </a:p>
          <a:p>
            <a:pPr lvl="1"/>
            <a:r>
              <a:rPr lang="en-US" dirty="0">
                <a:latin typeface="fakt-web"/>
              </a:rPr>
              <a:t>Multiple queries to fetch data – </a:t>
            </a:r>
            <a:r>
              <a:rPr lang="en-US" dirty="0" err="1">
                <a:latin typeface="fakt-web"/>
              </a:rPr>
              <a:t>underfetching</a:t>
            </a:r>
            <a:endParaRPr lang="en-US" dirty="0">
              <a:latin typeface="fakt-web"/>
            </a:endParaRPr>
          </a:p>
          <a:p>
            <a:pPr lvl="1"/>
            <a:r>
              <a:rPr lang="en-US" b="0" i="0" dirty="0">
                <a:effectLst/>
                <a:latin typeface="fakt-web"/>
              </a:rPr>
              <a:t>Too much data without needing it – </a:t>
            </a:r>
            <a:r>
              <a:rPr lang="en-US" b="0" i="0" dirty="0" err="1">
                <a:effectLst/>
                <a:latin typeface="fakt-web"/>
              </a:rPr>
              <a:t>overfetching</a:t>
            </a:r>
            <a:endParaRPr lang="en-US" b="0" i="0" dirty="0">
              <a:effectLst/>
              <a:latin typeface="fakt-web"/>
            </a:endParaRPr>
          </a:p>
          <a:p>
            <a:pPr lvl="1"/>
            <a:endParaRPr lang="en-US" b="0" i="0" dirty="0">
              <a:effectLst/>
              <a:latin typeface="fakt-web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REST</a:t>
            </a:r>
          </a:p>
        </p:txBody>
      </p:sp>
    </p:spTree>
    <p:extLst>
      <p:ext uri="{BB962C8B-B14F-4D97-AF65-F5344CB8AC3E}">
        <p14:creationId xmlns:p14="http://schemas.microsoft.com/office/powerpoint/2010/main" val="1602733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Schema:</a:t>
            </a:r>
          </a:p>
          <a:p>
            <a:pPr lvl="1"/>
            <a:r>
              <a:rPr lang="en-US" dirty="0">
                <a:latin typeface="fakt-web"/>
              </a:rPr>
              <a:t>Describes the API in full</a:t>
            </a:r>
          </a:p>
          <a:p>
            <a:r>
              <a:rPr lang="en-US" b="0" i="0" dirty="0">
                <a:effectLst/>
                <a:latin typeface="fakt-web"/>
              </a:rPr>
              <a:t>Types:</a:t>
            </a:r>
          </a:p>
          <a:p>
            <a:pPr lvl="1"/>
            <a:r>
              <a:rPr lang="en-US" dirty="0">
                <a:latin typeface="fakt-web"/>
              </a:rPr>
              <a:t>Query, Mutation, Subscription, etc.</a:t>
            </a:r>
          </a:p>
          <a:p>
            <a:r>
              <a:rPr lang="en-US" b="0" i="0" dirty="0">
                <a:effectLst/>
                <a:latin typeface="fakt-web"/>
              </a:rPr>
              <a:t>Resolvers:</a:t>
            </a:r>
          </a:p>
          <a:p>
            <a:pPr lvl="1"/>
            <a:r>
              <a:rPr lang="en-US" dirty="0">
                <a:latin typeface="fakt-web"/>
              </a:rPr>
              <a:t>Returns data for a given field</a:t>
            </a:r>
          </a:p>
          <a:p>
            <a:r>
              <a:rPr lang="en-US" b="0" i="0" dirty="0">
                <a:effectLst/>
                <a:latin typeface="fakt-web"/>
              </a:rPr>
              <a:t>Data source:</a:t>
            </a:r>
          </a:p>
          <a:p>
            <a:pPr lvl="1"/>
            <a:r>
              <a:rPr lang="en-US" dirty="0">
                <a:latin typeface="fakt-web"/>
              </a:rPr>
              <a:t>Database, REST API, Microservice, etc. </a:t>
            </a:r>
            <a:endParaRPr lang="en-US" b="0" i="0" dirty="0">
              <a:effectLst/>
              <a:latin typeface="fakt-web"/>
            </a:endParaRPr>
          </a:p>
          <a:p>
            <a:pPr lvl="1"/>
            <a:endParaRPr lang="en-US" b="0" i="0" dirty="0">
              <a:effectLst/>
              <a:latin typeface="fakt-web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Core concepts</a:t>
            </a:r>
          </a:p>
        </p:txBody>
      </p:sp>
    </p:spTree>
    <p:extLst>
      <p:ext uri="{BB962C8B-B14F-4D97-AF65-F5344CB8AC3E}">
        <p14:creationId xmlns:p14="http://schemas.microsoft.com/office/powerpoint/2010/main" val="957785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 types are the basic resource you can fetch from your service: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Explanations: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/>
              <a:t>Student</a:t>
            </a:r>
            <a:r>
              <a:rPr lang="en-US" dirty="0"/>
              <a:t>" is a type with some fields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/>
              <a:t>name</a:t>
            </a:r>
            <a:r>
              <a:rPr lang="en-US" dirty="0"/>
              <a:t>" and "</a:t>
            </a:r>
            <a:r>
              <a:rPr lang="en-US" b="1" dirty="0" err="1"/>
              <a:t>enrolledIn</a:t>
            </a:r>
            <a:r>
              <a:rPr lang="en-US" dirty="0"/>
              <a:t>" are the only fields in the "</a:t>
            </a:r>
            <a:r>
              <a:rPr lang="en-US" b="1" dirty="0"/>
              <a:t>Student</a:t>
            </a:r>
            <a:r>
              <a:rPr lang="en-US" dirty="0"/>
              <a:t>"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/>
              <a:t>String</a:t>
            </a:r>
            <a:r>
              <a:rPr lang="en-US" dirty="0"/>
              <a:t>" – a scalar type, there are also "</a:t>
            </a:r>
            <a:r>
              <a:rPr lang="en-US" b="1" dirty="0"/>
              <a:t>Int</a:t>
            </a:r>
            <a:r>
              <a:rPr lang="en-US" dirty="0"/>
              <a:t>", "</a:t>
            </a:r>
            <a:r>
              <a:rPr lang="en-US" b="1" dirty="0"/>
              <a:t>Float</a:t>
            </a:r>
            <a:r>
              <a:rPr lang="en-US" dirty="0"/>
              <a:t>", "</a:t>
            </a:r>
            <a:r>
              <a:rPr lang="en-US" b="1" dirty="0"/>
              <a:t>Boolean</a:t>
            </a:r>
            <a:r>
              <a:rPr lang="en-US" dirty="0"/>
              <a:t>", "</a:t>
            </a:r>
            <a:r>
              <a:rPr lang="en-US" b="1" dirty="0"/>
              <a:t>ID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/>
              <a:t>!</a:t>
            </a:r>
            <a:r>
              <a:rPr lang="en-US" dirty="0"/>
              <a:t>" means "</a:t>
            </a:r>
            <a:r>
              <a:rPr lang="en-US" b="1" dirty="0"/>
              <a:t>non-nullable</a:t>
            </a:r>
            <a:r>
              <a:rPr lang="en-US" dirty="0"/>
              <a:t>" – always has a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 err="1"/>
              <a:t>enrolledIn</a:t>
            </a:r>
            <a:r>
              <a:rPr lang="en-US" dirty="0"/>
              <a:t>" is an array of "</a:t>
            </a:r>
            <a:r>
              <a:rPr lang="en-US" b="1" dirty="0"/>
              <a:t>Course</a:t>
            </a:r>
            <a:r>
              <a:rPr lang="en-US" dirty="0"/>
              <a:t>" objects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Types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28E94D-3730-4B3A-B636-B6814E4A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21551"/>
            <a:ext cx="762158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type Student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name: String!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enrolledIn: [Course!]!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65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Query types are the root object for a service: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Explanations: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query for students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query for a course by ID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other more advanced types as well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https://graphql.org/learn/schema/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Types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28E94D-3730-4B3A-B636-B6814E4A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21551"/>
            <a:ext cx="762158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type Query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students: [Student]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course(id: ID!): Course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1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https://MyTestedASP.NET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https://www.youtube.com/c/CodeItUpWithIvo</a:t>
            </a:r>
            <a:r>
              <a:rPr lang="en-US" sz="1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Once you have the schema, you can write queries: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result is always a JSON response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lots of advanced scenarios: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Fragments, arguments, variables, etc.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Queries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28E94D-3730-4B3A-B636-B6814E4A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21551"/>
            <a:ext cx="7621587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course(id: 1)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description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56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explore </a:t>
            </a:r>
            <a:r>
              <a:rPr lang="en-US" dirty="0" err="1"/>
              <a:t>GraphQL</a:t>
            </a:r>
            <a:r>
              <a:rPr lang="en-US" dirty="0"/>
              <a:t> with GitHub: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https://docs.github.com/en/graphql/overview/explorer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C6849E-B72F-4C37-9B30-77E3D917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24200"/>
            <a:ext cx="7621587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query {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viewer {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login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repository (name: "MyTested.AspNetCore.Mvc")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description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labels(first: 20)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nodes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35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Low level </a:t>
            </a:r>
            <a:r>
              <a:rPr lang="en-US" dirty="0" err="1"/>
              <a:t>GraphQL</a:t>
            </a:r>
            <a:r>
              <a:rPr lang="en-US" dirty="0"/>
              <a:t> for C#: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https://graphql.github.io/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C6849E-B72F-4C37-9B30-77E3D917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24200"/>
            <a:ext cx="7621587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schema = Schema.For(@"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type Project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name: String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root = new { Name = "Code It Up" };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json = await schema.ExecuteAsync(_ =&gt;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_.Query = "{ name }";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_.Root = root;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Console.WriteLine(json);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2E9AE0C-E93C-48A6-BC9D-2555EF3B7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3001976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"data":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"name": "Code It Up"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20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better alternative is </a:t>
            </a:r>
            <a:r>
              <a:rPr lang="en-US" dirty="0" err="1"/>
              <a:t>ChilliCream's</a:t>
            </a:r>
            <a:r>
              <a:rPr lang="en-US" dirty="0"/>
              <a:t> Hot Chocolate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https://github.com/ChilliCream/hotchocolate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It gives you high-level abstraction for defining an API with </a:t>
            </a:r>
            <a:r>
              <a:rPr lang="en-US" dirty="0" err="1"/>
              <a:t>GraphQL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other tools too: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Strawberry Shake – </a:t>
            </a:r>
            <a:r>
              <a:rPr lang="en-US" dirty="0" err="1"/>
              <a:t>GraphQL</a:t>
            </a:r>
            <a:r>
              <a:rPr lang="en-US" dirty="0"/>
              <a:t>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Green Donut – data loader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Banana Cake Pop – IDE to analyze </a:t>
            </a:r>
            <a:r>
              <a:rPr lang="en-US" dirty="0" err="1"/>
              <a:t>GraphQL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Marshmellow</a:t>
            </a:r>
            <a:r>
              <a:rPr lang="en-US" dirty="0"/>
              <a:t> Pie – schema registry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ChilliCream</a:t>
            </a:r>
            <a:r>
              <a:rPr lang="en-US" dirty="0"/>
              <a:t> have a great </a:t>
            </a:r>
            <a:r>
              <a:rPr lang="en-US" dirty="0" err="1"/>
              <a:t>GraphQL</a:t>
            </a:r>
            <a:r>
              <a:rPr lang="en-US" dirty="0"/>
              <a:t> workshop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https://github.com/ChilliCream/graphql-workshop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</p:spTree>
    <p:extLst>
      <p:ext uri="{BB962C8B-B14F-4D97-AF65-F5344CB8AC3E}">
        <p14:creationId xmlns:p14="http://schemas.microsoft.com/office/powerpoint/2010/main" val="3415707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need to install "</a:t>
            </a:r>
            <a:r>
              <a:rPr lang="en-US" b="1" dirty="0" err="1"/>
              <a:t>HotChocolate.AspNetCore</a:t>
            </a:r>
            <a:r>
              <a:rPr lang="en-US" dirty="0"/>
              <a:t>"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https://graphql.github.io/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Then create your root query and specify how to resolve it: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register 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C6849E-B72F-4C37-9B30-77E3D917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514698"/>
            <a:ext cx="9448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public class Query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public IQueryable&lt;Cat&gt; GetCats([Service] CatsDbContext context) =&gt; context.Cats;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9D60EB5-2863-4DC1-949B-2738A6CDF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93268"/>
            <a:ext cx="944880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services.AddGraphQLServer().AddQueryType&lt;Query&gt;();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endpoints.MapGraphQL();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19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a similar manner, we can add mutations to change our data: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C6849E-B72F-4C37-9B30-77E3D917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35719"/>
            <a:ext cx="9448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public class Mutation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public async Task&lt;AddCatPayload&gt; AddCatAsync(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AddCatInput input,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[Service] CatsDbContext context)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var cat = new Cat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Name = input.Name,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Age = input.Age,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context.Cats.Add(cat);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await context.SaveChangesAsync();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return new AddCatPayload(cat);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6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registration, you can mutate data like so: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And then query it: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C6849E-B72F-4C37-9B30-77E3D917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35719"/>
            <a:ext cx="9448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mutation AddCat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addCat(input: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name: "Sharo"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age: 6 })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cat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id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5069931"/>
            <a:ext cx="944880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query GetCatNames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cats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11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Seems great, but there is a problem when running queries in parallel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tries to optimize the query by fetching the fields in parallel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</a:t>
            </a:r>
            <a:r>
              <a:rPr lang="en-US" dirty="0" err="1"/>
              <a:t>DbContext</a:t>
            </a:r>
            <a:r>
              <a:rPr lang="en-US" dirty="0"/>
              <a:t> type is not thread-safe, so you should use pooling!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90800"/>
            <a:ext cx="9448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query GetCatNamesInParallel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a: cats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b: cats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c: cats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37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Another problem is N+1 queries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such cases, you need to create a data loader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override the default fetching behavior</a:t>
            </a:r>
          </a:p>
          <a:p>
            <a:pPr>
              <a:lnSpc>
                <a:spcPct val="100000"/>
              </a:lnSpc>
            </a:pPr>
            <a:r>
              <a:rPr lang="en-US" dirty="0"/>
              <a:t>Fully-detailed C# tutorial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https://www.youtube.com/watch?v=HuN94qNwQmM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90800"/>
            <a:ext cx="9448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query GetSpecificCatById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a: cat(id: 1)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b: cat(id: 2)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18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</a:t>
            </a:r>
            <a:r>
              <a:rPr lang="en-US" dirty="0" err="1"/>
              <a:t>GraphQL</a:t>
            </a:r>
            <a:r>
              <a:rPr lang="en-US" dirty="0"/>
              <a:t> we need to think beyond just exposing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think about human-readable API and the client's use-cases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 good idea to offer plural versions of the fields</a:t>
            </a:r>
          </a:p>
          <a:p>
            <a:pPr>
              <a:lnSpc>
                <a:spcPct val="100000"/>
              </a:lnSpc>
            </a:pPr>
            <a:r>
              <a:rPr lang="en-US" dirty="0"/>
              <a:t>And with </a:t>
            </a:r>
            <a:r>
              <a:rPr lang="en-US" dirty="0" err="1"/>
              <a:t>GraphQL</a:t>
            </a:r>
            <a:r>
              <a:rPr lang="en-US" dirty="0"/>
              <a:t> you do need to think about versioning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 APIs have limited control, so every change is breaking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</a:t>
            </a:r>
            <a:r>
              <a:rPr lang="en-US" dirty="0" err="1"/>
              <a:t>GraphQL</a:t>
            </a:r>
            <a:r>
              <a:rPr lang="en-US" dirty="0"/>
              <a:t> clients request only what is explicitly requested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needs careful designing (consider filtering and paging)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flexible enough so a naïve implementation may lead to </a:t>
            </a:r>
            <a:br>
              <a:rPr lang="en-US" dirty="0"/>
            </a:br>
            <a:r>
              <a:rPr lang="en-US" dirty="0"/>
              <a:t>a "chatty" service with too many database calls</a:t>
            </a:r>
          </a:p>
          <a:p>
            <a:pPr>
              <a:lnSpc>
                <a:spcPct val="100000"/>
              </a:lnSpc>
            </a:pPr>
            <a:r>
              <a:rPr lang="en-US" dirty="0"/>
              <a:t>Learn about Relay and how to incorporate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is beyond CRUD</a:t>
            </a:r>
          </a:p>
        </p:txBody>
      </p:sp>
    </p:spTree>
    <p:extLst>
      <p:ext uri="{BB962C8B-B14F-4D97-AF65-F5344CB8AC3E}">
        <p14:creationId xmlns:p14="http://schemas.microsoft.com/office/powerpoint/2010/main" val="385833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This lecture is free thanks to our sponsors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Which will interrupt the lecture here and there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Because it takes quite a lot of personal time to prepare the materials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You will help the initiative a lot if you visit their web sites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And consider their propositions to you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 personally select various premium jobs to present them during the talk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These are the current ones: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2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 Eagle - </a:t>
            </a:r>
            <a:r>
              <a:rPr lang="en-US" dirty="0">
                <a:hlinkClick r:id="rId4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Queries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CEAE-312A-45D1-81A6-EAC4D403F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576" y="2063297"/>
            <a:ext cx="9905999" cy="45661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Queries have recursive resolvers: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nested resolvers are atomic and executed in parallel</a:t>
            </a:r>
          </a:p>
          <a:p>
            <a:pPr lvl="1"/>
            <a:r>
              <a:rPr lang="en-US" dirty="0"/>
              <a:t>So, they should not have any side effects!</a:t>
            </a:r>
          </a:p>
          <a:p>
            <a:r>
              <a:rPr lang="en-US" dirty="0"/>
              <a:t>C# details can be found here on Hot Chocolate's documentation:</a:t>
            </a:r>
          </a:p>
          <a:p>
            <a:pPr lvl="1"/>
            <a:r>
              <a:rPr lang="en-US" dirty="0">
                <a:hlinkClick r:id="rId2"/>
              </a:rPr>
              <a:t>https://chillicream.com/docs/hotchocolate</a:t>
            </a:r>
            <a:r>
              <a:rPr lang="en-US" dirty="0"/>
              <a:t> 	</a:t>
            </a:r>
            <a:endParaRPr lang="en-GB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727B76B-DD4D-43EC-88F8-3D178FAF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25" y="2639539"/>
            <a:ext cx="2668588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query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me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company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id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0A1F32-1FA3-4845-B976-6C4AEF3B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88278"/>
            <a:ext cx="6668431" cy="1933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1450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E15618-3274-4CFC-81C7-D3CEFE0F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12" y="2097088"/>
            <a:ext cx="7543800" cy="424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67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Sample Application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6DCCC-ACB8-4B0C-869B-59D0C45E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90" y="1857349"/>
            <a:ext cx="6637643" cy="4382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523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13437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14932359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78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 err="1"/>
              <a:t>Borislava</a:t>
            </a:r>
            <a:r>
              <a:rPr lang="en-GB" b="1" dirty="0"/>
              <a:t> </a:t>
            </a:r>
            <a:r>
              <a:rPr lang="en-GB" b="1" dirty="0" err="1"/>
              <a:t>Parvanova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en-US" b="1" dirty="0"/>
              <a:t>50 BGN</a:t>
            </a:r>
            <a:r>
              <a:rPr lang="en-US" dirty="0"/>
              <a:t>! Thank you, you rock! &lt;3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Personal thanks to – </a:t>
            </a:r>
            <a:r>
              <a:rPr lang="bg-BG" sz="1800" b="1" dirty="0"/>
              <a:t>Борислав, </a:t>
            </a:r>
            <a:r>
              <a:rPr lang="en-US" sz="1800" b="1" dirty="0"/>
              <a:t>Valentin, Nikolay, </a:t>
            </a:r>
            <a:r>
              <a:rPr lang="en-US" sz="1800" b="1" dirty="0" err="1"/>
              <a:t>Emiliyan</a:t>
            </a:r>
            <a:r>
              <a:rPr lang="en-US" sz="1800" b="1" dirty="0"/>
              <a:t>, </a:t>
            </a:r>
            <a:r>
              <a:rPr lang="en-US" sz="1800" b="1" dirty="0" err="1"/>
              <a:t>Plamen</a:t>
            </a:r>
            <a:r>
              <a:rPr lang="en-US" sz="1800" b="1" dirty="0"/>
              <a:t>, Vladimir, Svetoslav</a:t>
            </a:r>
            <a:endParaRPr lang="en-GB" sz="1800" b="1" dirty="0"/>
          </a:p>
          <a:p>
            <a:pPr>
              <a:lnSpc>
                <a:spcPct val="100000"/>
              </a:lnSpc>
            </a:pPr>
            <a:r>
              <a:rPr lang="en-US" sz="1600" dirty="0"/>
              <a:t>Thanks also to – Pavel, Dobromir, Ivo, Pavel, </a:t>
            </a:r>
            <a:r>
              <a:rPr lang="en-US" sz="1600" dirty="0" err="1"/>
              <a:t>Mihail</a:t>
            </a:r>
            <a:r>
              <a:rPr lang="en-US" sz="1600" dirty="0"/>
              <a:t>, Pavel, Pavel, </a:t>
            </a:r>
            <a:r>
              <a:rPr lang="en-US" sz="1600" dirty="0" err="1"/>
              <a:t>mincho</a:t>
            </a:r>
            <a:r>
              <a:rPr lang="en-US" sz="1600" dirty="0"/>
              <a:t>, </a:t>
            </a:r>
            <a:r>
              <a:rPr lang="bg-BG" sz="1600" dirty="0"/>
              <a:t>Пламен, </a:t>
            </a:r>
            <a:r>
              <a:rPr lang="en-US" sz="1600" dirty="0"/>
              <a:t>Genoveva, Ivan, Alexander, </a:t>
            </a:r>
            <a:br>
              <a:rPr lang="en-US" sz="1600" dirty="0"/>
            </a:br>
            <a:r>
              <a:rPr lang="en-US" sz="1600" dirty="0"/>
              <a:t>Martin, </a:t>
            </a:r>
            <a:r>
              <a:rPr lang="en-US" sz="1600" dirty="0" err="1"/>
              <a:t>Dimitar</a:t>
            </a:r>
            <a:r>
              <a:rPr lang="en-US" sz="1600" dirty="0"/>
              <a:t>, </a:t>
            </a:r>
            <a:r>
              <a:rPr lang="en-US" sz="1600" dirty="0" err="1"/>
              <a:t>Dinyo</a:t>
            </a:r>
            <a:r>
              <a:rPr lang="en-US" sz="1600" dirty="0"/>
              <a:t>, Aleksandar, </a:t>
            </a:r>
            <a:r>
              <a:rPr lang="en-US" sz="1600" dirty="0" err="1"/>
              <a:t>Svetlozar</a:t>
            </a:r>
            <a:r>
              <a:rPr lang="en-US" sz="1600" dirty="0"/>
              <a:t>, </a:t>
            </a:r>
            <a:r>
              <a:rPr lang="en-US" sz="1600" dirty="0" err="1"/>
              <a:t>Hristo</a:t>
            </a:r>
            <a:r>
              <a:rPr lang="en-US" sz="1600" dirty="0"/>
              <a:t>, </a:t>
            </a:r>
            <a:r>
              <a:rPr lang="en-US" sz="1600" dirty="0" err="1"/>
              <a:t>Mariyan</a:t>
            </a:r>
            <a:r>
              <a:rPr lang="en-US" sz="1600" dirty="0"/>
              <a:t>, Stanislav, Rosen, Nikolai, </a:t>
            </a:r>
            <a:r>
              <a:rPr lang="bg-BG" sz="1600" dirty="0"/>
              <a:t>Дончо, </a:t>
            </a:r>
            <a:r>
              <a:rPr lang="en-US" sz="1600" dirty="0"/>
              <a:t>Nikolay, </a:t>
            </a:r>
            <a:br>
              <a:rPr lang="en-US" sz="1600" dirty="0"/>
            </a:br>
            <a:r>
              <a:rPr lang="en-US" sz="1600" dirty="0"/>
              <a:t>Adrian, Dmitriy, David, </a:t>
            </a:r>
            <a:r>
              <a:rPr lang="en-US" sz="1600" dirty="0" err="1"/>
              <a:t>viktor</a:t>
            </a:r>
            <a:r>
              <a:rPr lang="en-US" sz="1600" dirty="0"/>
              <a:t>, ILIYA, Angel, </a:t>
            </a:r>
            <a:r>
              <a:rPr lang="en-US" sz="1600" dirty="0" err="1"/>
              <a:t>Petar</a:t>
            </a:r>
            <a:r>
              <a:rPr lang="en-US" sz="1600" dirty="0"/>
              <a:t>, </a:t>
            </a:r>
            <a:r>
              <a:rPr lang="en-US" sz="1600" dirty="0" err="1"/>
              <a:t>Hristo</a:t>
            </a:r>
            <a:r>
              <a:rPr lang="en-US" sz="1600" dirty="0"/>
              <a:t>, </a:t>
            </a:r>
            <a:r>
              <a:rPr lang="en-US" sz="1600" dirty="0" err="1"/>
              <a:t>Miroslava</a:t>
            </a:r>
            <a:r>
              <a:rPr lang="en-US" sz="1600" dirty="0"/>
              <a:t>, </a:t>
            </a:r>
            <a:r>
              <a:rPr lang="en-US" sz="1600" dirty="0" err="1"/>
              <a:t>Blagovest</a:t>
            </a:r>
            <a:r>
              <a:rPr lang="en-US" sz="1600" dirty="0"/>
              <a:t>, Daniel, Aleksandar, Ivaylo, </a:t>
            </a:r>
            <a:br>
              <a:rPr lang="en-US" sz="1600" dirty="0"/>
            </a:br>
            <a:r>
              <a:rPr lang="en-US" sz="1600" dirty="0" err="1"/>
              <a:t>Tsvetan</a:t>
            </a:r>
            <a:r>
              <a:rPr lang="en-US" sz="1600" dirty="0"/>
              <a:t>, </a:t>
            </a:r>
            <a:r>
              <a:rPr lang="en-US" sz="1600" dirty="0" err="1"/>
              <a:t>Krasimir</a:t>
            </a:r>
            <a:r>
              <a:rPr lang="en-US" sz="1600" dirty="0"/>
              <a:t>, </a:t>
            </a:r>
            <a:r>
              <a:rPr lang="en-US" sz="1600" dirty="0" err="1"/>
              <a:t>Mariyana</a:t>
            </a:r>
            <a:r>
              <a:rPr lang="en-US" sz="1600" dirty="0"/>
              <a:t>, </a:t>
            </a:r>
            <a:r>
              <a:rPr lang="en-US" sz="1600" dirty="0" err="1"/>
              <a:t>Hristo</a:t>
            </a:r>
            <a:r>
              <a:rPr lang="en-US" sz="1600" dirty="0"/>
              <a:t>, </a:t>
            </a:r>
            <a:r>
              <a:rPr lang="bg-BG" sz="1600" dirty="0"/>
              <a:t>Силвия, </a:t>
            </a:r>
            <a:r>
              <a:rPr lang="en-US" sz="1600" dirty="0"/>
              <a:t>Deyan, Diana, Mira, Ivaylo, </a:t>
            </a:r>
            <a:r>
              <a:rPr lang="en-US" sz="1600" dirty="0" err="1"/>
              <a:t>Yavor</a:t>
            </a:r>
            <a:r>
              <a:rPr lang="en-US" sz="1600" dirty="0"/>
              <a:t>, Anna, </a:t>
            </a:r>
            <a:r>
              <a:rPr lang="en-US" sz="1600" dirty="0" err="1"/>
              <a:t>Tsvetelin</a:t>
            </a:r>
            <a:r>
              <a:rPr lang="en-US" sz="1600" dirty="0"/>
              <a:t>, </a:t>
            </a:r>
            <a:r>
              <a:rPr lang="en-US" sz="1600" dirty="0" err="1"/>
              <a:t>Kristiyan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Todor, Vladimir, Nikolay, Andrey, Zlatko, </a:t>
            </a:r>
            <a:r>
              <a:rPr lang="en-US" sz="1600" dirty="0" err="1"/>
              <a:t>Hristina</a:t>
            </a:r>
            <a:r>
              <a:rPr lang="en-US" sz="1600" dirty="0"/>
              <a:t> , </a:t>
            </a:r>
            <a:r>
              <a:rPr lang="en-US" sz="1600" dirty="0" err="1"/>
              <a:t>Veselin</a:t>
            </a:r>
            <a:r>
              <a:rPr lang="en-US" sz="1600" dirty="0"/>
              <a:t>, Ivan, </a:t>
            </a:r>
            <a:r>
              <a:rPr lang="bg-BG" sz="1600" dirty="0"/>
              <a:t>Явор, </a:t>
            </a:r>
            <a:r>
              <a:rPr lang="en-US" sz="1600" dirty="0" err="1"/>
              <a:t>Pepi</a:t>
            </a:r>
            <a:r>
              <a:rPr lang="en-US" sz="1600" dirty="0"/>
              <a:t>, </a:t>
            </a:r>
            <a:r>
              <a:rPr lang="en-US" sz="1600" dirty="0" err="1"/>
              <a:t>Teodor</a:t>
            </a:r>
            <a:r>
              <a:rPr lang="en-US" sz="1600" dirty="0"/>
              <a:t>, DIMITAR,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err="1"/>
              <a:t>Andreyan</a:t>
            </a:r>
            <a:r>
              <a:rPr lang="en-US" sz="1600" dirty="0"/>
              <a:t>, </a:t>
            </a:r>
            <a:r>
              <a:rPr lang="en-US" sz="1600" dirty="0" err="1"/>
              <a:t>Petar</a:t>
            </a:r>
            <a:r>
              <a:rPr lang="en-US" sz="1600" dirty="0"/>
              <a:t>, </a:t>
            </a:r>
            <a:r>
              <a:rPr lang="en-US" sz="1600" dirty="0" err="1"/>
              <a:t>Antoniya</a:t>
            </a:r>
            <a:r>
              <a:rPr lang="en-US" sz="1600" dirty="0"/>
              <a:t>, </a:t>
            </a:r>
            <a:r>
              <a:rPr lang="bg-BG" sz="1600" dirty="0"/>
              <a:t>Иван, </a:t>
            </a:r>
            <a:r>
              <a:rPr lang="en-US" sz="1600" dirty="0"/>
              <a:t>Lyubomir, Ivo, </a:t>
            </a:r>
            <a:r>
              <a:rPr lang="en-US" sz="1600" dirty="0" err="1"/>
              <a:t>Kristiyan</a:t>
            </a:r>
            <a:r>
              <a:rPr lang="en-US" sz="1600" dirty="0"/>
              <a:t>, </a:t>
            </a:r>
            <a:r>
              <a:rPr lang="en-US" sz="1600" dirty="0" err="1"/>
              <a:t>Dimitar</a:t>
            </a:r>
            <a:r>
              <a:rPr lang="en-US" sz="1600" dirty="0"/>
              <a:t>,</a:t>
            </a:r>
            <a:endParaRPr lang="bg-BG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And everyone who supported the initiative back in 2020!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2395325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1019500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GRPC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6562931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gRPC</a:t>
            </a:r>
            <a:r>
              <a:rPr lang="en-US" dirty="0"/>
              <a:t> is the new message broker? </a:t>
            </a:r>
          </a:p>
          <a:p>
            <a:pPr>
              <a:lnSpc>
                <a:spcPct val="100000"/>
              </a:lnSpc>
            </a:pPr>
            <a:r>
              <a:rPr lang="en-US" dirty="0"/>
              <a:t>The "next" big thing in server-to-server communication?</a:t>
            </a:r>
          </a:p>
          <a:p>
            <a:pPr>
              <a:lnSpc>
                <a:spcPct val="100000"/>
              </a:lnSpc>
            </a:pPr>
            <a:r>
              <a:rPr lang="en-US" dirty="0"/>
              <a:t>Does not use text format but a binary one</a:t>
            </a:r>
          </a:p>
          <a:p>
            <a:pPr>
              <a:lnSpc>
                <a:spcPct val="100000"/>
              </a:lnSpc>
            </a:pPr>
            <a:r>
              <a:rPr lang="en-US" dirty="0"/>
              <a:t>A ".proto" is created for both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used as definition by which the data is encoded and decoded</a:t>
            </a:r>
          </a:p>
          <a:p>
            <a:pPr>
              <a:lnSpc>
                <a:spcPct val="100000"/>
              </a:lnSpc>
            </a:pPr>
            <a:r>
              <a:rPr lang="en-US" dirty="0"/>
              <a:t>Increases performance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bidirectional and asynchronous messages</a:t>
            </a:r>
          </a:p>
          <a:p>
            <a:pPr>
              <a:lnSpc>
                <a:spcPct val="100000"/>
              </a:lnSpc>
            </a:pPr>
            <a:r>
              <a:rPr lang="en-US" dirty="0"/>
              <a:t>Based on the HTTP 2 protocol </a:t>
            </a:r>
          </a:p>
          <a:p>
            <a:pPr>
              <a:lnSpc>
                <a:spcPct val="100000"/>
              </a:lnSpc>
            </a:pPr>
            <a:r>
              <a:rPr lang="en-US" dirty="0"/>
              <a:t>Each separate element is "streamed" back to the caller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items are not aggregated into a single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661613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GRPC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9F723-D42D-423A-9B00-72643000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333319"/>
            <a:ext cx="5472984" cy="290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FEF4AD-0D35-427F-ABEF-3C49F863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752600"/>
            <a:ext cx="7182852" cy="2172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177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API Scenarios?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History Lesson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SOAP In a Nutshell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REST In a Nutshell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OData In a Nutshell 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21F2C4A-7004-495A-82C0-3A7B3403888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GraphQL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gRPC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Types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General Advice for API Design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Styles Comparison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3280812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REST compared to </a:t>
            </a:r>
            <a:r>
              <a:rPr lang="en-US" b="0" i="0" dirty="0" err="1">
                <a:effectLst/>
                <a:latin typeface="fakt-web"/>
              </a:rPr>
              <a:t>gRPC</a:t>
            </a:r>
            <a:r>
              <a:rPr lang="en-US" b="0" i="0" dirty="0">
                <a:effectLst/>
                <a:latin typeface="fakt-web"/>
              </a:rPr>
              <a:t>:</a:t>
            </a:r>
          </a:p>
          <a:p>
            <a:pPr lvl="1"/>
            <a:r>
              <a:rPr lang="en-US" b="0" i="0" dirty="0">
                <a:effectLst/>
                <a:latin typeface="fakt-web"/>
              </a:rPr>
              <a:t>Browser support</a:t>
            </a:r>
          </a:p>
          <a:p>
            <a:pPr lvl="1"/>
            <a:r>
              <a:rPr lang="en-US" dirty="0">
                <a:latin typeface="fakt-web"/>
              </a:rPr>
              <a:t>Resource-oriented</a:t>
            </a:r>
          </a:p>
          <a:p>
            <a:pPr lvl="1"/>
            <a:r>
              <a:rPr lang="en-US" b="0" i="0" dirty="0">
                <a:effectLst/>
                <a:latin typeface="fakt-web"/>
              </a:rPr>
              <a:t>Textual and human-readable</a:t>
            </a:r>
          </a:p>
          <a:p>
            <a:pPr lvl="1"/>
            <a:r>
              <a:rPr lang="en-US" dirty="0">
                <a:latin typeface="fakt-web"/>
              </a:rPr>
              <a:t>Client-server approach</a:t>
            </a:r>
            <a:endParaRPr lang="en-US" b="0" i="0" dirty="0">
              <a:effectLst/>
              <a:latin typeface="fakt-web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normal API</a:t>
            </a:r>
          </a:p>
        </p:txBody>
      </p:sp>
    </p:spTree>
    <p:extLst>
      <p:ext uri="{BB962C8B-B14F-4D97-AF65-F5344CB8AC3E}">
        <p14:creationId xmlns:p14="http://schemas.microsoft.com/office/powerpoint/2010/main" val="2364436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Unary RPC</a:t>
            </a:r>
          </a:p>
          <a:p>
            <a:pPr lvl="1"/>
            <a:r>
              <a:rPr lang="en-US" b="0" i="0" dirty="0">
                <a:effectLst/>
                <a:latin typeface="fakt-web"/>
              </a:rPr>
              <a:t>The client sends a request message to the server and receives a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Server streaming RPC</a:t>
            </a:r>
          </a:p>
          <a:p>
            <a:pPr lvl="1"/>
            <a:r>
              <a:rPr lang="en-US" b="0" i="0" dirty="0">
                <a:effectLst/>
                <a:latin typeface="fakt-web"/>
              </a:rPr>
              <a:t>The client sends a request message to the server and receives a sequence of responses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Client streaming RPC </a:t>
            </a:r>
          </a:p>
          <a:p>
            <a:pPr lvl="1"/>
            <a:r>
              <a:rPr lang="en-US" b="0" i="0" dirty="0">
                <a:effectLst/>
                <a:latin typeface="fakt-web"/>
              </a:rPr>
              <a:t>The client sends a sequence of messages and receives a single response from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Bidirectional streaming RPC</a:t>
            </a:r>
          </a:p>
          <a:p>
            <a:pPr lvl="1"/>
            <a:r>
              <a:rPr lang="en-US" b="0" i="0" dirty="0">
                <a:effectLst/>
                <a:latin typeface="fakt-web"/>
              </a:rPr>
              <a:t>The client and the server exchange messages in both directions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</a:t>
            </a:r>
            <a:r>
              <a:rPr lang="bg-BG" dirty="0"/>
              <a:t> </a:t>
            </a:r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264494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need to define a contract in a ".proto" file:</a:t>
            </a: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contract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90800"/>
            <a:ext cx="9448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syntax = "proto3";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syntax version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option csharp_namespace = "CreditRatingService";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C# namespace of the service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package CreditRating;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package identifier to prevent name clashes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service CreditRatingCheck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rpc CheckCreditRequest (CreditRequest) returns (CreditReply);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exposed method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message CreditRequest {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Message format for the request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string customerId = 1;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These number are important for the binary serialization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int32 credit = 2;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message CreditReply {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Message format for the response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bool isAccepted = 1;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132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Once we have a contract, we need to add it to our project:</a:t>
            </a: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contract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90800"/>
            <a:ext cx="94488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&lt;Project Sdk="Microsoft.NET.Sdk.Web"&gt;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&lt;PropertyGroup&gt;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&lt;TargetFramework&gt;netcoreapp3.1&lt;/TargetFramework&gt;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&lt;/PropertyGroup&gt;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&lt;ItemGroup&gt;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&lt;Protobuf Include="Protos\credit-rating-service.proto" GrpcServices="Server" /&gt;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&lt;/ItemGroup&gt;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&lt;ItemGroup&gt;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&lt;PackageReference Include="Grpc.AspNetCore" Version="2.23.2" /&gt;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&lt;/ItemGroup&gt;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&lt;/Project&gt;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017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Once we have a contract, we need to add it to our project:</a:t>
            </a: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service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90800"/>
            <a:ext cx="94488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namespace CreditRatingService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Base class is generated at build time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public class CreditRatingCheckService: CreditRatingCheck.CreditRatingCheckBase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Implementation of the "rpc" definition in the ".proto" file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public override Task&lt;CreditReply&gt; CheckCreditRequest(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CreditRequest request, ServerCallContext context)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return Task.FromResult(new CreditReply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    IsAccepted = IsEligibleForCredit(request.CustomerId, request.Credit)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});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90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Register </a:t>
            </a:r>
            <a:r>
              <a:rPr lang="en-US" dirty="0" err="1"/>
              <a:t>gRPC</a:t>
            </a:r>
            <a:r>
              <a:rPr lang="en-US" dirty="0"/>
              <a:t> services:</a:t>
            </a:r>
          </a:p>
          <a:p>
            <a:pPr>
              <a:lnSpc>
                <a:spcPct val="100000"/>
              </a:lnSpc>
            </a:pPr>
            <a:endParaRPr lang="en-US" i="1" dirty="0"/>
          </a:p>
          <a:p>
            <a:pPr>
              <a:lnSpc>
                <a:spcPct val="100000"/>
              </a:lnSpc>
            </a:pPr>
            <a:endParaRPr lang="en-US" i="1" dirty="0"/>
          </a:p>
          <a:p>
            <a:pPr>
              <a:lnSpc>
                <a:spcPct val="100000"/>
              </a:lnSpc>
            </a:pPr>
            <a:r>
              <a:rPr lang="en-US" dirty="0"/>
              <a:t>Create a client application and import these packages: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Grpc.Net.Client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Google.Protobuf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Grpc.Tools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690336"/>
            <a:ext cx="944880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services.AddGrpc();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endpoints.MapGrpcService&lt;CreditRatingCheckService&gt;();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869D50E-E06A-4AEC-BD32-D096EFC23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5257800"/>
            <a:ext cx="944880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&lt;ItemGroup&gt;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&lt;Protobuf Include="Protos\credit-rating-service.proto" GrpcServices="Client" /&gt;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&lt;/ItemGroup&gt;</a:t>
            </a:r>
          </a:p>
        </p:txBody>
      </p:sp>
    </p:spTree>
    <p:extLst>
      <p:ext uri="{BB962C8B-B14F-4D97-AF65-F5344CB8AC3E}">
        <p14:creationId xmlns:p14="http://schemas.microsoft.com/office/powerpoint/2010/main" val="32104918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Finally, use </a:t>
            </a:r>
            <a:r>
              <a:rPr lang="en-US" dirty="0" err="1"/>
              <a:t>gRPC</a:t>
            </a:r>
            <a:r>
              <a:rPr lang="en-US" dirty="0"/>
              <a:t> as a client:</a:t>
            </a:r>
          </a:p>
          <a:p>
            <a:pPr>
              <a:lnSpc>
                <a:spcPct val="100000"/>
              </a:lnSpc>
            </a:pPr>
            <a:endParaRPr lang="en-US" i="1" dirty="0"/>
          </a:p>
          <a:p>
            <a:pPr>
              <a:lnSpc>
                <a:spcPct val="100000"/>
              </a:lnSpc>
            </a:pPr>
            <a:endParaRPr lang="en-US" i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b="1" dirty="0" err="1"/>
              <a:t>RequestStream</a:t>
            </a:r>
            <a:r>
              <a:rPr lang="en-US" dirty="0"/>
              <a:t> and </a:t>
            </a:r>
            <a:r>
              <a:rPr lang="en-US" b="1" dirty="0" err="1"/>
              <a:t>ResponseStream</a:t>
            </a:r>
            <a:r>
              <a:rPr lang="en-US" dirty="0"/>
              <a:t> for multiple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combine them with the new "</a:t>
            </a:r>
            <a:r>
              <a:rPr lang="en-US" b="1" dirty="0"/>
              <a:t>await foreach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https://www.stevejgordon.co.uk/server-streaming-with-grpc-in-asp-dotnet-core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grpc</a:t>
            </a:r>
            <a:r>
              <a:rPr lang="en-US" dirty="0"/>
              <a:t> client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B454E4A-E3C2-40B4-8AC4-09D98771A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743200"/>
            <a:ext cx="944880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channel = GrpcChannel.ForAddress(serverAddress);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client =  new CreditRatingCheck.CreditRatingCheckClient(channel);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creditRequest = new CreditRequest { CustomerId = "id0201", Credit = 7000};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reply = await client.CheckCreditRequestAsync(creditRequest);</a:t>
            </a:r>
          </a:p>
        </p:txBody>
      </p:sp>
    </p:spTree>
    <p:extLst>
      <p:ext uri="{BB962C8B-B14F-4D97-AF65-F5344CB8AC3E}">
        <p14:creationId xmlns:p14="http://schemas.microsoft.com/office/powerpoint/2010/main" val="17167715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Sample Application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6DCCC-ACB8-4B0C-869B-59D0C45E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90" y="1857349"/>
            <a:ext cx="6637643" cy="4382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4365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0828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API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2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Query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Flexibility in mind – the client can query data however it wants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Streaming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Real-time data is constantly streamed</a:t>
            </a:r>
          </a:p>
          <a:p>
            <a:pPr>
              <a:lnSpc>
                <a:spcPct val="100000"/>
              </a:lnSpc>
            </a:pPr>
            <a:r>
              <a:rPr lang="en-US" dirty="0"/>
              <a:t>RPC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Remote procedural call – components calling each other through distributed networks</a:t>
            </a:r>
          </a:p>
          <a:p>
            <a:pPr>
              <a:lnSpc>
                <a:spcPct val="100000"/>
              </a:lnSpc>
            </a:pPr>
            <a:r>
              <a:rPr lang="en-US" dirty="0"/>
              <a:t>Web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usual HTTP API over the web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899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no universal best API style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always a best style for YOUR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the key thing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factor all constraints of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make sure our choice is correct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All approaches have their pros and cons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design wisely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of these is the best?</a:t>
            </a:r>
          </a:p>
        </p:txBody>
      </p:sp>
    </p:spTree>
    <p:extLst>
      <p:ext uri="{BB962C8B-B14F-4D97-AF65-F5344CB8AC3E}">
        <p14:creationId xmlns:p14="http://schemas.microsoft.com/office/powerpoint/2010/main" val="37071942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General Advice for API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55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a lot of API decision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constraints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Product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or scalability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customer expects REST, you will not be able to use RPC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all business constraints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the technology ones?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constraints </a:t>
            </a:r>
          </a:p>
        </p:txBody>
      </p:sp>
    </p:spTree>
    <p:extLst>
      <p:ext uri="{BB962C8B-B14F-4D97-AF65-F5344CB8AC3E}">
        <p14:creationId xmlns:p14="http://schemas.microsoft.com/office/powerpoint/2010/main" val="26315999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team's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Distributed systems and their fallacies: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reliable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Latency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Bandwidth is infinite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secure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Topology doesn't change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one administrator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Transport cost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homogeneous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https://dzone.com/articles/understanding-the-8-fallacies-of-distributed-syste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constraints </a:t>
            </a:r>
          </a:p>
        </p:txBody>
      </p:sp>
    </p:spTree>
    <p:extLst>
      <p:ext uri="{BB962C8B-B14F-4D97-AF65-F5344CB8AC3E}">
        <p14:creationId xmlns:p14="http://schemas.microsoft.com/office/powerpoint/2010/main" val="24403087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an API is mostly CRUD and manipulation of related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/purchases/2/items</a:t>
            </a:r>
          </a:p>
          <a:p>
            <a:pPr>
              <a:lnSpc>
                <a:spcPct val="100000"/>
              </a:lnSpc>
            </a:pPr>
            <a:r>
              <a:rPr lang="en-US" dirty="0"/>
              <a:t>If an API is mostly actions or between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choose RPC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/purchases/increment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build REST-</a:t>
            </a:r>
            <a:r>
              <a:rPr lang="en-US" dirty="0" err="1"/>
              <a:t>ish</a:t>
            </a:r>
            <a:r>
              <a:rPr lang="en-US" dirty="0"/>
              <a:t>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cannot simply follow the REST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Choose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</p:spTree>
    <p:extLst>
      <p:ext uri="{BB962C8B-B14F-4D97-AF65-F5344CB8AC3E}">
        <p14:creationId xmlns:p14="http://schemas.microsoft.com/office/powerpoint/2010/main" val="17159104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SOAP is legacy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should not consider it most of the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when it is already implemented</a:t>
            </a:r>
          </a:p>
          <a:p>
            <a:pPr>
              <a:lnSpc>
                <a:spcPct val="100000"/>
              </a:lnSpc>
            </a:pPr>
            <a:r>
              <a:rPr lang="en-US" dirty="0"/>
              <a:t>REST may be slow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Over/under fetching with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 + 1 problem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allows to fetch all data with one request</a:t>
            </a:r>
          </a:p>
          <a:p>
            <a:pPr>
              <a:lnSpc>
                <a:spcPct val="100000"/>
              </a:lnSpc>
            </a:pPr>
            <a:r>
              <a:rPr lang="en-US" dirty="0"/>
              <a:t>The slowest field is the performance indicator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you fetch data all at once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more flexible, if you do not know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way more restrictive than REST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Issues to consider</a:t>
            </a:r>
          </a:p>
        </p:txBody>
      </p:sp>
    </p:spTree>
    <p:extLst>
      <p:ext uri="{BB962C8B-B14F-4D97-AF65-F5344CB8AC3E}">
        <p14:creationId xmlns:p14="http://schemas.microsoft.com/office/powerpoint/2010/main" val="23513913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allows better versioning than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"deprecations"</a:t>
            </a:r>
          </a:p>
          <a:p>
            <a:pPr>
              <a:lnSpc>
                <a:spcPct val="100000"/>
              </a:lnSpc>
            </a:pPr>
            <a:r>
              <a:rPr lang="en-US" dirty="0"/>
              <a:t>But where it is possible use graceful evolution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Graceful evolution: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add required inputs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remove outputs or make them optional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change the type of a field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12448984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you have the schema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gRPC</a:t>
            </a:r>
            <a:r>
              <a:rPr lang="en-US" dirty="0"/>
              <a:t> you have the protocol buffer file</a:t>
            </a:r>
          </a:p>
          <a:p>
            <a:pPr>
              <a:lnSpc>
                <a:spcPct val="100000"/>
              </a:lnSpc>
            </a:pPr>
            <a:r>
              <a:rPr lang="en-US" dirty="0"/>
              <a:t>In REST you have Open API (Swagger)</a:t>
            </a:r>
          </a:p>
          <a:p>
            <a:pPr>
              <a:lnSpc>
                <a:spcPct val="100000"/>
              </a:lnSpc>
            </a:pPr>
            <a:r>
              <a:rPr lang="en-US" dirty="0"/>
              <a:t>Having a contract helps you mock the API during development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is easier between the back-end and front-end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create the contract</a:t>
            </a:r>
          </a:p>
        </p:txBody>
      </p:sp>
    </p:spTree>
    <p:extLst>
      <p:ext uri="{BB962C8B-B14F-4D97-AF65-F5344CB8AC3E}">
        <p14:creationId xmlns:p14="http://schemas.microsoft.com/office/powerpoint/2010/main" val="20459769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API Styles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8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software development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C# experience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Purchased by </a:t>
            </a:r>
            <a:r>
              <a:rPr lang="en-US" dirty="0" err="1"/>
              <a:t>SoftUni</a:t>
            </a:r>
            <a:r>
              <a:rPr lang="en-US" dirty="0"/>
              <a:t> earlier this year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Led by me – mainly .NET, architecture, and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8 more lectures before the initiative ends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theory &amp; practical exercises for the attendees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Future workshops may continue under the </a:t>
            </a:r>
            <a:r>
              <a:rPr lang="en-US" dirty="0" err="1"/>
              <a:t>SoftUni</a:t>
            </a:r>
            <a:r>
              <a:rPr lang="en-US" dirty="0"/>
              <a:t> brand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 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</a:t>
            </a:r>
            <a:r>
              <a:rPr lang="en-US" sz="3600" dirty="0"/>
              <a:t>Comparison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95335-38C5-4C72-A10A-EDFE37ED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611" y="1866064"/>
            <a:ext cx="5222778" cy="4388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35063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Language- and platform-agnostic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Bound to a variety of transport protocols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Built-in error handling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Several security extensions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XML only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Heavyweight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Narrowly specialized knowledge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Tedious message updating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</a:t>
            </a:r>
          </a:p>
          <a:p>
            <a:pPr lvl="1">
              <a:lnSpc>
                <a:spcPct val="100000"/>
              </a:lnSpc>
            </a:pPr>
            <a:r>
              <a:rPr lang="fr-FR" sz="1800" dirty="0" err="1"/>
              <a:t>Highly</a:t>
            </a:r>
            <a:r>
              <a:rPr lang="fr-FR" sz="1800" dirty="0"/>
              <a:t> </a:t>
            </a:r>
            <a:r>
              <a:rPr lang="fr-FR" sz="1800" dirty="0" err="1"/>
              <a:t>secured</a:t>
            </a:r>
            <a:r>
              <a:rPr lang="fr-FR" sz="1800" dirty="0"/>
              <a:t> data transmission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14683038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Decoupled client and server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Discoverability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Cache-friendly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Multiple formats support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No single REST structure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Big payloads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Over-and under-fetching problems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 </a:t>
            </a:r>
          </a:p>
          <a:p>
            <a:pPr lvl="1">
              <a:lnSpc>
                <a:spcPct val="100000"/>
              </a:lnSpc>
            </a:pPr>
            <a:r>
              <a:rPr lang="fr-FR" sz="1800" dirty="0"/>
              <a:t>Management APIs</a:t>
            </a:r>
          </a:p>
          <a:p>
            <a:pPr lvl="1">
              <a:lnSpc>
                <a:spcPct val="100000"/>
              </a:lnSpc>
            </a:pPr>
            <a:r>
              <a:rPr lang="fr-FR" sz="1800" dirty="0"/>
              <a:t>Simple </a:t>
            </a:r>
            <a:r>
              <a:rPr lang="fr-FR" sz="1800" dirty="0" err="1"/>
              <a:t>resource-driven</a:t>
            </a:r>
            <a:r>
              <a:rPr lang="fr-FR" sz="1800" dirty="0"/>
              <a:t> apps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2150535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Typed schema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Fits graph-like data very well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No versioning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Detailed error messages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Flexible permissions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Performance issues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Caching complexity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 lot of pre-development education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 </a:t>
            </a:r>
          </a:p>
          <a:p>
            <a:pPr lvl="1">
              <a:lnSpc>
                <a:spcPct val="100000"/>
              </a:lnSpc>
            </a:pPr>
            <a:r>
              <a:rPr lang="fr-FR" sz="1800" dirty="0" err="1"/>
              <a:t>Complex</a:t>
            </a:r>
            <a:r>
              <a:rPr lang="fr-FR" sz="1800" dirty="0"/>
              <a:t> </a:t>
            </a:r>
            <a:r>
              <a:rPr lang="fr-FR" sz="1800" dirty="0" err="1"/>
              <a:t>systems</a:t>
            </a:r>
            <a:r>
              <a:rPr lang="fr-FR" sz="1800" dirty="0"/>
              <a:t> and </a:t>
            </a:r>
            <a:r>
              <a:rPr lang="fr-FR" sz="1800" dirty="0" err="1"/>
              <a:t>microservices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69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Straightforward and simple interaction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Easy-to-add functions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High performance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Tight coupling to the underlying system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Low discoverability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Function explosion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Customer-specific APIs for internal microservices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3661537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Sample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555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buying an airplane ticket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CRUD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client that uses all fields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use case is well-suited for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else is overcomplicated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web form</a:t>
            </a:r>
          </a:p>
        </p:txBody>
      </p:sp>
    </p:spTree>
    <p:extLst>
      <p:ext uri="{BB962C8B-B14F-4D97-AF65-F5344CB8AC3E}">
        <p14:creationId xmlns:p14="http://schemas.microsoft.com/office/powerpoint/2010/main" val="10204869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fetching prices</a:t>
            </a:r>
            <a:br>
              <a:rPr lang="en-US" dirty="0"/>
            </a:br>
            <a:r>
              <a:rPr lang="en-US" dirty="0"/>
              <a:t>from multiple stores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Aggregate data from various 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one convenient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 err="1"/>
              <a:t>GraphQL</a:t>
            </a:r>
            <a:r>
              <a:rPr lang="en-US" dirty="0"/>
              <a:t> – it shines for these scenarios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GitHub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85527-8967-4079-B2C2-8513BBF6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36279"/>
            <a:ext cx="5519729" cy="2942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7148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stock market charts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need a "back-end for front-end"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 case is well suited for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Real-life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Foursquare</a:t>
            </a: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32BB9-C30D-4D7B-B846-CE6D03BB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60610"/>
            <a:ext cx="5697783" cy="2868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9703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Amazon store front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Polyglot environment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Internal communication is required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Both asynchronous and with a response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gRPC</a:t>
            </a:r>
            <a:r>
              <a:rPr lang="en-US" dirty="0"/>
              <a:t> is perfect for this scenario, if you want performance 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Google Cloud</a:t>
            </a: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7639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API Scenarios?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History Lesson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SOAP In a Nutshell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REST In a Nutshell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OData In a Nutshell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GraphQL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gRPC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Types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General Advice for API Design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Styles Comparison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currently teach a module with 3 courses for ASP.NET Microservices: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of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Microservices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Architecture choices and microservices with</a:t>
            </a:r>
            <a:r>
              <a:rPr lang="bg-BG" dirty="0"/>
              <a:t> </a:t>
            </a:r>
            <a:r>
              <a:rPr lang="en-US" dirty="0"/>
              <a:t>ASP.NET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Best practices with ASP.NET Core microservices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Design and Processes in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Design considerations when using microservices with ASP.NET Core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Containers, clusters, teamwork, deployment, configuration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Domain-driven design with ASP.NET Core microservices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Clean and practical code for the microservice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Code It Up attendee receives a discount code!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CODEITUP10</a:t>
            </a:r>
            <a:r>
              <a:rPr lang="en-US" dirty="0"/>
              <a:t> – for a single course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CODEITUP10BUNDLE</a:t>
            </a:r>
            <a:r>
              <a:rPr lang="en-US" dirty="0"/>
              <a:t> – for the whole module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26682"/>
            <a:ext cx="9905998" cy="1478570"/>
          </a:xfrm>
        </p:spPr>
        <p:txBody>
          <a:bodyPr/>
          <a:lstStyle/>
          <a:p>
            <a:r>
              <a:rPr lang="en-US" dirty="0"/>
              <a:t>SOFTUNI ASP.NET MICROSERVICES COURSES</a:t>
            </a:r>
          </a:p>
        </p:txBody>
      </p:sp>
    </p:spTree>
    <p:extLst>
      <p:ext uri="{BB962C8B-B14F-4D97-AF65-F5344CB8AC3E}">
        <p14:creationId xmlns:p14="http://schemas.microsoft.com/office/powerpoint/2010/main" val="29163416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my sponsors!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INDEAVR - </a:t>
            </a:r>
            <a:r>
              <a:rPr lang="en-US" dirty="0">
                <a:hlinkClick r:id="rId7"/>
              </a:rPr>
              <a:t>https://indeavr.com/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8"/>
              </a:rPr>
              <a:t>https://smartit.bg/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7517D-2D20-4D11-9F61-42592DD43E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1011" y="1963249"/>
            <a:ext cx="5006989" cy="1129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 descr="Резултат с изображение за „smartit“&quot;">
            <a:extLst>
              <a:ext uri="{FF2B5EF4-FFF2-40B4-BE49-F238E27FC236}">
                <a16:creationId xmlns:a16="http://schemas.microsoft.com/office/drawing/2014/main" id="{BA8357E1-5454-48F3-9688-D05992DFE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77" y="3441819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presentation And Code available here:</a:t>
            </a:r>
            <a:br>
              <a:rPr lang="en-US" sz="2000" dirty="0"/>
            </a:br>
            <a:br>
              <a:rPr lang="en-US" sz="2000" dirty="0"/>
            </a:b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https://github.com/ivaylokenov/C-Sharp-API-Scenarios-REST-GraphQL-gRPC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27142</TotalTime>
  <Words>4569</Words>
  <Application>Microsoft Office PowerPoint</Application>
  <PresentationFormat>Widescreen</PresentationFormat>
  <Paragraphs>860</Paragraphs>
  <Slides>94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Arial</vt:lpstr>
      <vt:lpstr>Calibri</vt:lpstr>
      <vt:lpstr>Consolas</vt:lpstr>
      <vt:lpstr>fakt-web</vt:lpstr>
      <vt:lpstr>Tw Cen MT</vt:lpstr>
      <vt:lpstr>Wingdings</vt:lpstr>
      <vt:lpstr>Circuit</vt:lpstr>
      <vt:lpstr>C# API Scenarios</vt:lpstr>
      <vt:lpstr>For questions</vt:lpstr>
      <vt:lpstr>Live stream troubleshooting</vt:lpstr>
      <vt:lpstr>The Presenter</vt:lpstr>
      <vt:lpstr>Sponsors</vt:lpstr>
      <vt:lpstr>What Are We Going To COVER</vt:lpstr>
      <vt:lpstr>ABOUT CODE IT UP</vt:lpstr>
      <vt:lpstr>Code it up </vt:lpstr>
      <vt:lpstr>Thankful if you share a story</vt:lpstr>
      <vt:lpstr>SOFTUNI ASP.NET MICROSERVICES COURSES</vt:lpstr>
      <vt:lpstr>Why API Scenarios?</vt:lpstr>
      <vt:lpstr>Why api scenarios</vt:lpstr>
      <vt:lpstr>History lesson</vt:lpstr>
      <vt:lpstr>History Lesson</vt:lpstr>
      <vt:lpstr>SOAP In a nutshell </vt:lpstr>
      <vt:lpstr>Simple Object Access Protocol</vt:lpstr>
      <vt:lpstr>Simple Object Access Protocol</vt:lpstr>
      <vt:lpstr>Simple Object Access Protocol</vt:lpstr>
      <vt:lpstr>REST in a nutshell</vt:lpstr>
      <vt:lpstr>REST</vt:lpstr>
      <vt:lpstr>REST</vt:lpstr>
      <vt:lpstr>REST Practical Use cases</vt:lpstr>
      <vt:lpstr>Sample Application</vt:lpstr>
      <vt:lpstr>Running the demo Application</vt:lpstr>
      <vt:lpstr>DEMO</vt:lpstr>
      <vt:lpstr>BEFORE WE CONTINUE…</vt:lpstr>
      <vt:lpstr>INDEAVR – The EVENT’s DIAMOND SPONSOR</vt:lpstr>
      <vt:lpstr>ODATA In a nutshell </vt:lpstr>
      <vt:lpstr>Odata</vt:lpstr>
      <vt:lpstr>Odata</vt:lpstr>
      <vt:lpstr>Sample Application</vt:lpstr>
      <vt:lpstr>DEMO</vt:lpstr>
      <vt:lpstr>GRAPHQL IN more DETAIL</vt:lpstr>
      <vt:lpstr>GRAPHQL</vt:lpstr>
      <vt:lpstr>GRAPHQL</vt:lpstr>
      <vt:lpstr>Difference from REST</vt:lpstr>
      <vt:lpstr>GRAPHQL Core concepts</vt:lpstr>
      <vt:lpstr>GRAPHQL Types</vt:lpstr>
      <vt:lpstr>GRAPHQL Types</vt:lpstr>
      <vt:lpstr>GRAPHQL Queries</vt:lpstr>
      <vt:lpstr>GRAPHQL</vt:lpstr>
      <vt:lpstr>GRAPHQL With C#</vt:lpstr>
      <vt:lpstr>GRAPHQL with C#</vt:lpstr>
      <vt:lpstr>GRAPHQL With C#</vt:lpstr>
      <vt:lpstr>GRAPHQL With C#</vt:lpstr>
      <vt:lpstr>GRAPHQL With C#</vt:lpstr>
      <vt:lpstr>GRAPHQL With C#</vt:lpstr>
      <vt:lpstr>GRAPHQL With C#</vt:lpstr>
      <vt:lpstr>GRAPHQL is beyond CRUD</vt:lpstr>
      <vt:lpstr>How Queries work</vt:lpstr>
      <vt:lpstr>Graphql Architecture</vt:lpstr>
      <vt:lpstr>Sample Application</vt:lpstr>
      <vt:lpstr>demo</vt:lpstr>
      <vt:lpstr>BEFORE WE CONTINUE…</vt:lpstr>
      <vt:lpstr>Huge THANKS for your support &amp; TRUST!</vt:lpstr>
      <vt:lpstr>These events are not Exactly free</vt:lpstr>
      <vt:lpstr>GRPC in More DETAIL</vt:lpstr>
      <vt:lpstr>GRPC</vt:lpstr>
      <vt:lpstr>GRPC</vt:lpstr>
      <vt:lpstr>Difference from normal API</vt:lpstr>
      <vt:lpstr>GRPC Types</vt:lpstr>
      <vt:lpstr>Defining a contract</vt:lpstr>
      <vt:lpstr>Importing a contract</vt:lpstr>
      <vt:lpstr>Implementing the service</vt:lpstr>
      <vt:lpstr>Adding gRPC</vt:lpstr>
      <vt:lpstr>Using grpc client</vt:lpstr>
      <vt:lpstr>Sample Application</vt:lpstr>
      <vt:lpstr>demo</vt:lpstr>
      <vt:lpstr>API Types</vt:lpstr>
      <vt:lpstr>API Types</vt:lpstr>
      <vt:lpstr>Which one of these is the best?</vt:lpstr>
      <vt:lpstr>General Advice for API Design</vt:lpstr>
      <vt:lpstr>Business constraints </vt:lpstr>
      <vt:lpstr>Technology constraints </vt:lpstr>
      <vt:lpstr>General Advice</vt:lpstr>
      <vt:lpstr>Various Issues to consider</vt:lpstr>
      <vt:lpstr>Versioning</vt:lpstr>
      <vt:lpstr>First create the contract</vt:lpstr>
      <vt:lpstr>API Styles comparison</vt:lpstr>
      <vt:lpstr>Styles Comparison</vt:lpstr>
      <vt:lpstr>SOAP</vt:lpstr>
      <vt:lpstr>REST</vt:lpstr>
      <vt:lpstr>GraphQL</vt:lpstr>
      <vt:lpstr>RPC</vt:lpstr>
      <vt:lpstr>Sample scenarios</vt:lpstr>
      <vt:lpstr>Application web form</vt:lpstr>
      <vt:lpstr>Composite API</vt:lpstr>
      <vt:lpstr>Native mobile</vt:lpstr>
      <vt:lpstr>Polyglot microservices</vt:lpstr>
      <vt:lpstr>FINAL WORDS</vt:lpstr>
      <vt:lpstr>Summary</vt:lpstr>
      <vt:lpstr>SOFTUNI ASP.NET MICROSERVICES COURSES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2387</cp:revision>
  <dcterms:created xsi:type="dcterms:W3CDTF">2017-03-28T09:08:48Z</dcterms:created>
  <dcterms:modified xsi:type="dcterms:W3CDTF">2021-10-07T17:34:03Z</dcterms:modified>
</cp:coreProperties>
</file>