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1" r:id="rId6"/>
    <p:sldId id="279" r:id="rId7"/>
    <p:sldId id="295" r:id="rId8"/>
    <p:sldId id="296" r:id="rId9"/>
    <p:sldId id="297" r:id="rId10"/>
    <p:sldId id="299" r:id="rId11"/>
    <p:sldId id="301" r:id="rId12"/>
    <p:sldId id="302" r:id="rId13"/>
    <p:sldId id="307" r:id="rId14"/>
    <p:sldId id="306" r:id="rId15"/>
    <p:sldId id="305" r:id="rId16"/>
    <p:sldId id="304" r:id="rId17"/>
    <p:sldId id="300" r:id="rId18"/>
    <p:sldId id="298" r:id="rId19"/>
    <p:sldId id="303" r:id="rId20"/>
    <p:sldId id="293" r:id="rId21"/>
    <p:sldId id="294"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48" autoAdjust="0"/>
    <p:restoredTop sz="94660"/>
  </p:normalViewPr>
  <p:slideViewPr>
    <p:cSldViewPr snapToGrid="0">
      <p:cViewPr varScale="1">
        <p:scale>
          <a:sx n="69" d="100"/>
          <a:sy n="69" d="100"/>
        </p:scale>
        <p:origin x="372"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5EBD8D9-73E1-4978-876D-512EFDFC2BF6}" type="datetimeFigureOut">
              <a:rPr lang="en-US" smtClean="0"/>
              <a:t>11/24/2017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FA0943-2661-4551-A917-0EFC340FE819}" type="slidenum">
              <a:rPr lang="en-US" smtClean="0"/>
              <a:t>‹#›</a:t>
            </a:fld>
            <a:endParaRPr lang="en-US" dirty="0"/>
          </a:p>
        </p:txBody>
      </p:sp>
    </p:spTree>
    <p:extLst>
      <p:ext uri="{BB962C8B-B14F-4D97-AF65-F5344CB8AC3E}">
        <p14:creationId xmlns:p14="http://schemas.microsoft.com/office/powerpoint/2010/main" val="40588967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5EBD8D9-73E1-4978-876D-512EFDFC2BF6}" type="datetimeFigureOut">
              <a:rPr lang="en-US" smtClean="0"/>
              <a:t>11/24/2017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FA0943-2661-4551-A917-0EFC340FE819}" type="slidenum">
              <a:rPr lang="en-US" smtClean="0"/>
              <a:t>‹#›</a:t>
            </a:fld>
            <a:endParaRPr lang="en-US" dirty="0"/>
          </a:p>
        </p:txBody>
      </p:sp>
    </p:spTree>
    <p:extLst>
      <p:ext uri="{BB962C8B-B14F-4D97-AF65-F5344CB8AC3E}">
        <p14:creationId xmlns:p14="http://schemas.microsoft.com/office/powerpoint/2010/main" val="3558227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5EBD8D9-73E1-4978-876D-512EFDFC2BF6}" type="datetimeFigureOut">
              <a:rPr lang="en-US" smtClean="0"/>
              <a:t>11/24/2017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FA0943-2661-4551-A917-0EFC340FE819}" type="slidenum">
              <a:rPr lang="en-US" smtClean="0"/>
              <a:t>‹#›</a:t>
            </a:fld>
            <a:endParaRPr lang="en-US" dirty="0"/>
          </a:p>
        </p:txBody>
      </p:sp>
    </p:spTree>
    <p:extLst>
      <p:ext uri="{BB962C8B-B14F-4D97-AF65-F5344CB8AC3E}">
        <p14:creationId xmlns:p14="http://schemas.microsoft.com/office/powerpoint/2010/main" val="20645959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5EBD8D9-73E1-4978-876D-512EFDFC2BF6}" type="datetimeFigureOut">
              <a:rPr lang="en-US" smtClean="0"/>
              <a:t>11/24/2017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FA0943-2661-4551-A917-0EFC340FE819}" type="slidenum">
              <a:rPr lang="en-US" smtClean="0"/>
              <a:t>‹#›</a:t>
            </a:fld>
            <a:endParaRPr lang="en-US" dirty="0"/>
          </a:p>
        </p:txBody>
      </p:sp>
    </p:spTree>
    <p:extLst>
      <p:ext uri="{BB962C8B-B14F-4D97-AF65-F5344CB8AC3E}">
        <p14:creationId xmlns:p14="http://schemas.microsoft.com/office/powerpoint/2010/main" val="15814390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5EBD8D9-73E1-4978-876D-512EFDFC2BF6}" type="datetimeFigureOut">
              <a:rPr lang="en-US" smtClean="0"/>
              <a:t>11/24/2017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FA0943-2661-4551-A917-0EFC340FE819}" type="slidenum">
              <a:rPr lang="en-US" smtClean="0"/>
              <a:t>‹#›</a:t>
            </a:fld>
            <a:endParaRPr lang="en-US" dirty="0"/>
          </a:p>
        </p:txBody>
      </p:sp>
    </p:spTree>
    <p:extLst>
      <p:ext uri="{BB962C8B-B14F-4D97-AF65-F5344CB8AC3E}">
        <p14:creationId xmlns:p14="http://schemas.microsoft.com/office/powerpoint/2010/main" val="37858662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5EBD8D9-73E1-4978-876D-512EFDFC2BF6}" type="datetimeFigureOut">
              <a:rPr lang="en-US" smtClean="0"/>
              <a:t>11/24/2017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7FA0943-2661-4551-A917-0EFC340FE819}" type="slidenum">
              <a:rPr lang="en-US" smtClean="0"/>
              <a:t>‹#›</a:t>
            </a:fld>
            <a:endParaRPr lang="en-US" dirty="0"/>
          </a:p>
        </p:txBody>
      </p:sp>
    </p:spTree>
    <p:extLst>
      <p:ext uri="{BB962C8B-B14F-4D97-AF65-F5344CB8AC3E}">
        <p14:creationId xmlns:p14="http://schemas.microsoft.com/office/powerpoint/2010/main" val="578931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5EBD8D9-73E1-4978-876D-512EFDFC2BF6}" type="datetimeFigureOut">
              <a:rPr lang="en-US" smtClean="0"/>
              <a:t>11/24/2017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17FA0943-2661-4551-A917-0EFC340FE819}" type="slidenum">
              <a:rPr lang="en-US" smtClean="0"/>
              <a:t>‹#›</a:t>
            </a:fld>
            <a:endParaRPr lang="en-US" dirty="0"/>
          </a:p>
        </p:txBody>
      </p:sp>
    </p:spTree>
    <p:extLst>
      <p:ext uri="{BB962C8B-B14F-4D97-AF65-F5344CB8AC3E}">
        <p14:creationId xmlns:p14="http://schemas.microsoft.com/office/powerpoint/2010/main" val="7155589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5EBD8D9-73E1-4978-876D-512EFDFC2BF6}" type="datetimeFigureOut">
              <a:rPr lang="en-US" smtClean="0"/>
              <a:t>11/24/2017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FA0943-2661-4551-A917-0EFC340FE819}" type="slidenum">
              <a:rPr lang="en-US" smtClean="0"/>
              <a:t>‹#›</a:t>
            </a:fld>
            <a:endParaRPr lang="en-US" dirty="0"/>
          </a:p>
        </p:txBody>
      </p:sp>
    </p:spTree>
    <p:extLst>
      <p:ext uri="{BB962C8B-B14F-4D97-AF65-F5344CB8AC3E}">
        <p14:creationId xmlns:p14="http://schemas.microsoft.com/office/powerpoint/2010/main" val="3032146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5EBD8D9-73E1-4978-876D-512EFDFC2BF6}" type="datetimeFigureOut">
              <a:rPr lang="en-US" smtClean="0"/>
              <a:t>11/24/2017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17FA0943-2661-4551-A917-0EFC340FE819}" type="slidenum">
              <a:rPr lang="en-US" smtClean="0"/>
              <a:t>‹#›</a:t>
            </a:fld>
            <a:endParaRPr lang="en-US" dirty="0"/>
          </a:p>
        </p:txBody>
      </p:sp>
    </p:spTree>
    <p:extLst>
      <p:ext uri="{BB962C8B-B14F-4D97-AF65-F5344CB8AC3E}">
        <p14:creationId xmlns:p14="http://schemas.microsoft.com/office/powerpoint/2010/main" val="16307843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5EBD8D9-73E1-4978-876D-512EFDFC2BF6}" type="datetimeFigureOut">
              <a:rPr lang="en-US" smtClean="0"/>
              <a:t>11/24/2017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7FA0943-2661-4551-A917-0EFC340FE819}" type="slidenum">
              <a:rPr lang="en-US" smtClean="0"/>
              <a:t>‹#›</a:t>
            </a:fld>
            <a:endParaRPr lang="en-US" dirty="0"/>
          </a:p>
        </p:txBody>
      </p:sp>
    </p:spTree>
    <p:extLst>
      <p:ext uri="{BB962C8B-B14F-4D97-AF65-F5344CB8AC3E}">
        <p14:creationId xmlns:p14="http://schemas.microsoft.com/office/powerpoint/2010/main" val="13413592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5EBD8D9-73E1-4978-876D-512EFDFC2BF6}" type="datetimeFigureOut">
              <a:rPr lang="en-US" smtClean="0"/>
              <a:t>11/24/2017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7FA0943-2661-4551-A917-0EFC340FE819}" type="slidenum">
              <a:rPr lang="en-US" smtClean="0"/>
              <a:t>‹#›</a:t>
            </a:fld>
            <a:endParaRPr lang="en-US" dirty="0"/>
          </a:p>
        </p:txBody>
      </p:sp>
    </p:spTree>
    <p:extLst>
      <p:ext uri="{BB962C8B-B14F-4D97-AF65-F5344CB8AC3E}">
        <p14:creationId xmlns:p14="http://schemas.microsoft.com/office/powerpoint/2010/main" val="38275643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5EBD8D9-73E1-4978-876D-512EFDFC2BF6}" type="datetimeFigureOut">
              <a:rPr lang="en-US" smtClean="0"/>
              <a:t>11/24/2017</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7FA0943-2661-4551-A917-0EFC340FE819}" type="slidenum">
              <a:rPr lang="en-US" smtClean="0"/>
              <a:t>‹#›</a:t>
            </a:fld>
            <a:endParaRPr lang="en-US" dirty="0"/>
          </a:p>
        </p:txBody>
      </p:sp>
    </p:spTree>
    <p:extLst>
      <p:ext uri="{BB962C8B-B14F-4D97-AF65-F5344CB8AC3E}">
        <p14:creationId xmlns:p14="http://schemas.microsoft.com/office/powerpoint/2010/main" val="6665482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www.cio.com/article/3176713/open-source-tools/docker-draws-distinctions-between-enterprise-and-community-editions.html" TargetMode="External"/><Relationship Id="rId2" Type="http://schemas.openxmlformats.org/officeDocument/2006/relationships/hyperlink" Target="https://www.docker.com/enterprise-edition"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Резултат с изображение за docker imag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ctrTitle"/>
          </p:nvPr>
        </p:nvSpPr>
        <p:spPr>
          <a:xfrm>
            <a:off x="1314994" y="2235201"/>
            <a:ext cx="9144000" cy="2387600"/>
          </a:xfrm>
        </p:spPr>
        <p:txBody>
          <a:bodyPr/>
          <a:lstStyle/>
          <a:p>
            <a:r>
              <a:rPr lang="en-US" dirty="0"/>
              <a:t>Docker CE and EE summary</a:t>
            </a:r>
            <a:endParaRPr lang="en-US" dirty="0"/>
          </a:p>
        </p:txBody>
      </p:sp>
      <p:sp>
        <p:nvSpPr>
          <p:cNvPr id="3" name="Subtitle 2"/>
          <p:cNvSpPr>
            <a:spLocks noGrp="1"/>
          </p:cNvSpPr>
          <p:nvPr>
            <p:ph type="subTitle" idx="1"/>
          </p:nvPr>
        </p:nvSpPr>
        <p:spPr>
          <a:xfrm>
            <a:off x="1524000" y="4499021"/>
            <a:ext cx="9144000" cy="1655762"/>
          </a:xfrm>
        </p:spPr>
        <p:txBody>
          <a:bodyPr/>
          <a:lstStyle/>
          <a:p>
            <a:r>
              <a:rPr lang="en-US" dirty="0" smtClean="0"/>
              <a:t>The open platform to build, ship and run any application anywhere</a:t>
            </a:r>
            <a:endParaRPr lang="en-US" dirty="0"/>
          </a:p>
        </p:txBody>
      </p:sp>
    </p:spTree>
    <p:extLst>
      <p:ext uri="{BB962C8B-B14F-4D97-AF65-F5344CB8AC3E}">
        <p14:creationId xmlns:p14="http://schemas.microsoft.com/office/powerpoint/2010/main" val="31078745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Editions and certification</a:t>
            </a:r>
          </a:p>
        </p:txBody>
      </p:sp>
      <p:sp>
        <p:nvSpPr>
          <p:cNvPr id="3" name="Content Placeholder 2"/>
          <p:cNvSpPr>
            <a:spLocks noGrp="1"/>
          </p:cNvSpPr>
          <p:nvPr>
            <p:ph idx="1"/>
          </p:nvPr>
        </p:nvSpPr>
        <p:spPr>
          <a:xfrm>
            <a:off x="838200" y="1539298"/>
            <a:ext cx="10515600" cy="4351338"/>
          </a:xfrm>
        </p:spPr>
        <p:txBody>
          <a:bodyPr/>
          <a:lstStyle/>
          <a:p>
            <a:pPr marL="0" indent="0">
              <a:buNone/>
            </a:pPr>
            <a:r>
              <a:rPr lang="en-US" dirty="0"/>
              <a:t>NEW Certification program for Infrastructure, Plugins and Containers</a:t>
            </a:r>
          </a:p>
        </p:txBody>
      </p:sp>
      <p:pic>
        <p:nvPicPr>
          <p:cNvPr id="4" name="Picture 3"/>
          <p:cNvPicPr>
            <a:picLocks noChangeAspect="1"/>
          </p:cNvPicPr>
          <p:nvPr/>
        </p:nvPicPr>
        <p:blipFill>
          <a:blip r:embed="rId2"/>
          <a:stretch>
            <a:fillRect/>
          </a:stretch>
        </p:blipFill>
        <p:spPr>
          <a:xfrm>
            <a:off x="983456" y="1905403"/>
            <a:ext cx="10225087" cy="3985233"/>
          </a:xfrm>
          <a:prstGeom prst="rect">
            <a:avLst/>
          </a:prstGeom>
        </p:spPr>
      </p:pic>
    </p:spTree>
    <p:extLst>
      <p:ext uri="{BB962C8B-B14F-4D97-AF65-F5344CB8AC3E}">
        <p14:creationId xmlns:p14="http://schemas.microsoft.com/office/powerpoint/2010/main" val="37040035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Docker Enterprise Edition (EE)</a:t>
            </a:r>
          </a:p>
        </p:txBody>
      </p:sp>
      <p:sp>
        <p:nvSpPr>
          <p:cNvPr id="3" name="Content Placeholder 2"/>
          <p:cNvSpPr>
            <a:spLocks noGrp="1"/>
          </p:cNvSpPr>
          <p:nvPr>
            <p:ph idx="1"/>
          </p:nvPr>
        </p:nvSpPr>
        <p:spPr>
          <a:xfrm>
            <a:off x="838200" y="1502352"/>
            <a:ext cx="10515600" cy="4351338"/>
          </a:xfrm>
        </p:spPr>
        <p:txBody>
          <a:bodyPr/>
          <a:lstStyle/>
          <a:p>
            <a:pPr marL="0" indent="0">
              <a:buNone/>
            </a:pPr>
            <a:r>
              <a:rPr lang="en-US" dirty="0" err="1"/>
              <a:t>CaaS</a:t>
            </a:r>
            <a:r>
              <a:rPr lang="en-US" dirty="0"/>
              <a:t> enabled platform for the modern software supply </a:t>
            </a:r>
            <a:r>
              <a:rPr lang="en-US" dirty="0" smtClean="0"/>
              <a:t>chain</a:t>
            </a:r>
          </a:p>
        </p:txBody>
      </p:sp>
      <p:pic>
        <p:nvPicPr>
          <p:cNvPr id="4" name="Picture 3"/>
          <p:cNvPicPr>
            <a:picLocks noChangeAspect="1"/>
          </p:cNvPicPr>
          <p:nvPr/>
        </p:nvPicPr>
        <p:blipFill>
          <a:blip r:embed="rId2"/>
          <a:stretch>
            <a:fillRect/>
          </a:stretch>
        </p:blipFill>
        <p:spPr>
          <a:xfrm>
            <a:off x="660255" y="2123395"/>
            <a:ext cx="10871489" cy="4284331"/>
          </a:xfrm>
          <a:prstGeom prst="rect">
            <a:avLst/>
          </a:prstGeom>
        </p:spPr>
      </p:pic>
    </p:spTree>
    <p:extLst>
      <p:ext uri="{BB962C8B-B14F-4D97-AF65-F5344CB8AC3E}">
        <p14:creationId xmlns:p14="http://schemas.microsoft.com/office/powerpoint/2010/main" val="14215006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838200" y="934961"/>
            <a:ext cx="10558462" cy="5653019"/>
          </a:xfrm>
          <a:prstGeom prst="rect">
            <a:avLst/>
          </a:prstGeom>
        </p:spPr>
      </p:pic>
      <p:sp>
        <p:nvSpPr>
          <p:cNvPr id="2" name="Title 1"/>
          <p:cNvSpPr>
            <a:spLocks noGrp="1"/>
          </p:cNvSpPr>
          <p:nvPr>
            <p:ph type="title"/>
          </p:nvPr>
        </p:nvSpPr>
        <p:spPr/>
        <p:txBody>
          <a:bodyPr/>
          <a:lstStyle/>
          <a:p>
            <a:r>
              <a:rPr lang="en-US" dirty="0"/>
              <a:t>Docker EE Architecture</a:t>
            </a:r>
          </a:p>
        </p:txBody>
      </p:sp>
    </p:spTree>
    <p:extLst>
      <p:ext uri="{BB962C8B-B14F-4D97-AF65-F5344CB8AC3E}">
        <p14:creationId xmlns:p14="http://schemas.microsoft.com/office/powerpoint/2010/main" val="30072443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Service Discovery (DNS style)</a:t>
            </a:r>
            <a:endParaRPr lang="en-US" dirty="0"/>
          </a:p>
        </p:txBody>
      </p:sp>
      <p:pic>
        <p:nvPicPr>
          <p:cNvPr id="2050" name="Picture 2" descr="Service Discover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4457" y="1491646"/>
            <a:ext cx="8983085" cy="50529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19257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Internal Load Balancing</a:t>
            </a:r>
            <a:endParaRPr lang="en-US" dirty="0"/>
          </a:p>
        </p:txBody>
      </p:sp>
      <p:sp>
        <p:nvSpPr>
          <p:cNvPr id="3" name="Content Placeholder 2"/>
          <p:cNvSpPr>
            <a:spLocks noGrp="1"/>
          </p:cNvSpPr>
          <p:nvPr>
            <p:ph idx="1"/>
          </p:nvPr>
        </p:nvSpPr>
        <p:spPr/>
        <p:txBody>
          <a:bodyPr/>
          <a:lstStyle/>
          <a:p>
            <a:pPr marL="0" indent="0">
              <a:buNone/>
            </a:pPr>
            <a:endParaRPr lang="en-US" dirty="0" smtClean="0"/>
          </a:p>
          <a:p>
            <a:pPr marL="0" indent="0">
              <a:buNone/>
            </a:pPr>
            <a:r>
              <a:rPr lang="en-US" dirty="0" smtClean="0"/>
              <a:t>When </a:t>
            </a:r>
            <a:r>
              <a:rPr lang="en-US" dirty="0"/>
              <a:t>services are created in a Docker Swarm cluster, they are automatically assigned a Virtual IP (VIP) that is part of the service's network. The VIP is returned when resolving the service's name. Traffic to the VIP is automatically sent to all healthy tasks of that service across the overlay network. </a:t>
            </a:r>
            <a:endParaRPr lang="en-US" dirty="0" smtClean="0"/>
          </a:p>
          <a:p>
            <a:pPr marL="0" indent="0">
              <a:buNone/>
            </a:pPr>
            <a:r>
              <a:rPr lang="en-US" dirty="0" smtClean="0"/>
              <a:t>This </a:t>
            </a:r>
            <a:r>
              <a:rPr lang="en-US" dirty="0"/>
              <a:t>approach avoids any client-side load balancing because only a single IP is returned to the client. Docker takes care of routing and equally distributes the traffic across the healthy service </a:t>
            </a:r>
            <a:r>
              <a:rPr lang="en-US" dirty="0" smtClean="0"/>
              <a:t>tasks.</a:t>
            </a:r>
          </a:p>
          <a:p>
            <a:pPr marL="0" indent="0">
              <a:buNone/>
            </a:pPr>
            <a:endParaRPr lang="en-US" dirty="0"/>
          </a:p>
        </p:txBody>
      </p:sp>
      <p:pic>
        <p:nvPicPr>
          <p:cNvPr id="1026" name="Picture 2" descr="Internal Load Balanc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671999"/>
            <a:ext cx="10158452" cy="5361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010134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Load Balancing (Routing Mesh) SWARM style</a:t>
            </a:r>
            <a:endParaRPr lang="en-US" dirty="0"/>
          </a:p>
        </p:txBody>
      </p:sp>
      <p:pic>
        <p:nvPicPr>
          <p:cNvPr id="4098" name="Picture 2" descr="Routing Mesh"/>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10520" y="1438129"/>
            <a:ext cx="7770959" cy="50252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8421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HRM</a:t>
            </a:r>
            <a:endParaRPr lang="en-US" dirty="0"/>
          </a:p>
        </p:txBody>
      </p:sp>
      <p:pic>
        <p:nvPicPr>
          <p:cNvPr id="3074" name="Picture 2" descr="HRM Up Clos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12987" y="1027906"/>
            <a:ext cx="7566025" cy="57169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76977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Lifecycle</a:t>
            </a:r>
          </a:p>
        </p:txBody>
      </p:sp>
      <p:sp>
        <p:nvSpPr>
          <p:cNvPr id="3" name="Content Placeholder 2"/>
          <p:cNvSpPr>
            <a:spLocks noGrp="1"/>
          </p:cNvSpPr>
          <p:nvPr>
            <p:ph idx="1"/>
          </p:nvPr>
        </p:nvSpPr>
        <p:spPr>
          <a:xfrm>
            <a:off x="838200" y="1397000"/>
            <a:ext cx="10515600" cy="4351338"/>
          </a:xfrm>
        </p:spPr>
        <p:txBody>
          <a:bodyPr/>
          <a:lstStyle/>
          <a:p>
            <a:r>
              <a:rPr lang="en-US" dirty="0"/>
              <a:t>Squaring the circle: Faster releases and better stability</a:t>
            </a:r>
          </a:p>
        </p:txBody>
      </p:sp>
      <p:pic>
        <p:nvPicPr>
          <p:cNvPr id="4" name="Picture 3"/>
          <p:cNvPicPr>
            <a:picLocks noChangeAspect="1"/>
          </p:cNvPicPr>
          <p:nvPr/>
        </p:nvPicPr>
        <p:blipFill>
          <a:blip r:embed="rId2"/>
          <a:stretch>
            <a:fillRect/>
          </a:stretch>
        </p:blipFill>
        <p:spPr>
          <a:xfrm>
            <a:off x="914117" y="2127346"/>
            <a:ext cx="10363765" cy="3935316"/>
          </a:xfrm>
          <a:prstGeom prst="rect">
            <a:avLst/>
          </a:prstGeom>
        </p:spPr>
      </p:pic>
    </p:spTree>
    <p:extLst>
      <p:ext uri="{BB962C8B-B14F-4D97-AF65-F5344CB8AC3E}">
        <p14:creationId xmlns:p14="http://schemas.microsoft.com/office/powerpoint/2010/main" val="9918670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Docker EE Subscription Tiers </a:t>
            </a:r>
          </a:p>
        </p:txBody>
      </p:sp>
      <p:pic>
        <p:nvPicPr>
          <p:cNvPr id="4" name="Picture 3"/>
          <p:cNvPicPr>
            <a:picLocks noChangeAspect="1"/>
          </p:cNvPicPr>
          <p:nvPr/>
        </p:nvPicPr>
        <p:blipFill>
          <a:blip r:embed="rId2"/>
          <a:stretch>
            <a:fillRect/>
          </a:stretch>
        </p:blipFill>
        <p:spPr>
          <a:xfrm>
            <a:off x="1348614" y="1366985"/>
            <a:ext cx="9494772" cy="5030643"/>
          </a:xfrm>
          <a:prstGeom prst="rect">
            <a:avLst/>
          </a:prstGeom>
        </p:spPr>
      </p:pic>
    </p:spTree>
    <p:extLst>
      <p:ext uri="{BB962C8B-B14F-4D97-AF65-F5344CB8AC3E}">
        <p14:creationId xmlns:p14="http://schemas.microsoft.com/office/powerpoint/2010/main" val="38344444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https://programmaticponderings.files.wordpress.com/2017/08/node_label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7816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265545" y="-78220"/>
            <a:ext cx="2662382" cy="1325563"/>
          </a:xfrm>
        </p:spPr>
        <p:txBody>
          <a:bodyPr/>
          <a:lstStyle/>
          <a:p>
            <a:r>
              <a:rPr lang="en-US" dirty="0" smtClean="0"/>
              <a:t>Demo</a:t>
            </a:r>
            <a:endParaRPr lang="en-US" dirty="0"/>
          </a:p>
        </p:txBody>
      </p:sp>
    </p:spTree>
    <p:extLst>
      <p:ext uri="{BB962C8B-B14F-4D97-AF65-F5344CB8AC3E}">
        <p14:creationId xmlns:p14="http://schemas.microsoft.com/office/powerpoint/2010/main" val="3913353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586310" y="2675427"/>
            <a:ext cx="7019380" cy="3410287"/>
          </a:xfrm>
          <a:prstGeom prst="rect">
            <a:avLst/>
          </a:prstGeom>
        </p:spPr>
      </p:pic>
      <p:sp>
        <p:nvSpPr>
          <p:cNvPr id="2" name="Title 1"/>
          <p:cNvSpPr>
            <a:spLocks noGrp="1"/>
          </p:cNvSpPr>
          <p:nvPr>
            <p:ph type="title"/>
          </p:nvPr>
        </p:nvSpPr>
        <p:spPr/>
        <p:txBody>
          <a:bodyPr/>
          <a:lstStyle/>
          <a:p>
            <a:r>
              <a:rPr lang="en-US" dirty="0" smtClean="0"/>
              <a:t>About me</a:t>
            </a:r>
            <a:endParaRPr lang="en-US" dirty="0"/>
          </a:p>
        </p:txBody>
      </p:sp>
      <p:sp>
        <p:nvSpPr>
          <p:cNvPr id="3" name="Content Placeholder 2"/>
          <p:cNvSpPr>
            <a:spLocks noGrp="1"/>
          </p:cNvSpPr>
          <p:nvPr>
            <p:ph idx="1"/>
          </p:nvPr>
        </p:nvSpPr>
        <p:spPr/>
        <p:txBody>
          <a:bodyPr/>
          <a:lstStyle/>
          <a:p>
            <a:r>
              <a:rPr lang="en-US" dirty="0" smtClean="0"/>
              <a:t>14+ Engineering experience (Cisco Systems, VMware ) </a:t>
            </a:r>
          </a:p>
          <a:p>
            <a:r>
              <a:rPr lang="en-US" dirty="0" smtClean="0"/>
              <a:t>Continuous Operations freak and AWS enthusiast </a:t>
            </a:r>
          </a:p>
          <a:p>
            <a:endParaRPr lang="en-US" dirty="0"/>
          </a:p>
          <a:p>
            <a:pPr marL="0" indent="0">
              <a:buNone/>
            </a:pPr>
            <a:endParaRPr lang="en-US" dirty="0"/>
          </a:p>
        </p:txBody>
      </p:sp>
    </p:spTree>
    <p:extLst>
      <p:ext uri="{BB962C8B-B14F-4D97-AF65-F5344CB8AC3E}">
        <p14:creationId xmlns:p14="http://schemas.microsoft.com/office/powerpoint/2010/main" val="16921860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0" y="0"/>
            <a:ext cx="12191999" cy="6818023"/>
          </a:xfrm>
          <a:prstGeom prst="rect">
            <a:avLst/>
          </a:prstGeom>
        </p:spPr>
      </p:pic>
    </p:spTree>
    <p:extLst>
      <p:ext uri="{BB962C8B-B14F-4D97-AF65-F5344CB8AC3E}">
        <p14:creationId xmlns:p14="http://schemas.microsoft.com/office/powerpoint/2010/main" val="37168997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lstStyle/>
          <a:p>
            <a:r>
              <a:rPr lang="en-US" dirty="0" smtClean="0"/>
              <a:t>Docker EE</a:t>
            </a:r>
            <a:endParaRPr lang="en-US" dirty="0" smtClean="0"/>
          </a:p>
          <a:p>
            <a:pPr marL="457200" lvl="1" indent="0">
              <a:buNone/>
            </a:pPr>
            <a:r>
              <a:rPr lang="en-US" dirty="0">
                <a:hlinkClick r:id="rId2"/>
              </a:rPr>
              <a:t>https://</a:t>
            </a:r>
            <a:r>
              <a:rPr lang="en-US" dirty="0" smtClean="0">
                <a:hlinkClick r:id="rId2"/>
              </a:rPr>
              <a:t>www.docker.com/enterprise-edition</a:t>
            </a:r>
            <a:endParaRPr lang="en-US" dirty="0"/>
          </a:p>
          <a:p>
            <a:r>
              <a:rPr lang="en-US" dirty="0" smtClean="0"/>
              <a:t>Docker CE vs EE</a:t>
            </a:r>
          </a:p>
          <a:p>
            <a:pPr marL="457200" lvl="1" indent="0">
              <a:buNone/>
            </a:pPr>
            <a:r>
              <a:rPr lang="en-US" dirty="0">
                <a:hlinkClick r:id="rId3"/>
              </a:rPr>
              <a:t>https://</a:t>
            </a:r>
            <a:r>
              <a:rPr lang="en-US" dirty="0" smtClean="0">
                <a:hlinkClick r:id="rId3"/>
              </a:rPr>
              <a:t>www.cio.com/article/3176713/open-source-tools/docker-draws-distinctions-between-enterprise-and-community-editions.html</a:t>
            </a:r>
            <a:endParaRPr lang="en-US" dirty="0" smtClean="0"/>
          </a:p>
          <a:p>
            <a:r>
              <a:rPr lang="en-US" dirty="0" smtClean="0"/>
              <a:t>Google </a:t>
            </a:r>
            <a:r>
              <a:rPr lang="en-US" dirty="0" smtClean="0">
                <a:sym typeface="Wingdings" panose="05000000000000000000" pitchFamily="2" charset="2"/>
              </a:rPr>
              <a:t></a:t>
            </a:r>
            <a:endParaRPr lang="en-US" dirty="0" smtClean="0"/>
          </a:p>
        </p:txBody>
      </p:sp>
    </p:spTree>
    <p:extLst>
      <p:ext uri="{BB962C8B-B14F-4D97-AF65-F5344CB8AC3E}">
        <p14:creationId xmlns:p14="http://schemas.microsoft.com/office/powerpoint/2010/main" val="1624167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Session Logistics</a:t>
            </a:r>
            <a:endParaRPr lang="en-US" dirty="0"/>
          </a:p>
        </p:txBody>
      </p:sp>
      <p:sp>
        <p:nvSpPr>
          <p:cNvPr id="3" name="Content Placeholder 2"/>
          <p:cNvSpPr>
            <a:spLocks noGrp="1"/>
          </p:cNvSpPr>
          <p:nvPr>
            <p:ph idx="1"/>
          </p:nvPr>
        </p:nvSpPr>
        <p:spPr/>
        <p:txBody>
          <a:bodyPr/>
          <a:lstStyle/>
          <a:p>
            <a:r>
              <a:rPr lang="en-US" dirty="0"/>
              <a:t>3 hours (</a:t>
            </a:r>
            <a:r>
              <a:rPr lang="en-US" dirty="0" smtClean="0"/>
              <a:t>exercising </a:t>
            </a:r>
            <a:r>
              <a:rPr lang="en-US" dirty="0"/>
              <a:t>time </a:t>
            </a:r>
            <a:r>
              <a:rPr lang="en-US" dirty="0" smtClean="0"/>
              <a:t>included)</a:t>
            </a:r>
            <a:endParaRPr lang="en-US" dirty="0"/>
          </a:p>
          <a:p>
            <a:r>
              <a:rPr lang="en-US" dirty="0" smtClean="0"/>
              <a:t>No docker experience required</a:t>
            </a:r>
          </a:p>
          <a:p>
            <a:r>
              <a:rPr lang="en-US" dirty="0" smtClean="0"/>
              <a:t>Familiar </a:t>
            </a:r>
            <a:r>
              <a:rPr lang="en-US" dirty="0" smtClean="0"/>
              <a:t>with </a:t>
            </a:r>
            <a:r>
              <a:rPr lang="en-US" dirty="0" err="1" smtClean="0"/>
              <a:t>microservices</a:t>
            </a:r>
            <a:r>
              <a:rPr lang="en-US" dirty="0" smtClean="0"/>
              <a:t> architecture is a plus</a:t>
            </a:r>
            <a:endParaRPr lang="en-US" dirty="0"/>
          </a:p>
        </p:txBody>
      </p:sp>
    </p:spTree>
    <p:extLst>
      <p:ext uri="{BB962C8B-B14F-4D97-AF65-F5344CB8AC3E}">
        <p14:creationId xmlns:p14="http://schemas.microsoft.com/office/powerpoint/2010/main" val="38798732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What is Docker</a:t>
            </a:r>
          </a:p>
          <a:p>
            <a:r>
              <a:rPr lang="en-US" dirty="0" smtClean="0"/>
              <a:t>Benefits</a:t>
            </a:r>
            <a:endParaRPr lang="en-US" dirty="0" smtClean="0"/>
          </a:p>
          <a:p>
            <a:r>
              <a:rPr lang="en-US" dirty="0" smtClean="0"/>
              <a:t>Evolution of Docker</a:t>
            </a:r>
          </a:p>
          <a:p>
            <a:r>
              <a:rPr lang="en-US" dirty="0" smtClean="0"/>
              <a:t>Docker CE and EE</a:t>
            </a:r>
          </a:p>
          <a:p>
            <a:r>
              <a:rPr lang="en-US" dirty="0" smtClean="0"/>
              <a:t>Docker EE</a:t>
            </a:r>
          </a:p>
          <a:p>
            <a:pPr lvl="1"/>
            <a:r>
              <a:rPr lang="en-US" dirty="0" smtClean="0"/>
              <a:t>Cluster Components</a:t>
            </a:r>
          </a:p>
          <a:p>
            <a:pPr lvl="1"/>
            <a:r>
              <a:rPr lang="en-US" dirty="0" smtClean="0"/>
              <a:t>Load Balancing</a:t>
            </a:r>
          </a:p>
          <a:p>
            <a:pPr lvl="1"/>
            <a:r>
              <a:rPr lang="en-US" dirty="0" smtClean="0"/>
              <a:t>Service Discovery</a:t>
            </a:r>
          </a:p>
          <a:p>
            <a:pPr lvl="1"/>
            <a:r>
              <a:rPr lang="en-US" dirty="0" smtClean="0"/>
              <a:t>HRM</a:t>
            </a:r>
          </a:p>
          <a:p>
            <a:r>
              <a:rPr lang="en-US" dirty="0" smtClean="0"/>
              <a:t>Lifecycle</a:t>
            </a:r>
          </a:p>
          <a:p>
            <a:r>
              <a:rPr lang="en-US" dirty="0" smtClean="0"/>
              <a:t>Subscription Tiers</a:t>
            </a:r>
            <a:endParaRPr lang="en-US" dirty="0" smtClean="0"/>
          </a:p>
        </p:txBody>
      </p:sp>
    </p:spTree>
    <p:extLst>
      <p:ext uri="{BB962C8B-B14F-4D97-AF65-F5344CB8AC3E}">
        <p14:creationId xmlns:p14="http://schemas.microsoft.com/office/powerpoint/2010/main" val="33190176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Docker</a:t>
            </a:r>
            <a:endParaRPr lang="en-US" dirty="0"/>
          </a:p>
        </p:txBody>
      </p:sp>
      <p:pic>
        <p:nvPicPr>
          <p:cNvPr id="4" name="Picture 3"/>
          <p:cNvPicPr>
            <a:picLocks noChangeAspect="1"/>
          </p:cNvPicPr>
          <p:nvPr/>
        </p:nvPicPr>
        <p:blipFill>
          <a:blip r:embed="rId2"/>
          <a:stretch>
            <a:fillRect/>
          </a:stretch>
        </p:blipFill>
        <p:spPr>
          <a:xfrm>
            <a:off x="1940595" y="1279361"/>
            <a:ext cx="8310807" cy="1131329"/>
          </a:xfrm>
          <a:prstGeom prst="rect">
            <a:avLst/>
          </a:prstGeom>
        </p:spPr>
      </p:pic>
      <p:pic>
        <p:nvPicPr>
          <p:cNvPr id="5" name="Picture 2" descr="http://img.scoop.it/EBV5W75WRVK1jeAI68bS5bnTzqrqzN7Y9aBZTaXoQ8Q="/>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51989" y="2314989"/>
            <a:ext cx="8888021" cy="4071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07090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 of Docker</a:t>
            </a:r>
            <a:endParaRPr lang="en-US" dirty="0"/>
          </a:p>
        </p:txBody>
      </p:sp>
      <p:sp>
        <p:nvSpPr>
          <p:cNvPr id="3" name="Content Placeholder 2"/>
          <p:cNvSpPr>
            <a:spLocks noGrp="1"/>
          </p:cNvSpPr>
          <p:nvPr>
            <p:ph idx="1"/>
          </p:nvPr>
        </p:nvSpPr>
        <p:spPr/>
        <p:txBody>
          <a:bodyPr>
            <a:normAutofit lnSpcReduction="10000"/>
          </a:bodyPr>
          <a:lstStyle/>
          <a:p>
            <a:r>
              <a:rPr lang="en-US" dirty="0" smtClean="0"/>
              <a:t>Separation of concerns</a:t>
            </a:r>
          </a:p>
          <a:p>
            <a:pPr lvl="1"/>
            <a:r>
              <a:rPr lang="en-US" dirty="0" smtClean="0"/>
              <a:t>Developers focus on building apps</a:t>
            </a:r>
          </a:p>
          <a:p>
            <a:pPr lvl="1"/>
            <a:r>
              <a:rPr lang="en-US" dirty="0" smtClean="0"/>
              <a:t>QA focus on testing</a:t>
            </a:r>
          </a:p>
          <a:p>
            <a:pPr lvl="1"/>
            <a:r>
              <a:rPr lang="en-US" dirty="0" smtClean="0"/>
              <a:t>System admins focus on deployment</a:t>
            </a:r>
          </a:p>
          <a:p>
            <a:r>
              <a:rPr lang="en-US" dirty="0" smtClean="0"/>
              <a:t>Fast development cycle</a:t>
            </a:r>
          </a:p>
          <a:p>
            <a:r>
              <a:rPr lang="en-US" dirty="0" smtClean="0"/>
              <a:t>Application portability and</a:t>
            </a:r>
          </a:p>
          <a:p>
            <a:pPr lvl="1"/>
            <a:r>
              <a:rPr lang="en-US" dirty="0" smtClean="0"/>
              <a:t>Build in one environment, test and ship to another</a:t>
            </a:r>
          </a:p>
          <a:p>
            <a:r>
              <a:rPr lang="en-US" dirty="0" smtClean="0"/>
              <a:t>Scalability spin-up new container if needed</a:t>
            </a:r>
          </a:p>
          <a:p>
            <a:pPr lvl="1"/>
            <a:r>
              <a:rPr lang="en-US" dirty="0" smtClean="0"/>
              <a:t>Easily spin-up new container on demand</a:t>
            </a:r>
          </a:p>
          <a:p>
            <a:r>
              <a:rPr lang="en-US" dirty="0" smtClean="0"/>
              <a:t>Cost </a:t>
            </a:r>
            <a:r>
              <a:rPr lang="en-US" dirty="0"/>
              <a:t>efficiency</a:t>
            </a:r>
          </a:p>
        </p:txBody>
      </p:sp>
    </p:spTree>
    <p:extLst>
      <p:ext uri="{BB962C8B-B14F-4D97-AF65-F5344CB8AC3E}">
        <p14:creationId xmlns:p14="http://schemas.microsoft.com/office/powerpoint/2010/main" val="38309558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Evolution of the Docker Platform</a:t>
            </a:r>
          </a:p>
        </p:txBody>
      </p:sp>
      <p:sp>
        <p:nvSpPr>
          <p:cNvPr id="3" name="Content Placeholder 2"/>
          <p:cNvSpPr>
            <a:spLocks noGrp="1"/>
          </p:cNvSpPr>
          <p:nvPr>
            <p:ph idx="1"/>
          </p:nvPr>
        </p:nvSpPr>
        <p:spPr/>
        <p:txBody>
          <a:bodyPr/>
          <a:lstStyle/>
          <a:p>
            <a:endParaRPr lang="en-US" dirty="0" smtClean="0"/>
          </a:p>
          <a:p>
            <a:endParaRPr lang="en-US" dirty="0"/>
          </a:p>
          <a:p>
            <a:pPr marL="0" indent="0">
              <a:buNone/>
            </a:pPr>
            <a:endParaRPr lang="en-US" dirty="0" smtClean="0"/>
          </a:p>
          <a:p>
            <a:r>
              <a:rPr lang="en-US" dirty="0" smtClean="0"/>
              <a:t>Single </a:t>
            </a:r>
            <a:r>
              <a:rPr lang="en-US" dirty="0"/>
              <a:t>purpose </a:t>
            </a:r>
            <a:endParaRPr lang="en-US" dirty="0" smtClean="0"/>
          </a:p>
          <a:p>
            <a:r>
              <a:rPr lang="en-US" dirty="0" smtClean="0"/>
              <a:t>Linux </a:t>
            </a:r>
            <a:r>
              <a:rPr lang="en-US" dirty="0"/>
              <a:t>developer community</a:t>
            </a:r>
          </a:p>
        </p:txBody>
      </p:sp>
      <p:pic>
        <p:nvPicPr>
          <p:cNvPr id="4" name="Picture 3"/>
          <p:cNvPicPr>
            <a:picLocks noChangeAspect="1"/>
          </p:cNvPicPr>
          <p:nvPr/>
        </p:nvPicPr>
        <p:blipFill>
          <a:blip r:embed="rId2"/>
          <a:stretch>
            <a:fillRect/>
          </a:stretch>
        </p:blipFill>
        <p:spPr>
          <a:xfrm>
            <a:off x="801253" y="1825625"/>
            <a:ext cx="7058025" cy="1323975"/>
          </a:xfrm>
          <a:prstGeom prst="rect">
            <a:avLst/>
          </a:prstGeom>
        </p:spPr>
      </p:pic>
    </p:spTree>
    <p:extLst>
      <p:ext uri="{BB962C8B-B14F-4D97-AF65-F5344CB8AC3E}">
        <p14:creationId xmlns:p14="http://schemas.microsoft.com/office/powerpoint/2010/main" val="22361797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Evolution of the Docker Platform</a:t>
            </a:r>
          </a:p>
        </p:txBody>
      </p:sp>
      <p:sp>
        <p:nvSpPr>
          <p:cNvPr id="3" name="Content Placeholder 2"/>
          <p:cNvSpPr>
            <a:spLocks noGrp="1"/>
          </p:cNvSpPr>
          <p:nvPr>
            <p:ph idx="1"/>
          </p:nvPr>
        </p:nvSpPr>
        <p:spPr/>
        <p:txBody>
          <a:bodyPr/>
          <a:lstStyle/>
          <a:p>
            <a:pPr marL="0" indent="0">
              <a:buNone/>
            </a:pPr>
            <a:r>
              <a:rPr lang="en-US" dirty="0"/>
              <a:t>Many purposes</a:t>
            </a:r>
            <a:r>
              <a:rPr lang="en-US" dirty="0" smtClean="0"/>
              <a:t>, </a:t>
            </a:r>
            <a:r>
              <a:rPr lang="en-US" dirty="0"/>
              <a:t>users and infrastructure</a:t>
            </a:r>
          </a:p>
        </p:txBody>
      </p:sp>
      <p:pic>
        <p:nvPicPr>
          <p:cNvPr id="4" name="Picture 3"/>
          <p:cNvPicPr>
            <a:picLocks noChangeAspect="1"/>
          </p:cNvPicPr>
          <p:nvPr/>
        </p:nvPicPr>
        <p:blipFill>
          <a:blip r:embed="rId2"/>
          <a:stretch>
            <a:fillRect/>
          </a:stretch>
        </p:blipFill>
        <p:spPr>
          <a:xfrm>
            <a:off x="937563" y="2293209"/>
            <a:ext cx="10316873" cy="3939170"/>
          </a:xfrm>
          <a:prstGeom prst="rect">
            <a:avLst/>
          </a:prstGeom>
        </p:spPr>
      </p:pic>
    </p:spTree>
    <p:extLst>
      <p:ext uri="{BB962C8B-B14F-4D97-AF65-F5344CB8AC3E}">
        <p14:creationId xmlns:p14="http://schemas.microsoft.com/office/powerpoint/2010/main" val="39091915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Docker Enterprise Edition (EE) and Community Edition (CE)</a:t>
            </a:r>
          </a:p>
        </p:txBody>
      </p:sp>
      <p:pic>
        <p:nvPicPr>
          <p:cNvPr id="4" name="Picture 3"/>
          <p:cNvPicPr>
            <a:picLocks noChangeAspect="1"/>
          </p:cNvPicPr>
          <p:nvPr/>
        </p:nvPicPr>
        <p:blipFill>
          <a:blip r:embed="rId2"/>
          <a:stretch>
            <a:fillRect/>
          </a:stretch>
        </p:blipFill>
        <p:spPr>
          <a:xfrm>
            <a:off x="915266" y="1690688"/>
            <a:ext cx="10361468" cy="4714001"/>
          </a:xfrm>
          <a:prstGeom prst="rect">
            <a:avLst/>
          </a:prstGeom>
        </p:spPr>
      </p:pic>
    </p:spTree>
    <p:extLst>
      <p:ext uri="{BB962C8B-B14F-4D97-AF65-F5344CB8AC3E}">
        <p14:creationId xmlns:p14="http://schemas.microsoft.com/office/powerpoint/2010/main" val="19505746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7507</TotalTime>
  <Words>334</Words>
  <Application>Microsoft Office PowerPoint</Application>
  <PresentationFormat>Widescreen</PresentationFormat>
  <Paragraphs>64</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Calibri Light</vt:lpstr>
      <vt:lpstr>Wingdings</vt:lpstr>
      <vt:lpstr>Office Theme</vt:lpstr>
      <vt:lpstr>Docker CE and EE summary</vt:lpstr>
      <vt:lpstr>About me</vt:lpstr>
      <vt:lpstr>Session Logistics</vt:lpstr>
      <vt:lpstr>Agenda</vt:lpstr>
      <vt:lpstr>What is Docker</vt:lpstr>
      <vt:lpstr>Benefits of Docker</vt:lpstr>
      <vt:lpstr>Evolution of the Docker Platform</vt:lpstr>
      <vt:lpstr>Evolution of the Docker Platform</vt:lpstr>
      <vt:lpstr>Docker Enterprise Edition (EE) and Community Edition (CE)</vt:lpstr>
      <vt:lpstr>Editions and certification</vt:lpstr>
      <vt:lpstr>Docker Enterprise Edition (EE)</vt:lpstr>
      <vt:lpstr>Docker EE Architecture</vt:lpstr>
      <vt:lpstr>Service Discovery (DNS style)</vt:lpstr>
      <vt:lpstr>Internal Load Balancing</vt:lpstr>
      <vt:lpstr>Load Balancing (Routing Mesh) SWARM style</vt:lpstr>
      <vt:lpstr>HRM</vt:lpstr>
      <vt:lpstr>Lifecycle</vt:lpstr>
      <vt:lpstr>Docker EE Subscription Tiers </vt:lpstr>
      <vt:lpstr>Demo</vt:lpstr>
      <vt:lpstr>PowerPoint Presentation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Ivaylo Sharkov</dc:creator>
  <cp:lastModifiedBy>Ivaylo Sharkov</cp:lastModifiedBy>
  <cp:revision>47</cp:revision>
  <dcterms:created xsi:type="dcterms:W3CDTF">2017-09-21T07:31:12Z</dcterms:created>
  <dcterms:modified xsi:type="dcterms:W3CDTF">2017-11-24T12:39:40Z</dcterms:modified>
</cp:coreProperties>
</file>