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74" r:id="rId2"/>
    <p:sldId id="276" r:id="rId3"/>
    <p:sldId id="579" r:id="rId4"/>
    <p:sldId id="510" r:id="rId5"/>
    <p:sldId id="512" r:id="rId6"/>
    <p:sldId id="514" r:id="rId7"/>
    <p:sldId id="518" r:id="rId8"/>
    <p:sldId id="552" r:id="rId9"/>
    <p:sldId id="420" r:id="rId10"/>
    <p:sldId id="504" r:id="rId11"/>
    <p:sldId id="466" r:id="rId12"/>
    <p:sldId id="505" r:id="rId13"/>
    <p:sldId id="592" r:id="rId14"/>
    <p:sldId id="468" r:id="rId15"/>
    <p:sldId id="469" r:id="rId16"/>
    <p:sldId id="506" r:id="rId17"/>
    <p:sldId id="597" r:id="rId18"/>
    <p:sldId id="497" r:id="rId19"/>
    <p:sldId id="471" r:id="rId20"/>
    <p:sldId id="472" r:id="rId21"/>
    <p:sldId id="593" r:id="rId22"/>
    <p:sldId id="581" r:id="rId23"/>
    <p:sldId id="582" r:id="rId24"/>
    <p:sldId id="475" r:id="rId25"/>
    <p:sldId id="594" r:id="rId26"/>
    <p:sldId id="476" r:id="rId27"/>
    <p:sldId id="507" r:id="rId28"/>
    <p:sldId id="479" r:id="rId29"/>
    <p:sldId id="598" r:id="rId30"/>
    <p:sldId id="599" r:id="rId31"/>
    <p:sldId id="477" r:id="rId32"/>
    <p:sldId id="453" r:id="rId33"/>
    <p:sldId id="483" r:id="rId34"/>
    <p:sldId id="484" r:id="rId35"/>
    <p:sldId id="485" r:id="rId36"/>
    <p:sldId id="486" r:id="rId37"/>
    <p:sldId id="487" r:id="rId38"/>
    <p:sldId id="488" r:id="rId39"/>
    <p:sldId id="577" r:id="rId40"/>
    <p:sldId id="324" r:id="rId41"/>
    <p:sldId id="587" r:id="rId42"/>
    <p:sldId id="58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795E77-6B31-45FB-A8DB-25EF51AC8555}">
          <p14:sldIdLst>
            <p14:sldId id="274"/>
            <p14:sldId id="276"/>
          </p14:sldIdLst>
        </p14:section>
        <p14:section name="Преговор" id="{D9A44A9A-B2FA-47A2-85D4-3F22149A0763}">
          <p14:sldIdLst>
            <p14:sldId id="579"/>
            <p14:sldId id="510"/>
            <p14:sldId id="512"/>
            <p14:sldId id="514"/>
            <p14:sldId id="518"/>
            <p14:sldId id="552"/>
          </p14:sldIdLst>
        </p14:section>
        <p14:section name="Вложени условни конструкции" id="{28F529B1-AD3D-422E-A2EC-8365717FF5D8}">
          <p14:sldIdLst>
            <p14:sldId id="420"/>
            <p14:sldId id="504"/>
            <p14:sldId id="466"/>
            <p14:sldId id="505"/>
            <p14:sldId id="592"/>
            <p14:sldId id="468"/>
            <p14:sldId id="469"/>
            <p14:sldId id="506"/>
            <p14:sldId id="597"/>
          </p14:sldIdLst>
        </p14:section>
        <p14:section name="Логически оператори" id="{21F5C1BD-8ABB-4742-8ECD-5222C683F223}">
          <p14:sldIdLst>
            <p14:sldId id="497"/>
            <p14:sldId id="471"/>
            <p14:sldId id="472"/>
            <p14:sldId id="593"/>
            <p14:sldId id="581"/>
            <p14:sldId id="582"/>
            <p14:sldId id="475"/>
            <p14:sldId id="594"/>
            <p14:sldId id="476"/>
            <p14:sldId id="507"/>
            <p14:sldId id="479"/>
            <p14:sldId id="598"/>
            <p14:sldId id="599"/>
            <p14:sldId id="477"/>
          </p14:sldIdLst>
        </p14:section>
        <p14:section name="Решаване на задачи в клас(лаб)" id="{E727396B-DDBD-4F90-AF49-2236C0EF42F3}">
          <p14:sldIdLst>
            <p14:sldId id="453"/>
            <p14:sldId id="483"/>
            <p14:sldId id="484"/>
            <p14:sldId id="485"/>
            <p14:sldId id="486"/>
            <p14:sldId id="487"/>
            <p14:sldId id="488"/>
          </p14:sldIdLst>
        </p14:section>
        <p14:section name="Summarize" id="{25D09097-E0A0-4103-BE64-A90A214C059D}">
          <p14:sldIdLst>
            <p14:sldId id="577"/>
            <p14:sldId id="324"/>
            <p14:sldId id="587"/>
            <p14:sldId id="5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 autoAdjust="0"/>
    <p:restoredTop sz="93810" autoAdjust="0"/>
  </p:normalViewPr>
  <p:slideViewPr>
    <p:cSldViewPr showGuides="1">
      <p:cViewPr varScale="1">
        <p:scale>
          <a:sx n="67" d="100"/>
          <a:sy n="67" d="100"/>
        </p:scale>
        <p:origin x="48" y="5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islava Topuzakova" userId="3992f0759b71ec9c" providerId="LiveId" clId="{C4812953-2174-4AAA-948F-634E1BEF1345}"/>
    <pc:docChg chg="modSld sldOrd">
      <pc:chgData name="Desislava Topuzakova" userId="3992f0759b71ec9c" providerId="LiveId" clId="{C4812953-2174-4AAA-948F-634E1BEF1345}" dt="2020-10-17T13:13:26.517" v="1"/>
      <pc:docMkLst>
        <pc:docMk/>
      </pc:docMkLst>
      <pc:sldChg chg="ord">
        <pc:chgData name="Desislava Topuzakova" userId="3992f0759b71ec9c" providerId="LiveId" clId="{C4812953-2174-4AAA-948F-634E1BEF1345}" dt="2020-10-17T13:13:26.517" v="1"/>
        <pc:sldMkLst>
          <pc:docMk/>
          <pc:sldMk cId="2916347753" sldId="453"/>
        </pc:sldMkLst>
      </pc:sldChg>
    </pc:docChg>
  </pc:docChgLst>
  <pc:docChgLst>
    <pc:chgData userId="c631f8f2bba7ab5a" providerId="LiveId" clId="{55B834A1-1DF9-4445-9A3F-3621C331E8D1}"/>
    <pc:docChg chg="custSel modSld">
      <pc:chgData name="" userId="c631f8f2bba7ab5a" providerId="LiveId" clId="{55B834A1-1DF9-4445-9A3F-3621C331E8D1}" dt="2020-04-13T09:18:48.888" v="36"/>
      <pc:docMkLst>
        <pc:docMk/>
      </pc:docMkLst>
      <pc:sldChg chg="delSp modSp">
        <pc:chgData name="" userId="c631f8f2bba7ab5a" providerId="LiveId" clId="{55B834A1-1DF9-4445-9A3F-3621C331E8D1}" dt="2020-04-13T09:14:16.473" v="2" actId="207"/>
        <pc:sldMkLst>
          <pc:docMk/>
          <pc:sldMk cId="667589299" sldId="276"/>
        </pc:sldMkLst>
        <pc:spChg chg="mod">
          <ac:chgData name="" userId="c631f8f2bba7ab5a" providerId="LiveId" clId="{55B834A1-1DF9-4445-9A3F-3621C331E8D1}" dt="2020-04-13T09:14:16.473" v="2" actId="207"/>
          <ac:spMkLst>
            <pc:docMk/>
            <pc:sldMk cId="667589299" sldId="276"/>
            <ac:spMk id="444419" creationId="{00000000-0000-0000-0000-000000000000}"/>
          </ac:spMkLst>
        </pc:spChg>
        <pc:picChg chg="del">
          <ac:chgData name="" userId="c631f8f2bba7ab5a" providerId="LiveId" clId="{55B834A1-1DF9-4445-9A3F-3621C331E8D1}" dt="2020-04-13T09:14:06.840" v="0" actId="478"/>
          <ac:picMkLst>
            <pc:docMk/>
            <pc:sldMk cId="667589299" sldId="276"/>
            <ac:picMk id="4" creationId="{00000000-0000-0000-0000-000000000000}"/>
          </ac:picMkLst>
        </pc:picChg>
      </pc:sldChg>
      <pc:sldChg chg="delSp modSp modAnim">
        <pc:chgData name="" userId="c631f8f2bba7ab5a" providerId="LiveId" clId="{55B834A1-1DF9-4445-9A3F-3621C331E8D1}" dt="2020-04-13T09:16:27.834" v="18"/>
        <pc:sldMkLst>
          <pc:docMk/>
          <pc:sldMk cId="1296224780" sldId="472"/>
        </pc:sldMkLst>
        <pc:spChg chg="mod">
          <ac:chgData name="" userId="c631f8f2bba7ab5a" providerId="LiveId" clId="{55B834A1-1DF9-4445-9A3F-3621C331E8D1}" dt="2020-04-13T09:16:17.570" v="15" actId="1076"/>
          <ac:spMkLst>
            <pc:docMk/>
            <pc:sldMk cId="1296224780" sldId="472"/>
            <ac:spMk id="7" creationId="{2849DB52-4CE3-4FF8-B586-463F74F67E4C}"/>
          </ac:spMkLst>
        </pc:spChg>
        <pc:spChg chg="del mod">
          <ac:chgData name="" userId="c631f8f2bba7ab5a" providerId="LiveId" clId="{55B834A1-1DF9-4445-9A3F-3621C331E8D1}" dt="2020-04-13T09:16:27.834" v="18"/>
          <ac:spMkLst>
            <pc:docMk/>
            <pc:sldMk cId="1296224780" sldId="472"/>
            <ac:spMk id="9" creationId="{595DB021-A869-4389-A741-0B0CE7B1803C}"/>
          </ac:spMkLst>
        </pc:spChg>
      </pc:sldChg>
      <pc:sldChg chg="modSp">
        <pc:chgData name="" userId="c631f8f2bba7ab5a" providerId="LiveId" clId="{55B834A1-1DF9-4445-9A3F-3621C331E8D1}" dt="2020-04-13T09:16:42.695" v="20" actId="1076"/>
        <pc:sldMkLst>
          <pc:docMk/>
          <pc:sldMk cId="2609480572" sldId="475"/>
        </pc:sldMkLst>
        <pc:spChg chg="mod">
          <ac:chgData name="" userId="c631f8f2bba7ab5a" providerId="LiveId" clId="{55B834A1-1DF9-4445-9A3F-3621C331E8D1}" dt="2020-04-13T09:16:42.695" v="20" actId="1076"/>
          <ac:spMkLst>
            <pc:docMk/>
            <pc:sldMk cId="2609480572" sldId="475"/>
            <ac:spMk id="15" creationId="{5281AF6D-D70E-4733-95AB-54D65849C6D3}"/>
          </ac:spMkLst>
        </pc:spChg>
      </pc:sldChg>
      <pc:sldChg chg="modAnim">
        <pc:chgData name="" userId="c631f8f2bba7ab5a" providerId="LiveId" clId="{55B834A1-1DF9-4445-9A3F-3621C331E8D1}" dt="2020-04-13T09:17:15.759" v="24"/>
        <pc:sldMkLst>
          <pc:docMk/>
          <pc:sldMk cId="2301696184" sldId="477"/>
        </pc:sldMkLst>
      </pc:sldChg>
      <pc:sldChg chg="modSp modAnim">
        <pc:chgData name="" userId="c631f8f2bba7ab5a" providerId="LiveId" clId="{55B834A1-1DF9-4445-9A3F-3621C331E8D1}" dt="2020-04-13T09:18:15.173" v="33"/>
        <pc:sldMkLst>
          <pc:docMk/>
          <pc:sldMk cId="2292620242" sldId="479"/>
        </pc:sldMkLst>
        <pc:spChg chg="mod">
          <ac:chgData name="" userId="c631f8f2bba7ab5a" providerId="LiveId" clId="{55B834A1-1DF9-4445-9A3F-3621C331E8D1}" dt="2020-04-13T09:17:34.344" v="28" actId="207"/>
          <ac:spMkLst>
            <pc:docMk/>
            <pc:sldMk cId="2292620242" sldId="479"/>
            <ac:spMk id="5" creationId="{00000000-0000-0000-0000-000000000000}"/>
          </ac:spMkLst>
        </pc:spChg>
        <pc:spChg chg="mod">
          <ac:chgData name="" userId="c631f8f2bba7ab5a" providerId="LiveId" clId="{55B834A1-1DF9-4445-9A3F-3621C331E8D1}" dt="2020-04-13T09:17:30.166" v="27" actId="1076"/>
          <ac:spMkLst>
            <pc:docMk/>
            <pc:sldMk cId="2292620242" sldId="479"/>
            <ac:spMk id="8" creationId="{219B73D9-C3F9-47C9-830F-1DDE108D514A}"/>
          </ac:spMkLst>
        </pc:spChg>
      </pc:sldChg>
      <pc:sldChg chg="modAnim">
        <pc:chgData name="" userId="c631f8f2bba7ab5a" providerId="LiveId" clId="{55B834A1-1DF9-4445-9A3F-3621C331E8D1}" dt="2020-04-13T09:18:37.099" v="35"/>
        <pc:sldMkLst>
          <pc:docMk/>
          <pc:sldMk cId="411932433" sldId="488"/>
        </pc:sldMkLst>
      </pc:sldChg>
      <pc:sldChg chg="modAnim">
        <pc:chgData name="" userId="c631f8f2bba7ab5a" providerId="LiveId" clId="{55B834A1-1DF9-4445-9A3F-3621C331E8D1}" dt="2020-04-13T09:15:33.887" v="6"/>
        <pc:sldMkLst>
          <pc:docMk/>
          <pc:sldMk cId="646929874" sldId="504"/>
        </pc:sldMkLst>
      </pc:sldChg>
      <pc:sldChg chg="delSp modSp">
        <pc:chgData name="" userId="c631f8f2bba7ab5a" providerId="LiveId" clId="{55B834A1-1DF9-4445-9A3F-3621C331E8D1}" dt="2020-04-13T09:15:42.960" v="8" actId="478"/>
        <pc:sldMkLst>
          <pc:docMk/>
          <pc:sldMk cId="1939809290" sldId="506"/>
        </pc:sldMkLst>
        <pc:picChg chg="del mod">
          <ac:chgData name="" userId="c631f8f2bba7ab5a" providerId="LiveId" clId="{55B834A1-1DF9-4445-9A3F-3621C331E8D1}" dt="2020-04-13T09:15:42.960" v="8" actId="478"/>
          <ac:picMkLst>
            <pc:docMk/>
            <pc:sldMk cId="1939809290" sldId="506"/>
            <ac:picMk id="63" creationId="{56551425-40D3-4166-BDC9-A51A7D32E6EF}"/>
          </ac:picMkLst>
        </pc:picChg>
      </pc:sldChg>
      <pc:sldChg chg="modAnim">
        <pc:chgData name="" userId="c631f8f2bba7ab5a" providerId="LiveId" clId="{55B834A1-1DF9-4445-9A3F-3621C331E8D1}" dt="2020-04-13T09:18:29.220" v="34"/>
        <pc:sldMkLst>
          <pc:docMk/>
          <pc:sldMk cId="4217055702" sldId="508"/>
        </pc:sldMkLst>
      </pc:sldChg>
      <pc:sldChg chg="modSp modAnim">
        <pc:chgData name="" userId="c631f8f2bba7ab5a" providerId="LiveId" clId="{55B834A1-1DF9-4445-9A3F-3621C331E8D1}" dt="2020-04-13T09:15:10.834" v="4" actId="207"/>
        <pc:sldMkLst>
          <pc:docMk/>
          <pc:sldMk cId="4216755981" sldId="518"/>
        </pc:sldMkLst>
        <pc:spChg chg="mod">
          <ac:chgData name="" userId="c631f8f2bba7ab5a" providerId="LiveId" clId="{55B834A1-1DF9-4445-9A3F-3621C331E8D1}" dt="2020-04-13T09:15:10.834" v="4" actId="207"/>
          <ac:spMkLst>
            <pc:docMk/>
            <pc:sldMk cId="4216755981" sldId="518"/>
            <ac:spMk id="19" creationId="{509F60BC-61DD-4E58-8FB6-FD115FB4AE2B}"/>
          </ac:spMkLst>
        </pc:spChg>
      </pc:sldChg>
      <pc:sldChg chg="modAnim">
        <pc:chgData name="" userId="c631f8f2bba7ab5a" providerId="LiveId" clId="{55B834A1-1DF9-4445-9A3F-3621C331E8D1}" dt="2020-04-13T09:18:48.888" v="36"/>
        <pc:sldMkLst>
          <pc:docMk/>
          <pc:sldMk cId="1065622771" sldId="577"/>
        </pc:sldMkLst>
      </pc:sldChg>
      <pc:sldChg chg="modAnim">
        <pc:chgData name="" userId="c631f8f2bba7ab5a" providerId="LiveId" clId="{55B834A1-1DF9-4445-9A3F-3621C331E8D1}" dt="2020-04-13T09:15:23.646" v="5"/>
        <pc:sldMkLst>
          <pc:docMk/>
          <pc:sldMk cId="400001347" sldId="58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E6BCE3F-AFDC-4C2A-8AE1-37A4C7558F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3059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BD3AD1-4D9C-4BC7-92C0-D698C20FF5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8066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185598-17CC-421B-968C-FE2A3E3AC5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8392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2FB288-6B73-4CE0-8BC6-10CC235307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5148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40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BD8A42-70B0-4095-9A5C-826F987D35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0860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8AD27B-3B6A-4029-9BF7-651103AAFB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7852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foundation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www.facebook.com/SoftwareUniversity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bg/" TargetMode="External"/><Relationship Id="rId5" Type="http://schemas.openxmlformats.org/officeDocument/2006/relationships/image" Target="../media/image17.png"/><Relationship Id="rId10" Type="http://schemas.openxmlformats.org/officeDocument/2006/relationships/image" Target="../media/image5.png"/><Relationship Id="rId4" Type="http://schemas.openxmlformats.org/officeDocument/2006/relationships/hyperlink" Target="https://softuni.org/" TargetMode="External"/><Relationship Id="rId9" Type="http://schemas.openxmlformats.org/officeDocument/2006/relationships/hyperlink" Target="https://forum.softuni.b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7" name="Picture Logo FB" descr="Facebook logo">
            <a:hlinkClick r:id="rId2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4742479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4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350" y="269206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6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6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8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2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9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12/23/2024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68626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lpha.judge.softuni.org/contests/conditional-statements-advanced-lab/2415/compete#3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/>
              <a:t>Вложени If конструкции и</a:t>
            </a:r>
            <a:br>
              <a:rPr lang="ru-RU"/>
            </a:br>
            <a:r>
              <a:rPr lang="ru-RU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Вложени условни конструкции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1" y="5029200"/>
            <a:ext cx="2950749" cy="382788"/>
          </a:xfrm>
        </p:spPr>
        <p:txBody>
          <a:bodyPr/>
          <a:lstStyle/>
          <a:p>
            <a:pPr algn="l"/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7201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/>
              <a:t>Преподавателски</a:t>
            </a:r>
            <a:r>
              <a:rPr lang="bg-BG" sz="2000" dirty="0"/>
              <a:t> екип</a:t>
            </a:r>
            <a:endParaRPr lang="en-US" sz="20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9201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6801" y="5867400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4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4" y="1977811"/>
            <a:ext cx="4079272" cy="343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2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3" y="1140627"/>
            <a:ext cx="1142841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400" dirty="0"/>
              <a:t>Само при изпълнение на първото условие се преминава към вложената проверка</a:t>
            </a:r>
            <a:r>
              <a:rPr lang="en-US" sz="3400" dirty="0"/>
              <a:t>:</a:t>
            </a:r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472" y="2450069"/>
            <a:ext cx="10477354" cy="32673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condition1: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 print('condition1 valid')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condition2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   print('condition2 valid')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   print('condition2 not valid')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874597"/>
            <a:ext cx="4419600" cy="522599"/>
          </a:xfrm>
          <a:prstGeom prst="wedgeRoundRectCallout">
            <a:avLst>
              <a:gd name="adj1" fmla="val -55973"/>
              <a:gd name="adj2" fmla="val -51801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Вложена </a:t>
            </a:r>
            <a:r>
              <a:rPr lang="en-US" sz="2800" b="1" dirty="0">
                <a:solidFill>
                  <a:schemeClr val="bg2"/>
                </a:solidFill>
              </a:rPr>
              <a:t>if</a:t>
            </a:r>
            <a:r>
              <a:rPr lang="bg-BG" sz="2800" b="1" dirty="0">
                <a:solidFill>
                  <a:schemeClr val="bg2"/>
                </a:solidFill>
              </a:rPr>
              <a:t> конструкция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2CA408-07E4-47DD-B28A-C75BB80B1388}"/>
              </a:ext>
            </a:extLst>
          </p:cNvPr>
          <p:cNvSpPr/>
          <p:nvPr/>
        </p:nvSpPr>
        <p:spPr>
          <a:xfrm>
            <a:off x="1362328" y="3508429"/>
            <a:ext cx="7162800" cy="216037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D360D94-C047-4FA7-A415-43518BE5D7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692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400" dirty="0"/>
              <a:t>Напишете програма, която</a:t>
            </a:r>
            <a:r>
              <a:rPr lang="en-US" sz="3400" dirty="0"/>
              <a:t> </a:t>
            </a:r>
            <a:r>
              <a:rPr lang="bg-BG" sz="3400" dirty="0"/>
              <a:t>чете от потребителя:</a:t>
            </a:r>
          </a:p>
          <a:p>
            <a:pPr lvl="2">
              <a:lnSpc>
                <a:spcPct val="110000"/>
              </a:lnSpc>
            </a:pPr>
            <a:r>
              <a:rPr lang="bg-BG" sz="3000" dirty="0"/>
              <a:t>Възраст и пол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Принтира обръщение според въведените данни, както е показано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3000" dirty="0"/>
              <a:t> (</a:t>
            </a:r>
            <a:r>
              <a:rPr lang="bg-BG" sz="3000" dirty="0"/>
              <a:t>в следващия слайд</a:t>
            </a:r>
            <a:r>
              <a:rPr lang="en-US" sz="3000" dirty="0"/>
              <a:t>)</a:t>
            </a:r>
            <a:endParaRPr lang="bg-BG" sz="3000" dirty="0"/>
          </a:p>
          <a:p>
            <a:pPr>
              <a:lnSpc>
                <a:spcPct val="110000"/>
              </a:lnSpc>
            </a:pPr>
            <a:r>
              <a:rPr lang="bg-BG" sz="3400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962308" y="4769322"/>
            <a:ext cx="2568692" cy="954677"/>
            <a:chOff x="1684152" y="5496496"/>
            <a:chExt cx="2121547" cy="89255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005337" y="4780741"/>
            <a:ext cx="2209311" cy="881134"/>
            <a:chOff x="4307530" y="5496496"/>
            <a:chExt cx="1863082" cy="89255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000" y="3429000"/>
            <a:ext cx="4231147" cy="1996943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209CD6A2-DF6C-4629-9B61-E77493B983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796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8092" y="1193112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3053" y="4959673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8721" y="4955574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6610" y="385971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66791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7910" y="3790115"/>
            <a:ext cx="579005" cy="1169556"/>
            <a:chOff x="2416321" y="3790115"/>
            <a:chExt cx="579005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9565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2974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19748" y="3814674"/>
            <a:ext cx="579005" cy="1140899"/>
            <a:chOff x="7918159" y="3814673"/>
            <a:chExt cx="579005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39854" y="3796571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2556" y="4951478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2606" y="1771425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7077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80001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9182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9149748-D2F7-4E8F-A72E-5D49E3D42CB9}"/>
              </a:ext>
            </a:extLst>
          </p:cNvPr>
          <p:cNvSpPr/>
          <p:nvPr/>
        </p:nvSpPr>
        <p:spPr>
          <a:xfrm>
            <a:off x="0" y="6038395"/>
            <a:ext cx="125219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</a:p>
          <a:p>
            <a:pPr algn="ctr"/>
            <a:r>
              <a:rPr lang="en-US" sz="2000" dirty="0">
                <a:hlinkClick r:id="rId2"/>
              </a:rPr>
              <a:t>https://alpha.judge.softuni.org/contests/conditional-statements-advanced-lab/2415/compete#3</a:t>
            </a:r>
            <a:endParaRPr lang="en-US" sz="2000" dirty="0"/>
          </a:p>
        </p:txBody>
      </p:sp>
      <p:sp>
        <p:nvSpPr>
          <p:cNvPr id="41" name="Slide Number">
            <a:extLst>
              <a:ext uri="{FF2B5EF4-FFF2-40B4-BE49-F238E27FC236}">
                <a16:creationId xmlns:a16="http://schemas.microsoft.com/office/drawing/2014/main" id="{DAB1DA84-8870-4DF7-8975-5B09857841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3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Обръщение според възраст и пол</a:t>
            </a:r>
            <a:r>
              <a:rPr lang="en-US" sz="3600" dirty="0"/>
              <a:t> -</a:t>
            </a:r>
            <a:r>
              <a:rPr lang="bg-BG" sz="3600" dirty="0"/>
              <a:t> решение</a:t>
            </a:r>
            <a:endParaRPr lang="en-US" sz="38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94F9055-89B6-440B-BF72-818E38F95D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6C0F98C-38CD-471A-95F8-00EBF7D8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000" y="1363402"/>
            <a:ext cx="8325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age = float(input())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gender = input()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gender == "f":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age &gt;= 16: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print("Ms.")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else: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print("Miss")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age &gt;= 16: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print("Mr.")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else: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print("Master")</a:t>
            </a:r>
          </a:p>
        </p:txBody>
      </p:sp>
    </p:spTree>
    <p:extLst>
      <p:ext uri="{BB962C8B-B14F-4D97-AF65-F5344CB8AC3E}">
        <p14:creationId xmlns:p14="http://schemas.microsoft.com/office/powerpoint/2010/main" val="238650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Напишете програма, която чете от потребителя:</a:t>
            </a:r>
          </a:p>
          <a:p>
            <a:pPr lvl="2"/>
            <a:r>
              <a:rPr lang="bg-BG" sz="2800" dirty="0"/>
              <a:t>Име на продукт</a:t>
            </a:r>
          </a:p>
          <a:p>
            <a:pPr lvl="2"/>
            <a:r>
              <a:rPr lang="bg-BG" sz="2800" dirty="0"/>
              <a:t>Град</a:t>
            </a:r>
          </a:p>
          <a:p>
            <a:pPr lvl="2"/>
            <a:r>
              <a:rPr lang="bg-BG" sz="2800" dirty="0"/>
              <a:t>Количество</a:t>
            </a:r>
          </a:p>
          <a:p>
            <a:pPr lvl="1"/>
            <a:r>
              <a:rPr lang="bg-BG" sz="3200" dirty="0"/>
              <a:t>Пресмята цената му спрямо таблицата:</a:t>
            </a:r>
          </a:p>
          <a:p>
            <a:pPr lvl="1"/>
            <a:endParaRPr lang="bg-BG" sz="3000" dirty="0"/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773037"/>
              </p:ext>
            </p:extLst>
          </p:nvPr>
        </p:nvGraphicFramePr>
        <p:xfrm>
          <a:off x="1549523" y="4529106"/>
          <a:ext cx="9092954" cy="1922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000" y="1899000"/>
            <a:ext cx="2356722" cy="23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B842136-E4F0-464A-A538-3CAF978341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457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453026"/>
            <a:ext cx="11815018" cy="7931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761535" y="2463062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191000" y="2458368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7946143" y="2458368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5995351" y="2995092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499631" y="2996327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07D40F1E-03B0-4E52-973C-7A0669CDE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054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7275" y="247651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6390" y="761702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6360" y="1923751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50483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901444" y="4330503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61450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2846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8412" y="2940465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71452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3347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2083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9529" y="4263710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AE902709-0B46-4B56-852C-FBE827919C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80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/>
              <a:t>Квартално магазинче – решение</a:t>
            </a:r>
            <a:endParaRPr lang="en-US" sz="38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23E1E1D-0721-4C04-A11D-7717FE90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32" y="1405866"/>
            <a:ext cx="825856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 = input()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town = input()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quantity = float(input())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town == 'Sofia':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product == 'coffee':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print(0.50 * quantity)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elif product == 'water':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print(0.80 * quantity)</a:t>
            </a:r>
          </a:p>
          <a:p>
            <a:pPr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TODO: Check the other cases…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town =='Plovdiv':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TODO: Add logic here…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town == 'Varna':  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TODO: Add logic here…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2E27649-04EE-47CF-B123-D2919D82B3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13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533500" y="1539000"/>
            <a:ext cx="1125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and</a:t>
            </a:r>
          </a:p>
          <a:p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or</a:t>
            </a:r>
          </a:p>
          <a:p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38546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097334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 резултат </a:t>
            </a:r>
            <a:r>
              <a:rPr lang="en-US" dirty="0"/>
              <a:t>(</a:t>
            </a:r>
            <a:r>
              <a:rPr lang="en-US" sz="2800" b="1" dirty="0">
                <a:latin typeface="Consolas" panose="020B0609020204030204" pitchFamily="49" charset="0"/>
              </a:rPr>
              <a:t>true</a:t>
            </a:r>
            <a:r>
              <a:rPr lang="bg-BG" dirty="0"/>
              <a:t> или </a:t>
            </a:r>
            <a:r>
              <a:rPr lang="en-US" sz="2800" b="1" dirty="0">
                <a:latin typeface="Consolas" panose="020B0609020204030204" pitchFamily="49" charset="0"/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5927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40516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20359" y="2481533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sz="2800" dirty="0"/>
              <a:t>" - </a:t>
            </a:r>
            <a:r>
              <a:rPr lang="bg-BG" sz="2800" dirty="0"/>
              <a:t>И</a:t>
            </a:r>
            <a:endParaRPr lang="en-US" sz="2800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2302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234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923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20548" y="2481533"/>
            <a:ext cx="1822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sz="2800" dirty="0"/>
              <a:t>" - </a:t>
            </a:r>
            <a:r>
              <a:rPr lang="bg-BG" sz="2800" dirty="0"/>
              <a:t>ИЛИ</a:t>
            </a:r>
            <a:endParaRPr lang="en-US" sz="28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339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4577" y="2524022"/>
            <a:ext cx="322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2800" dirty="0"/>
              <a:t>" - </a:t>
            </a:r>
            <a:r>
              <a:rPr lang="bg-BG" sz="2800" dirty="0"/>
              <a:t>ОТРИЦАНИЕ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2000" y="5587581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1856" y="5492556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или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3300" y="5571851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1611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3256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7498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7497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id="{6CA45BEE-19BC-4371-92EB-DCA76009C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174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48DB2A7-C67D-4CC4-892E-0CDCF8631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24115" cy="513539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200" dirty="0"/>
              <a:t>Преговор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bg-BG" sz="3200" dirty="0"/>
              <a:t>Вложени</a:t>
            </a:r>
            <a:r>
              <a:rPr lang="en-US" sz="3200" dirty="0"/>
              <a:t> </a:t>
            </a:r>
            <a:r>
              <a:rPr lang="bg-BG" sz="3200" dirty="0"/>
              <a:t>условни конструкции</a:t>
            </a:r>
            <a:endParaRPr lang="en-US" sz="3200" dirty="0"/>
          </a:p>
          <a:p>
            <a:pPr marL="514350" indent="-514350"/>
            <a:r>
              <a:rPr lang="bg-BG" sz="3200" dirty="0"/>
              <a:t>Логически оператори</a:t>
            </a:r>
          </a:p>
          <a:p>
            <a:pPr marL="723900" lvl="1" indent="-420688"/>
            <a:r>
              <a:rPr lang="bg-BG" sz="3200" dirty="0"/>
              <a:t>Логически оператори "</a:t>
            </a:r>
            <a:r>
              <a:rPr lang="en-US" sz="3200" b="1" dirty="0">
                <a:solidFill>
                  <a:schemeClr val="bg1"/>
                </a:solidFill>
              </a:rPr>
              <a:t>and</a:t>
            </a:r>
            <a:r>
              <a:rPr lang="bg-BG" sz="3200" dirty="0"/>
              <a:t>"</a:t>
            </a:r>
            <a:r>
              <a:rPr lang="en-US" sz="3200" dirty="0"/>
              <a:t>, "</a:t>
            </a:r>
            <a:r>
              <a:rPr lang="en-US" sz="3200" b="1" dirty="0">
                <a:solidFill>
                  <a:schemeClr val="bg1"/>
                </a:solidFill>
              </a:rPr>
              <a:t>or</a:t>
            </a:r>
            <a:r>
              <a:rPr lang="en-GB" sz="3200" dirty="0"/>
              <a:t>"</a:t>
            </a:r>
            <a:r>
              <a:rPr lang="bg-BG" sz="3200" dirty="0"/>
              <a:t>,</a:t>
            </a:r>
            <a:r>
              <a:rPr lang="en-GB" sz="3200" dirty="0"/>
              <a:t> "</a:t>
            </a:r>
            <a:r>
              <a:rPr lang="en-GB" sz="3200" b="1" dirty="0">
                <a:solidFill>
                  <a:schemeClr val="bg1"/>
                </a:solidFill>
              </a:rPr>
              <a:t>not</a:t>
            </a:r>
            <a:r>
              <a:rPr lang="en-GB" sz="3200" dirty="0"/>
              <a:t>"</a:t>
            </a:r>
            <a:endParaRPr lang="bg-BG" sz="3200" dirty="0"/>
          </a:p>
          <a:p>
            <a:pPr marL="723900" lvl="1" indent="-420688"/>
            <a:r>
              <a:rPr lang="bg-BG" sz="3200" dirty="0"/>
              <a:t>Приоритет на условия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66758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sz="3600" dirty="0"/>
              <a:t>Проверява изпълнението на </a:t>
            </a:r>
            <a:r>
              <a:rPr lang="bg-BG" sz="3600" b="1" dirty="0">
                <a:solidFill>
                  <a:schemeClr val="bg1"/>
                </a:solidFill>
              </a:rPr>
              <a:t>няколко</a:t>
            </a:r>
            <a:r>
              <a:rPr lang="bg-BG" sz="3600" dirty="0"/>
              <a:t> условия </a:t>
            </a:r>
            <a:br>
              <a:rPr lang="en-US" sz="3600" dirty="0"/>
            </a:br>
            <a:r>
              <a:rPr lang="bg-BG" sz="3600" b="1" dirty="0">
                <a:solidFill>
                  <a:schemeClr val="bg1"/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sz="3600" dirty="0"/>
              <a:t>Пример: проверка дали число е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en-US" sz="3600" dirty="0"/>
              <a:t>:</a:t>
            </a:r>
            <a:r>
              <a:rPr lang="bg-BG" sz="3600" dirty="0"/>
              <a:t> </a:t>
            </a:r>
            <a:endParaRPr lang="en-US" sz="3600" dirty="0"/>
          </a:p>
          <a:p>
            <a:pPr lvl="1">
              <a:lnSpc>
                <a:spcPct val="115000"/>
              </a:lnSpc>
            </a:pPr>
            <a:r>
              <a:rPr lang="en-US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по-голямо</a:t>
            </a:r>
            <a:r>
              <a:rPr lang="bg-BG" sz="3400" dirty="0"/>
              <a:t> от 5 и </a:t>
            </a:r>
            <a:r>
              <a:rPr lang="bg-BG" sz="3400" b="1" dirty="0">
                <a:solidFill>
                  <a:schemeClr val="bg1"/>
                </a:solidFill>
              </a:rPr>
              <a:t>по-малко</a:t>
            </a:r>
            <a:r>
              <a:rPr lang="bg-BG" sz="3400" dirty="0"/>
              <a:t> от 10</a:t>
            </a:r>
            <a:endParaRPr lang="en-US" sz="3400" dirty="0"/>
          </a:p>
          <a:p>
            <a:pPr lvl="1">
              <a:lnSpc>
                <a:spcPct val="115000"/>
              </a:lnSpc>
            </a:pPr>
            <a:r>
              <a:rPr lang="en-US" dirty="0"/>
              <a:t> </a:t>
            </a:r>
            <a:r>
              <a:rPr lang="bg-BG" sz="3400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0700" y="4876801"/>
            <a:ext cx="8535300" cy="11541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a = int(input())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if a &gt; 5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a &lt; 10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a % 2 == 0: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9DB52-4CE3-4FF8-B586-463F74F67E4C}"/>
              </a:ext>
            </a:extLst>
          </p:cNvPr>
          <p:cNvSpPr txBox="1"/>
          <p:nvPr/>
        </p:nvSpPr>
        <p:spPr>
          <a:xfrm>
            <a:off x="8888964" y="2942372"/>
            <a:ext cx="32187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and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FF7113D-9332-48FA-90A9-79E5B7727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622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36000" y="1195931"/>
            <a:ext cx="6384444" cy="4957073"/>
          </a:xfrm>
        </p:spPr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and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3" y="1944000"/>
            <a:ext cx="4575300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&gt; 5: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10: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502" y="1944000"/>
            <a:ext cx="59830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5 &lt; a &lt; 10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0:</a:t>
            </a:r>
          </a:p>
        </p:txBody>
      </p:sp>
    </p:spTree>
    <p:extLst>
      <p:ext uri="{BB962C8B-B14F-4D97-AF65-F5344CB8AC3E}">
        <p14:creationId xmlns:p14="http://schemas.microsoft.com/office/powerpoint/2010/main" val="385104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300" dirty="0"/>
              <a:t>Проверява дали въведеното число от потребителя е в </a:t>
            </a:r>
            <a:br>
              <a:rPr lang="bg-BG" sz="3300" dirty="0"/>
            </a:br>
            <a:r>
              <a:rPr lang="bg-BG" sz="3300" dirty="0"/>
              <a:t>интервала </a:t>
            </a:r>
            <a:r>
              <a:rPr lang="en-US" sz="3300" dirty="0"/>
              <a:t>[</a:t>
            </a:r>
            <a:r>
              <a:rPr lang="bg-BG" sz="3300" dirty="0"/>
              <a:t>-100</a:t>
            </a:r>
            <a:r>
              <a:rPr lang="en-US" sz="3300" dirty="0"/>
              <a:t>,</a:t>
            </a:r>
            <a:r>
              <a:rPr lang="bg-BG" sz="3300" dirty="0"/>
              <a:t> 100</a:t>
            </a:r>
            <a:r>
              <a:rPr lang="en-US" sz="3300" dirty="0"/>
              <a:t>] </a:t>
            </a:r>
            <a:r>
              <a:rPr lang="bg-BG" sz="3300" dirty="0"/>
              <a:t>и е различно от 0</a:t>
            </a:r>
            <a:endParaRPr lang="bg-BG" sz="33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300" dirty="0"/>
              <a:t>Извежда </a:t>
            </a:r>
            <a:r>
              <a:rPr lang="en-US" sz="3300" dirty="0"/>
              <a:t>"</a:t>
            </a:r>
            <a:r>
              <a:rPr lang="en-US" sz="3300" b="1" dirty="0">
                <a:latin typeface="Consolas" panose="020B0609020204030204" pitchFamily="49" charset="0"/>
              </a:rPr>
              <a:t>Yes</a:t>
            </a:r>
            <a:r>
              <a:rPr lang="en-US" sz="3300" dirty="0"/>
              <a:t>"</a:t>
            </a:r>
            <a:r>
              <a:rPr lang="bg-BG" sz="3300" dirty="0"/>
              <a:t>,</a:t>
            </a:r>
            <a:r>
              <a:rPr lang="en-US" sz="3300" dirty="0"/>
              <a:t> </a:t>
            </a:r>
            <a:r>
              <a:rPr lang="bg-BG" sz="3300" dirty="0"/>
              <a:t>ако е в интервала и различно от 0, или </a:t>
            </a:r>
            <a:r>
              <a:rPr lang="en-US" sz="3300" dirty="0"/>
              <a:t>"</a:t>
            </a:r>
            <a:r>
              <a:rPr lang="en-US" sz="3300" b="1" dirty="0">
                <a:latin typeface="Consolas" panose="020B0609020204030204" pitchFamily="49" charset="0"/>
              </a:rPr>
              <a:t>No</a:t>
            </a:r>
            <a:r>
              <a:rPr lang="en-US" sz="3300" dirty="0"/>
              <a:t>" </a:t>
            </a:r>
            <a:br>
              <a:rPr lang="bg-BG" sz="3300" dirty="0"/>
            </a:br>
            <a:r>
              <a:rPr lang="bg-BG" sz="3300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Число в интервала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913384" y="5191780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5459988" y="5126240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581401" y="5158612"/>
            <a:ext cx="1583461" cy="540203"/>
            <a:chOff x="5037444" y="5781875"/>
            <a:chExt cx="1583461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45582B5-612D-4061-B344-0AFFC7DAE8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373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Число в интервала – решение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99" y="1494000"/>
            <a:ext cx="10575000" cy="35558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number = int(input())</a:t>
            </a:r>
            <a:endParaRPr lang="bg-BG" sz="3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if -100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 &lt;=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number &lt;= 100 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number != 0:</a:t>
            </a:r>
            <a:endParaRPr lang="bg-BG" sz="3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sz="36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Yes</a:t>
            </a:r>
            <a:r>
              <a:rPr lang="en-US" sz="3600" noProof="1"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sz="36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No</a:t>
            </a:r>
            <a:r>
              <a:rPr lang="en-US" sz="3600" noProof="1">
                <a:latin typeface="Consolas" pitchFamily="49" charset="0"/>
                <a:cs typeface="Consolas" pitchFamily="49" charset="0"/>
              </a:rPr>
              <a:t>")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175839-BB88-4C6A-A780-BCE71BF89E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053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</a:t>
            </a:r>
            <a:r>
              <a:rPr lang="bg-BG" b="1" dirty="0">
                <a:solidFill>
                  <a:schemeClr val="bg1"/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397708" y="2619000"/>
            <a:ext cx="285068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b="1" dirty="0">
                <a:latin typeface="Consolas" panose="020B0609020204030204" pitchFamily="49" charset="0"/>
              </a:rPr>
              <a:t>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85" y="4343401"/>
            <a:ext cx="8643087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word = input()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"Demo":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7B8B233-B09C-440C-84A8-CED8361EB2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948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1000" y="1195932"/>
            <a:ext cx="5770597" cy="3583068"/>
          </a:xfrm>
        </p:spPr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or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8" cy="3583069"/>
          </a:xfrm>
        </p:spPr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2" y="1944000"/>
            <a:ext cx="4903098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word == 'Example':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elif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word == 'Demo':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001" y="1944000"/>
            <a:ext cx="4230000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word == 'Example'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'Demo':</a:t>
            </a:r>
          </a:p>
        </p:txBody>
      </p:sp>
    </p:spTree>
    <p:extLst>
      <p:ext uri="{BB962C8B-B14F-4D97-AF65-F5344CB8AC3E}">
        <p14:creationId xmlns:p14="http://schemas.microsoft.com/office/powerpoint/2010/main" val="99989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800"/>
              </a:spcBef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Плод или зеленчук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440124" y="5922332"/>
            <a:ext cx="3077114" cy="523220"/>
            <a:chOff x="162386" y="5796812"/>
            <a:chExt cx="307711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62386" y="5796812"/>
              <a:ext cx="1301691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20138" y="5881469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901464" y="5913841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1E9B0097-1A9C-48AC-9BB8-36A34344BB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777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Плод или зеленчук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35792" y="1760871"/>
            <a:ext cx="11187038" cy="3854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 input()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food == "banana"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"apple"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"kiwi"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food == "cherry"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"lemon"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"grapes":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print("fruit")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"tomato"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"cucumber"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food == "pepper"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"carrot":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print("vegetable")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print("unknown")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A1E3FEA-7273-40B2-AA56-E4490AD83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42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bg1"/>
                </a:solidFill>
              </a:rPr>
              <a:t>не 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изпълнено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3221518"/>
            <a:ext cx="883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 = number &gt; 10 and number % 2 == 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valid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print("Invalid")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8526000" y="4765119"/>
            <a:ext cx="2989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b="1" dirty="0">
                <a:latin typeface="Consolas" panose="020B0609020204030204" pitchFamily="49" charset="0"/>
              </a:rPr>
              <a:t>NOT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17C09B9-7DED-4E7A-8467-57C0AD0BF9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62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цяло число </a:t>
            </a:r>
            <a:r>
              <a:rPr lang="en-GB" sz="3000" dirty="0"/>
              <a:t>- </a:t>
            </a:r>
            <a:r>
              <a:rPr lang="bg-BG" sz="3000" dirty="0"/>
              <a:t>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Числото е валидно ако е в интервала </a:t>
            </a:r>
            <a:r>
              <a:rPr lang="en-US" sz="3000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100…200</a:t>
            </a:r>
            <a:r>
              <a:rPr lang="en-US" sz="3000" dirty="0"/>
              <a:t>] </a:t>
            </a:r>
            <a:r>
              <a:rPr lang="bg-BG" sz="3000" dirty="0"/>
              <a:t>или е </a:t>
            </a:r>
            <a:r>
              <a:rPr lang="bg-BG" sz="3000" b="1" dirty="0">
                <a:solidFill>
                  <a:schemeClr val="bg1"/>
                </a:solidFill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невалидно да се отпечата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/>
              <a:t>",</a:t>
            </a:r>
            <a:endParaRPr lang="bg-BG" sz="3000" dirty="0"/>
          </a:p>
          <a:p>
            <a:pPr marL="442912" lvl="1" indent="0">
              <a:lnSpc>
                <a:spcPct val="100000"/>
              </a:lnSpc>
              <a:buNone/>
            </a:pPr>
            <a:r>
              <a:rPr lang="bg-BG" sz="3000" dirty="0"/>
              <a:t>в противен случай да не се отпечатва нищо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655888" y="5197365"/>
            <a:ext cx="3158779" cy="540156"/>
            <a:chOff x="1653861" y="4649433"/>
            <a:chExt cx="2119332" cy="5609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GB" sz="2800" b="1" dirty="0">
                  <a:latin typeface="Consolas" panose="020B0609020204030204" pitchFamily="49" charset="0"/>
                </a:rPr>
                <a:t>invalid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861" y="4649433"/>
              <a:ext cx="542000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75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663472" y="5197365"/>
            <a:ext cx="4562531" cy="560216"/>
            <a:chOff x="1979933" y="5678345"/>
            <a:chExt cx="1719123" cy="5602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896" y="5698413"/>
              <a:ext cx="108516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bg-BG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няма изход</a:t>
              </a: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933" y="5678345"/>
              <a:ext cx="37600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150</a:t>
              </a: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410428" y="5841308"/>
              <a:ext cx="166380" cy="2272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3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BB67-AC1C-4784-85E5-CE6A5C7C276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8EAA8-ACB3-44D8-A4C5-B402403F80D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1385091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7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решение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CA590D-B29C-4D9D-834B-B9F64D4D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600" y="2259000"/>
            <a:ext cx="811479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number = int(input())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valid = 100 &lt;= number &lt;= 200 or number == 0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valid: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print('invalid')</a:t>
            </a:r>
          </a:p>
        </p:txBody>
      </p:sp>
    </p:spTree>
    <p:extLst>
      <p:ext uri="{BB962C8B-B14F-4D97-AF65-F5344CB8AC3E}">
        <p14:creationId xmlns:p14="http://schemas.microsoft.com/office/powerpoint/2010/main" val="303293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4746" y="1151122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Чрез скоби </a:t>
            </a:r>
            <a:r>
              <a:rPr lang="en-US" b="1" dirty="0">
                <a:solidFill>
                  <a:schemeClr val="bg1"/>
                </a:solidFill>
              </a:rPr>
              <a:t>( ) </a:t>
            </a:r>
            <a:r>
              <a:rPr lang="bg-BG" dirty="0"/>
              <a:t>можем да приоритизираме условия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EEEF2A-4D54-478C-9632-2137A5996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2228138"/>
            <a:ext cx="101346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 = 200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 = 300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and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and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print("Yes")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Yes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a &gt;= 100 and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or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and c &lt;= 400: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print("Yes")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No output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F6E0694-27EA-46C2-8424-FBC898CE9A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169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Решаване на задачи в клас(лаб)</a:t>
            </a:r>
            <a:endParaRPr lang="bg-B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53000" y="1253544"/>
            <a:ext cx="229245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4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 чете потребителски вход:</a:t>
            </a:r>
            <a:endParaRPr lang="bg-BG" sz="3200" dirty="0"/>
          </a:p>
          <a:p>
            <a:pPr lvl="2"/>
            <a:r>
              <a:rPr lang="bg-BG" sz="3300" dirty="0"/>
              <a:t>Продукт</a:t>
            </a:r>
          </a:p>
          <a:p>
            <a:pPr lvl="2"/>
            <a:r>
              <a:rPr lang="bg-BG" sz="3300" dirty="0"/>
              <a:t>Ден</a:t>
            </a:r>
          </a:p>
          <a:p>
            <a:pPr lvl="2"/>
            <a:r>
              <a:rPr lang="bg-BG" sz="3300" dirty="0"/>
              <a:t>Количество</a:t>
            </a:r>
          </a:p>
          <a:p>
            <a:pPr lvl="1"/>
            <a:r>
              <a:rPr lang="bg-BG" sz="3300" dirty="0"/>
              <a:t>Извежда сумата, която трябва да се заплати според </a:t>
            </a:r>
            <a:r>
              <a:rPr lang="en-US" sz="3300" dirty="0"/>
              <a:t> </a:t>
            </a:r>
            <a:r>
              <a:rPr lang="bg-BG" sz="3300" dirty="0"/>
              <a:t>деня и </a:t>
            </a:r>
            <a:br>
              <a:rPr lang="en-US" sz="3300" dirty="0"/>
            </a:br>
            <a:r>
              <a:rPr lang="bg-BG" sz="3300" dirty="0"/>
              <a:t>продукта</a:t>
            </a:r>
            <a:endParaRPr lang="en-US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Магазин за плодове – условие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5098-E2BD-4CDE-8090-D90CB166E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85" y="2143421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70088-9D74-4E7F-BB37-30BB134C2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985" y="2743200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7F61F-1F92-4B4F-8912-19E8CE974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478" y="2143421"/>
            <a:ext cx="1677988" cy="167798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EE9B8CB-1E3B-4D4A-AECB-253FE7666E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82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Магазин за плодове – условие (2)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3180" y="5183050"/>
            <a:ext cx="15698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61570" y="5544977"/>
            <a:ext cx="915988" cy="4935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67088" y="5183050"/>
            <a:ext cx="153764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7400" y="5614679"/>
            <a:ext cx="914400" cy="502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21753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138668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30901"/>
              </p:ext>
            </p:extLst>
          </p:nvPr>
        </p:nvGraphicFramePr>
        <p:xfrm>
          <a:off x="609600" y="1905001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15351"/>
              </p:ext>
            </p:extLst>
          </p:nvPr>
        </p:nvGraphicFramePr>
        <p:xfrm>
          <a:off x="609600" y="3736394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Slide Number">
            <a:extLst>
              <a:ext uri="{FF2B5EF4-FFF2-40B4-BE49-F238E27FC236}">
                <a16:creationId xmlns:a16="http://schemas.microsoft.com/office/drawing/2014/main" id="{F6EF5E46-C573-4089-992C-B5C84FDF7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075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Магазин за плодове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9100" y="1295400"/>
            <a:ext cx="113538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day == 'saturday' or day == 'sunday':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fruit == 'banana':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price = 2.70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elif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fruit == 'apple':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price = 1.25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check other fruits…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elif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day == 'monday' or day == 'tuesday' or day ==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'wednesday' or day == 'thursday' or day == 'friday':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fruit == 'banana':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price = 2.50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check other fruits…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6BA134A-E863-4BB1-946F-9F0F92946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661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400" dirty="0"/>
              <a:t>Напишете програма, която чете от потребителя:</a:t>
            </a:r>
          </a:p>
          <a:p>
            <a:pPr lvl="2"/>
            <a:r>
              <a:rPr lang="bg-BG" sz="3000" dirty="0"/>
              <a:t>Град</a:t>
            </a:r>
          </a:p>
          <a:p>
            <a:pPr lvl="2"/>
            <a:r>
              <a:rPr lang="bg-BG" sz="3000" dirty="0"/>
              <a:t>Обем на продажби </a:t>
            </a:r>
            <a:r>
              <a:rPr lang="en-US" sz="3000" dirty="0"/>
              <a:t>(</a:t>
            </a:r>
            <a:r>
              <a:rPr lang="bg-BG" sz="3000" dirty="0"/>
              <a:t>реално число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sz="3000" dirty="0"/>
              <a:t>Изчислява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комисионната</a:t>
            </a:r>
            <a:r>
              <a:rPr lang="bg-BG" sz="3000" dirty="0"/>
              <a:t>, която дадена фирма дава на </a:t>
            </a:r>
            <a:br>
              <a:rPr lang="en-US" sz="3000" dirty="0"/>
            </a:br>
            <a:r>
              <a:rPr lang="bg-BG" sz="3000" dirty="0"/>
              <a:t>търговците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според града и обема на продажбите</a:t>
            </a:r>
          </a:p>
          <a:p>
            <a:pPr lvl="1"/>
            <a:r>
              <a:rPr lang="bg-BG" sz="3000" dirty="0"/>
              <a:t>Извежда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стойността</a:t>
            </a:r>
            <a:r>
              <a:rPr lang="bg-BG" sz="3000" dirty="0"/>
              <a:t> на комисионната, закръглена до 2 цифри </a:t>
            </a:r>
            <a:br>
              <a:rPr lang="bg-BG" sz="3000" dirty="0"/>
            </a:br>
            <a:r>
              <a:rPr lang="bg-BG" sz="3000" dirty="0"/>
              <a:t>след десетичната запетая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– условие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32946-52EB-47D1-9C07-2C09AC7CD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000" y="1449000"/>
            <a:ext cx="1734884" cy="1734884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81438DB-EE2D-4B0B-B1D4-03CBA107D1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035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73607"/>
            <a:ext cx="11804822" cy="5570355"/>
          </a:xfrm>
        </p:spPr>
        <p:txBody>
          <a:bodyPr>
            <a:noAutofit/>
          </a:bodyPr>
          <a:lstStyle/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kumimoji="1" lang="bg-BG" sz="2400" b="1" dirty="0"/>
          </a:p>
          <a:p>
            <a:r>
              <a:rPr lang="bg-BG" sz="3200" dirty="0"/>
              <a:t>Примерен вход и изход: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– условие</a:t>
            </a:r>
            <a:r>
              <a:rPr lang="en-US" dirty="0"/>
              <a:t> (2)</a:t>
            </a:r>
            <a:r>
              <a:rPr lang="bg-BG" dirty="0"/>
              <a:t> 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BBAE6-E215-4321-9A1B-BF492B9B2288}"/>
              </a:ext>
            </a:extLst>
          </p:cNvPr>
          <p:cNvGrpSpPr/>
          <p:nvPr/>
        </p:nvGrpSpPr>
        <p:grpSpPr>
          <a:xfrm>
            <a:off x="1447802" y="5256828"/>
            <a:ext cx="3568431" cy="908275"/>
            <a:chOff x="1816008" y="5254388"/>
            <a:chExt cx="3568431" cy="9082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31458" y="5442298"/>
              <a:ext cx="1152981" cy="5081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dirty="0">
                  <a:latin typeface="Consolas" panose="020B0609020204030204" pitchFamily="49" charset="0"/>
                </a:rPr>
                <a:t>27.50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16008" y="5254388"/>
              <a:ext cx="1593952" cy="9082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</a:pPr>
              <a:r>
                <a:rPr lang="en-US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Plovdiv</a:t>
              </a:r>
            </a:p>
            <a:p>
              <a:r>
                <a:rPr lang="bg-BG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499.99</a:t>
              </a:r>
              <a:endPara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630209" y="5594225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167CEF-A3F1-4ED3-82AB-2D0C0EE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4214334"/>
            <a:ext cx="2143985" cy="214398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801268"/>
              </p:ext>
            </p:extLst>
          </p:nvPr>
        </p:nvGraphicFramePr>
        <p:xfrm>
          <a:off x="836612" y="1686862"/>
          <a:ext cx="10515600" cy="20142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6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 / цена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500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1 000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&gt;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83245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24176"/>
                  </a:ext>
                </a:extLst>
              </a:tr>
            </a:tbl>
          </a:graphicData>
        </a:graphic>
      </p:graphicFrame>
      <p:sp>
        <p:nvSpPr>
          <p:cNvPr id="14" name="Slide Number">
            <a:extLst>
              <a:ext uri="{FF2B5EF4-FFF2-40B4-BE49-F238E27FC236}">
                <a16:creationId xmlns:a16="http://schemas.microsoft.com/office/drawing/2014/main" id="{38744E1D-B144-4461-A686-9E5CAD5E33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467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Търговски комисионни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2585" y="1371600"/>
            <a:ext cx="109440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town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commission = -1.0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town == "Sofia":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if sales &gt;= 0 and sales &lt;= 500: comission = 0.05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elif sales &gt; 500 and sales &lt;= 1000: comission = 0.07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check the other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elif town == "Varna":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check the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elif town == "Plovdiv":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check the price ranges…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commission &gt;= 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print(f"{sales * commission:.2f}")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else: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 print("error")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EE7F07-C666-47C8-A172-0CC332F78F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93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Вложени условни конструкции</a:t>
            </a:r>
            <a:r>
              <a:rPr lang="bg-BG" sz="3600" dirty="0"/>
              <a:t>:</a:t>
            </a:r>
            <a:endParaRPr lang="bg-BG" sz="36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Логически оператори - </a:t>
            </a:r>
            <a:r>
              <a:rPr lang="en-US" sz="3600" b="1" dirty="0">
                <a:solidFill>
                  <a:schemeClr val="bg1"/>
                </a:solidFill>
              </a:rPr>
              <a:t>and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or</a:t>
            </a:r>
            <a:r>
              <a:rPr lang="en-US" sz="3600" dirty="0">
                <a:solidFill>
                  <a:schemeClr val="bg2"/>
                </a:solidFill>
              </a:rPr>
              <a:t>,</a:t>
            </a:r>
            <a:r>
              <a:rPr lang="bg-BG" sz="3600" dirty="0">
                <a:solidFill>
                  <a:schemeClr val="bg2"/>
                </a:solidFill>
              </a:rPr>
              <a:t> </a:t>
            </a:r>
            <a:r>
              <a:rPr lang="en-US" sz="3600" b="1">
                <a:solidFill>
                  <a:schemeClr val="bg1"/>
                </a:solidFill>
              </a:rPr>
              <a:t>not</a:t>
            </a:r>
            <a:endParaRPr lang="bg-BG" sz="3600" b="1" dirty="0">
              <a:solidFill>
                <a:schemeClr val="bg1"/>
              </a:solidFill>
            </a:endParaRP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Приоритет на условия – </a:t>
            </a:r>
            <a:r>
              <a:rPr lang="bg-BG" sz="3600" b="1" dirty="0">
                <a:solidFill>
                  <a:schemeClr val="bg1"/>
                </a:solidFill>
              </a:rPr>
              <a:t>()</a:t>
            </a:r>
          </a:p>
          <a:p>
            <a:pPr marL="0" indent="0">
              <a:lnSpc>
                <a:spcPct val="130000"/>
              </a:lnSpc>
              <a:buClr>
                <a:schemeClr val="bg2"/>
              </a:buClr>
              <a:buNone/>
            </a:pP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A46F76-7AA9-4AE6-9B9C-60CA7AFE29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562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sz="4000" dirty="0"/>
              <a:t>1. </a:t>
            </a:r>
            <a:r>
              <a:rPr lang="bg-BG" sz="3800" dirty="0"/>
              <a:t>Коя променлива е наименувана правилно</a:t>
            </a:r>
            <a:r>
              <a:rPr lang="en-US" sz="3800" dirty="0"/>
              <a:t>?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6001" y="2057401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SavedMoney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1934" y="4230121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93335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40334" y="4588294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7597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>
                  <a:solidFill>
                    <a:schemeClr val="bg2"/>
                  </a:solidFill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11257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noProof="1"/>
                <a:t>saved_money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FCCB9C1A-7603-4ECC-820B-3723822F8F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  <p:grpSp>
        <p:nvGrpSpPr>
          <p:cNvPr id="3" name="Group 4">
            <a:extLst>
              <a:ext uri="{FF2B5EF4-FFF2-40B4-BE49-F238E27FC236}">
                <a16:creationId xmlns:a16="http://schemas.microsoft.com/office/drawing/2014/main" id="{4E069AB6-7909-7A5B-D74D-B8133B68A78C}"/>
              </a:ext>
            </a:extLst>
          </p:cNvPr>
          <p:cNvGrpSpPr/>
          <p:nvPr/>
        </p:nvGrpSpPr>
        <p:grpSpPr>
          <a:xfrm>
            <a:off x="3621000" y="1449467"/>
            <a:ext cx="8046521" cy="3513961"/>
            <a:chOff x="3642671" y="1549902"/>
            <a:chExt cx="8046521" cy="3513961"/>
          </a:xfrm>
        </p:grpSpPr>
        <p:pic>
          <p:nvPicPr>
            <p:cNvPr id="21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50CD08CB-19AA-0E90-64B3-0EEDAC38F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23" name="Picture 8" descr="Logo&#10;&#10;Description automatically generated">
              <a:extLst>
                <a:ext uri="{FF2B5EF4-FFF2-40B4-BE49-F238E27FC236}">
                  <a16:creationId xmlns:a16="http://schemas.microsoft.com/office/drawing/2014/main" id="{6F12A2FD-3962-C902-589A-6330464F5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29483" y="3871255"/>
              <a:ext cx="1147961" cy="1147961"/>
            </a:xfrm>
            <a:prstGeom prst="rect">
              <a:avLst/>
            </a:prstGeom>
          </p:spPr>
        </p:pic>
        <p:pic>
          <p:nvPicPr>
            <p:cNvPr id="24" name="Picture 10" descr="Logo&#10;&#10;Description automatically generated">
              <a:extLst>
                <a:ext uri="{FF2B5EF4-FFF2-40B4-BE49-F238E27FC236}">
                  <a16:creationId xmlns:a16="http://schemas.microsoft.com/office/drawing/2014/main" id="{85B2B25E-2BC6-8B72-5962-4A8B1115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62204" y="3871255"/>
              <a:ext cx="1147961" cy="1147961"/>
            </a:xfrm>
            <a:prstGeom prst="rect">
              <a:avLst/>
            </a:prstGeom>
          </p:spPr>
        </p:pic>
        <p:pic>
          <p:nvPicPr>
            <p:cNvPr id="25" name="Picture 12" descr="Logo&#10;&#10;Description automatically generated">
              <a:extLst>
                <a:ext uri="{FF2B5EF4-FFF2-40B4-BE49-F238E27FC236}">
                  <a16:creationId xmlns:a16="http://schemas.microsoft.com/office/drawing/2014/main" id="{D747601F-E4A7-AD07-CE27-E2F6F0BB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97855" y="3915902"/>
              <a:ext cx="1147961" cy="1147961"/>
            </a:xfrm>
            <a:prstGeom prst="rect">
              <a:avLst/>
            </a:prstGeom>
          </p:spPr>
        </p:pic>
        <p:pic>
          <p:nvPicPr>
            <p:cNvPr id="26" name="Graphic 17">
              <a:extLst>
                <a:ext uri="{FF2B5EF4-FFF2-40B4-BE49-F238E27FC236}">
                  <a16:creationId xmlns:a16="http://schemas.microsoft.com/office/drawing/2014/main" id="{000577AC-06F4-4842-CDE7-855C016F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68005" y="3902269"/>
              <a:ext cx="888756" cy="1043936"/>
            </a:xfrm>
            <a:prstGeom prst="rect">
              <a:avLst/>
            </a:prstGeom>
          </p:spPr>
        </p:pic>
        <p:pic>
          <p:nvPicPr>
            <p:cNvPr id="27" name="Graphic 19">
              <a:extLst>
                <a:ext uri="{FF2B5EF4-FFF2-40B4-BE49-F238E27FC236}">
                  <a16:creationId xmlns:a16="http://schemas.microsoft.com/office/drawing/2014/main" id="{3EC5CB60-23D3-B07B-5818-9C6C27DFD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42671" y="3928121"/>
              <a:ext cx="837913" cy="1040168"/>
            </a:xfrm>
            <a:prstGeom prst="rect">
              <a:avLst/>
            </a:prstGeom>
          </p:spPr>
        </p:pic>
        <p:pic>
          <p:nvPicPr>
            <p:cNvPr id="28" name="Picture 21" descr="Logo&#10;&#10;Description automatically generated">
              <a:extLst>
                <a:ext uri="{FF2B5EF4-FFF2-40B4-BE49-F238E27FC236}">
                  <a16:creationId xmlns:a16="http://schemas.microsoft.com/office/drawing/2014/main" id="{9FCFA75A-1C2C-F7AA-1AE4-9C254EC1E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431780" y="3876626"/>
              <a:ext cx="1257412" cy="1172206"/>
            </a:xfrm>
            <a:prstGeom prst="rect">
              <a:avLst/>
            </a:prstGeom>
          </p:spPr>
        </p:pic>
        <p:cxnSp>
          <p:nvCxnSpPr>
            <p:cNvPr id="29" name="Straight Connector 30">
              <a:extLst>
                <a:ext uri="{FF2B5EF4-FFF2-40B4-BE49-F238E27FC236}">
                  <a16:creationId xmlns:a16="http://schemas.microsoft.com/office/drawing/2014/main" id="{107AC2FA-C3A7-90DC-59CA-ACF46FCE3DB5}"/>
                </a:ext>
              </a:extLst>
            </p:cNvPr>
            <p:cNvCxnSpPr>
              <a:cxnSpLocks/>
            </p:cNvCxnSpPr>
            <p:nvPr/>
          </p:nvCxnSpPr>
          <p:spPr>
            <a:xfrm>
              <a:off x="4006848" y="3303052"/>
              <a:ext cx="7097486" cy="0"/>
            </a:xfrm>
            <a:prstGeom prst="line">
              <a:avLst/>
            </a:prstGeom>
            <a:ln w="41275">
              <a:solidFill>
                <a:srgbClr val="FFA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Connector 30">
            <a:extLst>
              <a:ext uri="{FF2B5EF4-FFF2-40B4-BE49-F238E27FC236}">
                <a16:creationId xmlns:a16="http://schemas.microsoft.com/office/drawing/2014/main" id="{A827EA82-3CDE-A3F8-B76F-5EEB6FCEFA9A}"/>
              </a:ext>
            </a:extLst>
          </p:cNvPr>
          <p:cNvCxnSpPr>
            <a:cxnSpLocks/>
          </p:cNvCxnSpPr>
          <p:nvPr/>
        </p:nvCxnSpPr>
        <p:spPr>
          <a:xfrm>
            <a:off x="4000417" y="318709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30">
            <a:extLst>
              <a:ext uri="{FF2B5EF4-FFF2-40B4-BE49-F238E27FC236}">
                <a16:creationId xmlns:a16="http://schemas.microsoft.com/office/drawing/2014/main" id="{81807EF5-93A9-3923-8024-5304B663D25A}"/>
              </a:ext>
            </a:extLst>
          </p:cNvPr>
          <p:cNvCxnSpPr>
            <a:cxnSpLocks/>
          </p:cNvCxnSpPr>
          <p:nvPr/>
        </p:nvCxnSpPr>
        <p:spPr>
          <a:xfrm>
            <a:off x="5183041" y="318709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Картина 7" descr="Картина, която съдържа Графика, Шрифт, лого, символ&#10;&#10;Описанието е генерирано автоматично">
            <a:extLst>
              <a:ext uri="{FF2B5EF4-FFF2-40B4-BE49-F238E27FC236}">
                <a16:creationId xmlns:a16="http://schemas.microsoft.com/office/drawing/2014/main" id="{68538EA6-C2FF-EC1B-7F1E-6D21DA17E2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55989" y="3766008"/>
            <a:ext cx="1372591" cy="1138627"/>
          </a:xfrm>
          <a:prstGeom prst="rect">
            <a:avLst/>
          </a:prstGeom>
        </p:spPr>
      </p:pic>
      <p:cxnSp>
        <p:nvCxnSpPr>
          <p:cNvPr id="10" name="Straight Connector 30">
            <a:extLst>
              <a:ext uri="{FF2B5EF4-FFF2-40B4-BE49-F238E27FC236}">
                <a16:creationId xmlns:a16="http://schemas.microsoft.com/office/drawing/2014/main" id="{FAABE70C-1C0E-A359-6A6D-BFFE4C833D64}"/>
              </a:ext>
            </a:extLst>
          </p:cNvPr>
          <p:cNvCxnSpPr>
            <a:cxnSpLocks/>
          </p:cNvCxnSpPr>
          <p:nvPr/>
        </p:nvCxnSpPr>
        <p:spPr>
          <a:xfrm>
            <a:off x="6314513" y="3206151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0">
            <a:extLst>
              <a:ext uri="{FF2B5EF4-FFF2-40B4-BE49-F238E27FC236}">
                <a16:creationId xmlns:a16="http://schemas.microsoft.com/office/drawing/2014/main" id="{D50BCBBD-C29D-5F7B-8E4B-938D2289D456}"/>
              </a:ext>
            </a:extLst>
          </p:cNvPr>
          <p:cNvCxnSpPr>
            <a:cxnSpLocks/>
          </p:cNvCxnSpPr>
          <p:nvPr/>
        </p:nvCxnSpPr>
        <p:spPr>
          <a:xfrm>
            <a:off x="7482868" y="321378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0">
            <a:extLst>
              <a:ext uri="{FF2B5EF4-FFF2-40B4-BE49-F238E27FC236}">
                <a16:creationId xmlns:a16="http://schemas.microsoft.com/office/drawing/2014/main" id="{0A2813C9-4EA9-8576-8988-1938B40768DE}"/>
              </a:ext>
            </a:extLst>
          </p:cNvPr>
          <p:cNvCxnSpPr>
            <a:cxnSpLocks/>
          </p:cNvCxnSpPr>
          <p:nvPr/>
        </p:nvCxnSpPr>
        <p:spPr>
          <a:xfrm>
            <a:off x="8650164" y="321378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0">
            <a:extLst>
              <a:ext uri="{FF2B5EF4-FFF2-40B4-BE49-F238E27FC236}">
                <a16:creationId xmlns:a16="http://schemas.microsoft.com/office/drawing/2014/main" id="{3A41C3D8-7393-1BE9-CF55-2496730F14F9}"/>
              </a:ext>
            </a:extLst>
          </p:cNvPr>
          <p:cNvCxnSpPr>
            <a:cxnSpLocks/>
          </p:cNvCxnSpPr>
          <p:nvPr/>
        </p:nvCxnSpPr>
        <p:spPr>
          <a:xfrm>
            <a:off x="9836952" y="321378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0">
            <a:extLst>
              <a:ext uri="{FF2B5EF4-FFF2-40B4-BE49-F238E27FC236}">
                <a16:creationId xmlns:a16="http://schemas.microsoft.com/office/drawing/2014/main" id="{252F008B-D5D7-19BF-AB53-C72016C66CDF}"/>
              </a:ext>
            </a:extLst>
          </p:cNvPr>
          <p:cNvCxnSpPr>
            <a:cxnSpLocks/>
          </p:cNvCxnSpPr>
          <p:nvPr/>
        </p:nvCxnSpPr>
        <p:spPr>
          <a:xfrm>
            <a:off x="11075043" y="3198531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585E87E-88AE-4C14-900E-704E72E60B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502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7792D79-D2D4-4EA7-B104-E217442C65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9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r>
              <a:rPr lang="en-US" sz="3400" dirty="0"/>
              <a:t>2. </a:t>
            </a:r>
            <a:r>
              <a:rPr lang="bg-BG" sz="3400" dirty="0"/>
              <a:t>Каква стойност ще присвои променливата </a:t>
            </a:r>
            <a:r>
              <a:rPr lang="en-US" sz="3400" dirty="0"/>
              <a:t>"</a:t>
            </a:r>
            <a:r>
              <a:rPr lang="en-US" sz="3400" b="1" noProof="1">
                <a:latin typeface="Consolas" panose="020B0609020204030204" pitchFamily="49" charset="0"/>
              </a:rPr>
              <a:t>is_greater</a:t>
            </a:r>
            <a:r>
              <a:rPr lang="en-US" sz="3400" dirty="0"/>
              <a:t>":</a:t>
            </a:r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1588" y="1925166"/>
            <a:ext cx="7870822" cy="710552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200" dirty="0"/>
              <a:t>is_greater</a:t>
            </a:r>
            <a:r>
              <a:rPr lang="en-GB" sz="3200" noProof="0" dirty="0"/>
              <a:t> </a:t>
            </a:r>
            <a:r>
              <a:rPr lang="en-US" sz="3200" dirty="0"/>
              <a:t>= (5 + 3) &gt; (3 + 4)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795113" y="5116615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60625" y="2935930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059060" y="2958518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6456000" y="5093544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251CB33B-0021-444C-A8EA-DAB400716D0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7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sz="3400" dirty="0"/>
              <a:t>3</a:t>
            </a:r>
            <a:r>
              <a:rPr lang="bg-BG" sz="3400" dirty="0"/>
              <a:t>. Какво ще се отпечата на конзолата, ако изпълним следната логическа проверка</a:t>
            </a:r>
            <a:r>
              <a:rPr lang="en-US" sz="3400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8111" y="2660973"/>
            <a:ext cx="7216673" cy="228021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if "caseSensitive" == "CaseSensitive":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print("Equal")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else: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print("Not equal")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674219" y="4219130"/>
            <a:ext cx="2318062" cy="1234870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296442" y="4474557"/>
              <a:ext cx="5204848" cy="116897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976282" y="1801554"/>
            <a:ext cx="1907607" cy="102530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73848" y="2442631"/>
              <a:ext cx="2077930" cy="98492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119719" y="2925526"/>
            <a:ext cx="2049223" cy="1025304"/>
            <a:chOff x="1034359" y="3246971"/>
            <a:chExt cx="4143571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34359" y="3299173"/>
              <a:ext cx="4070633" cy="125484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Equal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377192" y="4928615"/>
            <a:ext cx="2159624" cy="1545912"/>
            <a:chOff x="5354899" y="4570824"/>
            <a:chExt cx="323467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354899" y="4676294"/>
              <a:ext cx="2733804" cy="209205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Not equal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37EA6625-1EB1-4FB1-A985-C8285129480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1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3894" y="1331112"/>
            <a:ext cx="12685811" cy="5185625"/>
          </a:xfrm>
        </p:spPr>
        <p:txBody>
          <a:bodyPr>
            <a:normAutofit/>
          </a:bodyPr>
          <a:lstStyle/>
          <a:p>
            <a:r>
              <a:rPr lang="en-US" sz="3300" dirty="0"/>
              <a:t>4. </a:t>
            </a:r>
            <a:r>
              <a:rPr lang="bg-BG" sz="3300" dirty="0"/>
              <a:t>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90406" y="2214000"/>
            <a:ext cx="55724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print(</a:t>
            </a:r>
            <a:r>
              <a:rPr lang="bg-BG" sz="2800" dirty="0">
                <a:solidFill>
                  <a:schemeClr val="tx1"/>
                </a:solidFill>
              </a:rPr>
              <a:t>123456 % 100 == 56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956000" y="5286412"/>
            <a:ext cx="2986650" cy="1038058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27858" y="3440695"/>
            <a:ext cx="2616831" cy="1616328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426694" y="4996550"/>
              <a:ext cx="2337721" cy="12578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5825999" y="3429000"/>
            <a:ext cx="2616831" cy="1686720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692465" y="2910728"/>
              <a:ext cx="1777668" cy="1089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6006000" y="5272546"/>
            <a:ext cx="2986650" cy="1065790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DFABDAD3-03F3-4C0E-ACE4-73D05172E0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5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 ще се отпечата на конзолата, ако изпълним следната логическа проверка:</a:t>
            </a:r>
          </a:p>
          <a:p>
            <a:pPr marL="514350" indent="-514350"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222" y="2455933"/>
            <a:ext cx="4454178" cy="259472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role = "Administrator"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if role != "Administrator":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print("No permission")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else: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print("Welcome")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856637" y="4179105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255104" y="3906766"/>
            <a:ext cx="2921353" cy="1901866"/>
            <a:chOff x="5179086" y="4570824"/>
            <a:chExt cx="341048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595878" y="2072553"/>
            <a:ext cx="2533939" cy="1266985"/>
            <a:chOff x="1152867" y="3205863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/>
                <a:t>Welcome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86195" y="2072553"/>
            <a:ext cx="3148035" cy="1266985"/>
            <a:chOff x="8967919" y="2302916"/>
            <a:chExt cx="3148035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B56429D-CF68-49B4-B328-EF4ED549DC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D614D9-1870-4675-BC45-1FD2C15B3AA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условни конструкции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12297-4B5C-44F1-AF64-0468E52E6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750" y="1385091"/>
            <a:ext cx="5152500" cy="257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7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4269</TotalTime>
  <Words>2000</Words>
  <Application>Microsoft Office PowerPoint</Application>
  <PresentationFormat>Широк екран</PresentationFormat>
  <Paragraphs>487</Paragraphs>
  <Slides>42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Вложени условни конструкции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Вложени условни конструкции</vt:lpstr>
      <vt:lpstr>Вложени проверки</vt:lpstr>
      <vt:lpstr>Обръщение според възраст и пол – условие</vt:lpstr>
      <vt:lpstr>Презентация на PowerPoint</vt:lpstr>
      <vt:lpstr>Обръщение според възраст и пол - решение</vt:lpstr>
      <vt:lpstr>Квартално магазинче – условие</vt:lpstr>
      <vt:lpstr>Квартално магазинче – условие (2)</vt:lpstr>
      <vt:lpstr>Презентация на PowerPoint</vt:lpstr>
      <vt:lpstr>Квартално магазинче – решение</vt:lpstr>
      <vt:lpstr>Логически оператори</vt:lpstr>
      <vt:lpstr>Булеви оператори</vt:lpstr>
      <vt:lpstr>Логическо "И"</vt:lpstr>
      <vt:lpstr>Сравнение</vt:lpstr>
      <vt:lpstr>Число в интервала – условие</vt:lpstr>
      <vt:lpstr>Число в интервала – решение</vt:lpstr>
      <vt:lpstr>Логическо "ИЛИ"</vt:lpstr>
      <vt:lpstr>Сравнение</vt:lpstr>
      <vt:lpstr>Плод или зеленчук – условие</vt:lpstr>
      <vt:lpstr>Плод или зеленчук – решение</vt:lpstr>
      <vt:lpstr>Логическо отрицание</vt:lpstr>
      <vt:lpstr>Невалидно число - условие</vt:lpstr>
      <vt:lpstr>Невалидно число - решение</vt:lpstr>
      <vt:lpstr>Приоритет на условия</vt:lpstr>
      <vt:lpstr>Решаване на задачи в клас(лаб)</vt:lpstr>
      <vt:lpstr>Магазин за плодове – условие</vt:lpstr>
      <vt:lpstr>Магазин за плодове – условие (2)</vt:lpstr>
      <vt:lpstr>Магазин за плодове – решение</vt:lpstr>
      <vt:lpstr>Търговски комисионни – условие</vt:lpstr>
      <vt:lpstr>Търговски комисионни – условие (2) </vt:lpstr>
      <vt:lpstr>Търговски комисионни – решение</vt:lpstr>
      <vt:lpstr>Какво научихме днес?</vt:lpstr>
      <vt:lpstr>Презентация на PowerPoint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Nevena Firkova</cp:lastModifiedBy>
  <cp:revision>56</cp:revision>
  <dcterms:created xsi:type="dcterms:W3CDTF">2018-05-23T13:08:44Z</dcterms:created>
  <dcterms:modified xsi:type="dcterms:W3CDTF">2024-12-23T15:09:59Z</dcterms:modified>
  <cp:category>computer programming;programming;C#;програмиране;кодиране</cp:category>
</cp:coreProperties>
</file>