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6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>
      <p:cViewPr>
        <p:scale>
          <a:sx n="70" d="100"/>
          <a:sy n="70" d="100"/>
        </p:scale>
        <p:origin x="-276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 smtClean="0">
                <a:solidFill>
                  <a:schemeClr val="tx1"/>
                </a:solidFill>
              </a:rPr>
              <a:t>Паскаль</a:t>
            </a:r>
            <a:br>
              <a:rPr lang="ru-RU" sz="7200" b="1" dirty="0" smtClean="0">
                <a:solidFill>
                  <a:schemeClr val="tx1"/>
                </a:solidFill>
              </a:rPr>
            </a:b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7200" b="1" dirty="0" smtClean="0">
                <a:solidFill>
                  <a:srgbClr val="FF0066"/>
                </a:solidFill>
              </a:rPr>
              <a:t>по-новому</a:t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Массивы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Операции с массивами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96000" cy="92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40" y="3046863"/>
            <a:ext cx="4129260" cy="2439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8684" y="2438400"/>
            <a:ext cx="517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 smtClean="0"/>
              <a:t>ЗАДАЧА.</a:t>
            </a:r>
            <a:r>
              <a:rPr lang="ru-RU" dirty="0" smtClean="0"/>
              <a:t> Накопить </a:t>
            </a:r>
            <a:r>
              <a:rPr lang="ru-RU" dirty="0"/>
              <a:t>сумму элементов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24457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>
                <a:solidFill>
                  <a:srgbClr val="FF0066"/>
                </a:solidFill>
              </a:rPr>
              <a:t>Описание и выделение памяти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1295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PascalABC.NET рекомендуется использовать динамические массивы</a:t>
            </a:r>
            <a:r>
              <a:rPr lang="ru-RU" dirty="0" smtClean="0"/>
              <a:t>.</a:t>
            </a:r>
          </a:p>
          <a:p>
            <a:pPr lvl="0"/>
            <a:r>
              <a:rPr lang="ru-RU" dirty="0">
                <a:latin typeface="Arial" pitchFamily="34" charset="0"/>
                <a:cs typeface="Arial" pitchFamily="34" charset="0"/>
              </a:rPr>
              <a:t>Динамический массив описывается так:     </a:t>
            </a:r>
            <a:r>
              <a:rPr lang="ru-RU" i="1" dirty="0" err="1">
                <a:latin typeface="Arial Unicode MS" pitchFamily="34" charset="-128"/>
                <a:cs typeface="Arial" pitchFamily="34" charset="0"/>
              </a:rPr>
              <a:t>var</a:t>
            </a:r>
            <a:r>
              <a:rPr lang="ru-RU" i="1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i="1" dirty="0">
                <a:latin typeface="Arial" pitchFamily="34" charset="0"/>
              </a:rPr>
              <a:t>a</a:t>
            </a:r>
            <a:r>
              <a:rPr lang="ru-RU" i="1" dirty="0">
                <a:latin typeface="Arial Unicode MS" pitchFamily="34" charset="-128"/>
                <a:cs typeface="Arial" pitchFamily="34" charset="0"/>
              </a:rPr>
              <a:t>: </a:t>
            </a:r>
            <a:r>
              <a:rPr lang="ru-RU" i="1" dirty="0" err="1">
                <a:latin typeface="Arial Unicode MS" pitchFamily="34" charset="-128"/>
                <a:cs typeface="Arial" pitchFamily="34" charset="0"/>
              </a:rPr>
              <a:t>array</a:t>
            </a:r>
            <a:r>
              <a:rPr lang="ru-RU" i="1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i="1" dirty="0" err="1">
                <a:latin typeface="Arial Unicode MS" pitchFamily="34" charset="-128"/>
                <a:cs typeface="Arial" pitchFamily="34" charset="0"/>
              </a:rPr>
              <a:t>of</a:t>
            </a:r>
            <a:r>
              <a:rPr lang="ru-RU" i="1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ru-RU" i="1" dirty="0" err="1">
                <a:latin typeface="Arial Unicode MS" pitchFamily="34" charset="-128"/>
                <a:cs typeface="Arial" pitchFamily="34" charset="0"/>
              </a:rPr>
              <a:t>integer</a:t>
            </a:r>
            <a:r>
              <a:rPr lang="ru-RU" i="1" dirty="0" smtClean="0">
                <a:latin typeface="Arial Unicode MS" pitchFamily="34" charset="-128"/>
                <a:cs typeface="Arial" pitchFamily="34" charset="0"/>
              </a:rPr>
              <a:t>;</a:t>
            </a:r>
            <a:endParaRPr lang="ru-RU" dirty="0" smtClean="0"/>
          </a:p>
          <a:p>
            <a:pPr lvl="0" algn="just"/>
            <a:r>
              <a:rPr lang="ru-RU" dirty="0"/>
              <a:t>Память под динамический массив a выделяется в момент работы программы:</a:t>
            </a:r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457199" y="2716199"/>
            <a:ext cx="8305801" cy="1398601"/>
            <a:chOff x="457199" y="2411399"/>
            <a:chExt cx="8305801" cy="13986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" y="2411399"/>
              <a:ext cx="3200401" cy="13986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Прямоугольник 4"/>
            <p:cNvSpPr/>
            <p:nvPr/>
          </p:nvSpPr>
          <p:spPr>
            <a:xfrm>
              <a:off x="4191000" y="2495729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ru-RU" dirty="0"/>
                <a:t>выделенная память гарантированно автоматически заполняется нулевыми значениями.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81000" y="4432871"/>
            <a:ext cx="8382000" cy="1129730"/>
            <a:chOff x="381000" y="3823271"/>
            <a:chExt cx="8382000" cy="112973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81000" y="3962400"/>
              <a:ext cx="5029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dirty="0"/>
                <a:t>Можно совместить описание и выделение памяти - тип динамического массива выводится автоматически: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3823271"/>
              <a:ext cx="3114675" cy="112973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l">
              <a:lnSpc>
                <a:spcPts val="3000"/>
              </a:lnSpc>
            </a:pPr>
            <a:r>
              <a:rPr lang="ru-RU" sz="3600" b="1" dirty="0">
                <a:solidFill>
                  <a:srgbClr val="FF0066"/>
                </a:solidFill>
              </a:rPr>
              <a:t>Индексация в динамических массивах и использование статических массивов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7200" y="18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Динамические массивы индексируются с нуля - это эффективно. В качестве индексов в динамических массивах могут выступать только </a:t>
            </a:r>
            <a:r>
              <a:rPr lang="ru-RU" dirty="0" smtClean="0"/>
              <a:t>целые числа.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6358" cy="1109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457200" y="3524071"/>
            <a:ext cx="8388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Статические массивы тем не менее иногда удобно использовать - в задачах, где индексы либо символьные, либо </a:t>
            </a:r>
            <a:r>
              <a:rPr lang="ru-RU" dirty="0" err="1"/>
              <a:t>по-существу</a:t>
            </a:r>
            <a:r>
              <a:rPr lang="ru-RU" dirty="0"/>
              <a:t> начинаются не с нуля. Например, для подсчёта количества слов на каждую букву может использоваться </a:t>
            </a:r>
            <a:r>
              <a:rPr lang="ru-RU" dirty="0" smtClean="0"/>
              <a:t>статический </a:t>
            </a:r>
            <a:r>
              <a:rPr lang="ru-RU" dirty="0"/>
              <a:t>массив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5" y="4896044"/>
            <a:ext cx="5530756" cy="437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Заполнение массивов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143000"/>
            <a:ext cx="2552700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952625"/>
            <a:ext cx="2857500" cy="63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990850"/>
            <a:ext cx="4562475" cy="112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572000"/>
            <a:ext cx="5143500" cy="11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1000" y="1143000"/>
            <a:ext cx="5076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Простейшее заполнение - набором значений: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588" y="174367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Заполнение диапазоном целых или символьных значений делается с использованием функции </a:t>
            </a:r>
            <a:r>
              <a:rPr lang="ru-RU" dirty="0" err="1"/>
              <a:t>Arr</a:t>
            </a:r>
            <a:r>
              <a:rPr lang="ru-RU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7588" y="2946863"/>
            <a:ext cx="3584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Заполнение определённым значением осуществляется с помощью операции умножения массива на число: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7588" y="4648200"/>
            <a:ext cx="305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заполнения можно также использовать функцию </a:t>
            </a:r>
            <a:r>
              <a:rPr lang="ru-RU" dirty="0" err="1"/>
              <a:t>ArrFill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09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Заполнение массивов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295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заполнения массива случайными значениями следует </a:t>
            </a:r>
            <a:r>
              <a:rPr lang="ru-RU" dirty="0" smtClean="0"/>
              <a:t>использовать стандартные функции: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9881"/>
            <a:ext cx="8305800" cy="2208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3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Ввод и вывод элементов массива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181100"/>
            <a:ext cx="3467100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029200"/>
            <a:ext cx="3686175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7200" y="1792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Для </a:t>
            </a:r>
            <a:r>
              <a:rPr lang="ru-RU" b="1" dirty="0"/>
              <a:t>ввода</a:t>
            </a:r>
            <a:r>
              <a:rPr lang="ru-RU" dirty="0"/>
              <a:t> элементов массива базовых типов используются </a:t>
            </a:r>
            <a:r>
              <a:rPr lang="ru-RU" dirty="0" smtClean="0"/>
              <a:t>функции: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33400" y="3447871"/>
            <a:ext cx="8174582" cy="1200329"/>
            <a:chOff x="533400" y="3238500"/>
            <a:chExt cx="8174582" cy="120032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267075"/>
              <a:ext cx="4038600" cy="10763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Прямоугольник 4"/>
            <p:cNvSpPr/>
            <p:nvPr/>
          </p:nvSpPr>
          <p:spPr>
            <a:xfrm>
              <a:off x="4800600" y="3238500"/>
              <a:ext cx="39073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Стандартная процедура </a:t>
              </a:r>
              <a:r>
                <a:rPr lang="ru-RU" b="1" dirty="0"/>
                <a:t>вывода</a:t>
              </a:r>
              <a:r>
                <a:rPr lang="ru-RU" dirty="0"/>
                <a:t> </a:t>
              </a:r>
              <a:r>
                <a:rPr lang="ru-RU" dirty="0" err="1"/>
                <a:t>Write</a:t>
              </a:r>
              <a:r>
                <a:rPr lang="ru-RU" dirty="0"/>
                <a:t> или </a:t>
              </a:r>
              <a:r>
                <a:rPr lang="ru-RU" dirty="0" err="1"/>
                <a:t>Print</a:t>
              </a:r>
              <a:r>
                <a:rPr lang="ru-RU" dirty="0"/>
                <a:t> выводит значения в массиве в квадратных скобках </a:t>
              </a:r>
              <a:r>
                <a:rPr lang="ru-RU" dirty="0" smtClean="0"/>
                <a:t>через запятую</a:t>
              </a:r>
              <a:endParaRPr lang="ru-RU" dirty="0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33400" y="495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Однако лучше всего для </a:t>
            </a:r>
            <a:r>
              <a:rPr lang="ru-RU" b="1" dirty="0"/>
              <a:t>вывода</a:t>
            </a:r>
            <a:r>
              <a:rPr lang="ru-RU" dirty="0"/>
              <a:t> воспользоваться методом </a:t>
            </a:r>
            <a:r>
              <a:rPr lang="ru-RU" dirty="0" err="1"/>
              <a:t>Print</a:t>
            </a:r>
            <a:r>
              <a:rPr lang="ru-RU" dirty="0"/>
              <a:t>, выводящим все значения в массиве через пробел:</a:t>
            </a:r>
          </a:p>
        </p:txBody>
      </p:sp>
    </p:spTree>
    <p:extLst>
      <p:ext uri="{BB962C8B-B14F-4D97-AF65-F5344CB8AC3E}">
        <p14:creationId xmlns:p14="http://schemas.microsoft.com/office/powerpoint/2010/main" val="14402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Циклы по массиву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2192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обработки элементов массива используются следующие циклы: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863256"/>
            <a:ext cx="3740468" cy="660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7974"/>
            <a:ext cx="3132773" cy="974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4114800"/>
            <a:ext cx="3824288" cy="670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257800"/>
            <a:ext cx="3530918" cy="995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312693" y="1701628"/>
            <a:ext cx="4755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 по индексам (если требуется менять </a:t>
            </a:r>
            <a:r>
              <a:rPr lang="ru-RU" dirty="0" smtClean="0"/>
              <a:t>элементы </a:t>
            </a:r>
            <a:r>
              <a:rPr lang="ru-RU" dirty="0"/>
              <a:t>или нужна информация об индексах)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30112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Цикл </a:t>
            </a:r>
            <a:r>
              <a:rPr lang="ru-RU" dirty="0" err="1"/>
              <a:t>foreach</a:t>
            </a:r>
            <a:r>
              <a:rPr lang="ru-RU" dirty="0"/>
              <a:t> по элементам (если индексы не видны и мы не меняем массив)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93451" y="4265414"/>
            <a:ext cx="302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Цикл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ru-RU" dirty="0"/>
              <a:t>по индексам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312693" y="5570815"/>
            <a:ext cx="417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Цикл </a:t>
            </a:r>
            <a:r>
              <a:rPr lang="ru-RU" dirty="0" err="1"/>
              <a:t>foreach</a:t>
            </a:r>
            <a:r>
              <a:rPr lang="ru-RU" dirty="0"/>
              <a:t> по диапазону индексов </a:t>
            </a:r>
          </a:p>
        </p:txBody>
      </p:sp>
    </p:spTree>
    <p:extLst>
      <p:ext uri="{BB962C8B-B14F-4D97-AF65-F5344CB8AC3E}">
        <p14:creationId xmlns:p14="http://schemas.microsoft.com/office/powerpoint/2010/main" val="22367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Пример обработки массива</a:t>
            </a:r>
            <a:endParaRPr lang="ru-RU" sz="4000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3716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smtClean="0"/>
              <a:t>ЗАДАЧА.</a:t>
            </a:r>
            <a:r>
              <a:rPr lang="ru-RU" dirty="0" smtClean="0"/>
              <a:t> Найти </a:t>
            </a:r>
            <a:r>
              <a:rPr lang="ru-RU" dirty="0"/>
              <a:t>количество чётных элементов, стоящих на чётных местах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23" y="2205038"/>
            <a:ext cx="5503077" cy="3128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6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>
              <a:lnSpc>
                <a:spcPts val="3000"/>
              </a:lnSpc>
            </a:pPr>
            <a:r>
              <a:rPr lang="ru-RU" sz="4000" b="1" dirty="0" smtClean="0">
                <a:solidFill>
                  <a:srgbClr val="FF0066"/>
                </a:solidFill>
                <a:cs typeface="Calibri" pitchFamily="34" charset="0"/>
              </a:rPr>
              <a:t>Методы массива</a:t>
            </a:r>
            <a:endParaRPr lang="ru-RU" sz="4000" dirty="0">
              <a:solidFill>
                <a:srgbClr val="FF00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43000"/>
            <a:ext cx="7791450" cy="373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8553" y="5029200"/>
            <a:ext cx="382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Кроме того, доступны </a:t>
            </a:r>
            <a:r>
              <a:rPr lang="ru-RU" dirty="0" smtClean="0"/>
              <a:t>процедуры: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5" y="5467350"/>
            <a:ext cx="571500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3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311</Words>
  <Application>Microsoft Office PowerPoint</Application>
  <PresentationFormat>Экран (4:3)</PresentationFormat>
  <Paragraphs>43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Оформление по умолчанию</vt:lpstr>
      <vt:lpstr>Паскаль  по-новому  Массивы</vt:lpstr>
      <vt:lpstr>Описание и выделение памяти</vt:lpstr>
      <vt:lpstr>Индексация в динамических массивах и использование статических массивов</vt:lpstr>
      <vt:lpstr>Заполнение массивов</vt:lpstr>
      <vt:lpstr>Заполнение массивов</vt:lpstr>
      <vt:lpstr>Ввод и вывод элементов массива</vt:lpstr>
      <vt:lpstr>Циклы по массиву</vt:lpstr>
      <vt:lpstr>Пример обработки массива</vt:lpstr>
      <vt:lpstr>Методы массива</vt:lpstr>
      <vt:lpstr>Операции с массивами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Информатика</cp:lastModifiedBy>
  <cp:revision>56</cp:revision>
  <cp:lastPrinted>1601-01-01T00:00:00Z</cp:lastPrinted>
  <dcterms:created xsi:type="dcterms:W3CDTF">1601-01-01T00:00:00Z</dcterms:created>
  <dcterms:modified xsi:type="dcterms:W3CDTF">2020-10-12T11:37:09Z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