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62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2" autoAdjust="0"/>
    <p:restoredTop sz="94660"/>
  </p:normalViewPr>
  <p:slideViewPr>
    <p:cSldViewPr>
      <p:cViewPr>
        <p:scale>
          <a:sx n="110" d="100"/>
          <a:sy n="110" d="100"/>
        </p:scale>
        <p:origin x="-822" y="9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C8881-60CC-467D-8A18-BC61B5766125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7BAF6-3FE8-422B-AE16-F8E33474DA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205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7BAF6-3FE8-422B-AE16-F8E33474DA4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5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3697A-C0FF-4187-B34A-D496E9B253F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91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C9A5A-14C6-4064-8B69-130D966D232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65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6F4A3-9373-4C41-9D78-2841B7E715A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89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1E35D4-A644-4B6B-8CA3-2B9FE5E924C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4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AE99B-8E3D-453A-9FB6-FB09483C50B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60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C52A7-A134-4884-8C53-1D5B818FF2C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64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5B81D0-7BBD-46E1-9ED6-7B2FD895C1A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32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74170-5279-4F65-B4B2-9D402FB2539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35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1E7A0-1DD0-4FF4-814F-56D271728D5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17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3B7CE7-E27E-43F3-9EB8-E26EA864E17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47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1B4DD3-B7BA-435D-B474-ACDE4152DDC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55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26DE34-2FEA-49AE-9103-3F41337898D7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3048000"/>
          </a:xfrm>
        </p:spPr>
        <p:txBody>
          <a:bodyPr/>
          <a:lstStyle/>
          <a:p>
            <a:r>
              <a:rPr lang="ru-RU" sz="7200" b="1" dirty="0" smtClean="0">
                <a:solidFill>
                  <a:schemeClr val="tx1"/>
                </a:solidFill>
              </a:rPr>
              <a:t>Паскаль</a:t>
            </a:r>
            <a:br>
              <a:rPr lang="ru-RU" sz="7200" b="1" dirty="0" smtClean="0">
                <a:solidFill>
                  <a:schemeClr val="tx1"/>
                </a:solidFill>
              </a:rPr>
            </a:br>
            <a:r>
              <a:rPr lang="ru-RU" sz="7200" b="1" dirty="0" smtClean="0">
                <a:solidFill>
                  <a:schemeClr val="tx1"/>
                </a:solidFill>
              </a:rPr>
              <a:t> </a:t>
            </a:r>
            <a:r>
              <a:rPr lang="ru-RU" sz="7200" b="1" dirty="0" smtClean="0">
                <a:solidFill>
                  <a:srgbClr val="FF0066"/>
                </a:solidFill>
              </a:rPr>
              <a:t>по-новому</a:t>
            </a:r>
            <a:br>
              <a:rPr lang="ru-RU" sz="7200" b="1" dirty="0" smtClean="0">
                <a:solidFill>
                  <a:srgbClr val="FF0066"/>
                </a:solidFill>
              </a:rPr>
            </a:br>
            <a:r>
              <a:rPr lang="ru-RU" sz="7200" b="1" dirty="0" smtClean="0">
                <a:solidFill>
                  <a:srgbClr val="FF0066"/>
                </a:solidFill>
              </a:rPr>
              <a:t/>
            </a:r>
            <a:br>
              <a:rPr lang="ru-RU" sz="7200" b="1" dirty="0" smtClean="0">
                <a:solidFill>
                  <a:srgbClr val="FF0066"/>
                </a:solidFill>
              </a:rPr>
            </a:br>
            <a:r>
              <a:rPr lang="ru-RU" sz="2000" b="1" dirty="0" smtClean="0">
                <a:solidFill>
                  <a:schemeClr val="tx1"/>
                </a:solidFill>
              </a:rPr>
              <a:t>Строки</a:t>
            </a:r>
            <a:endParaRPr lang="ru-RU" sz="2000" b="1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/>
          <a:lstStyle/>
          <a:p>
            <a:r>
              <a:rPr lang="ru-RU" sz="6000" b="1" i="1" dirty="0">
                <a:solidFill>
                  <a:srgbClr val="FF0066"/>
                </a:solidFill>
              </a:rPr>
              <a:t>КОНЕЦ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b="1" dirty="0">
                <a:solidFill>
                  <a:srgbClr val="FF0066"/>
                </a:solidFill>
              </a:rPr>
              <a:t>Строковый тип</a:t>
            </a:r>
            <a:endParaRPr lang="ru-RU" sz="4000" b="1" dirty="0">
              <a:solidFill>
                <a:srgbClr val="FF0066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1000" y="35052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 </a:t>
            </a:r>
            <a:r>
              <a:rPr lang="ru-RU" dirty="0"/>
              <a:t>символам в строке можно обращаться, используя индекс: </a:t>
            </a:r>
            <a:endParaRPr lang="ru-RU" dirty="0" smtClean="0"/>
          </a:p>
          <a:p>
            <a:r>
              <a:rPr lang="ru-RU" b="1" dirty="0" smtClean="0"/>
              <a:t>s[i</a:t>
            </a:r>
            <a:r>
              <a:rPr lang="ru-RU" b="1" dirty="0"/>
              <a:t>]</a:t>
            </a:r>
            <a:r>
              <a:rPr lang="ru-RU" dirty="0"/>
              <a:t> обозначает i-</a:t>
            </a:r>
            <a:r>
              <a:rPr lang="ru-RU" dirty="0" err="1"/>
              <a:t>тый</a:t>
            </a:r>
            <a:r>
              <a:rPr lang="ru-RU" dirty="0"/>
              <a:t> символ в строке, нумерация начинается с единицы. Если индекс i выходит за пределы длины строки, то генерируется исключение.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44214" y="1344138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Строки реализуются типом </a:t>
            </a:r>
            <a:r>
              <a:rPr lang="ru-RU" dirty="0" err="1"/>
              <a:t>System.</a:t>
            </a:r>
            <a:r>
              <a:rPr lang="ru-RU" b="1" dirty="0" err="1"/>
              <a:t>String</a:t>
            </a:r>
            <a:r>
              <a:rPr lang="ru-RU" dirty="0"/>
              <a:t> платформы .NET и представляют собой ссылочный </a:t>
            </a:r>
            <a:r>
              <a:rPr lang="ru-RU" dirty="0" smtClean="0"/>
              <a:t>тип, </a:t>
            </a:r>
            <a:r>
              <a:rPr lang="ru-RU" dirty="0"/>
              <a:t>состоят из набора последовательно расположенных символов </a:t>
            </a:r>
            <a:r>
              <a:rPr lang="ru-RU" b="1" dirty="0" err="1"/>
              <a:t>char</a:t>
            </a:r>
            <a:r>
              <a:rPr lang="ru-RU" dirty="0"/>
              <a:t> и используются для представления текста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81000" y="4840069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Строки </a:t>
            </a:r>
            <a:r>
              <a:rPr lang="ru-RU" dirty="0"/>
              <a:t>в </a:t>
            </a:r>
            <a:r>
              <a:rPr lang="en-US" dirty="0"/>
              <a:t>PascalABC.NET </a:t>
            </a:r>
            <a:r>
              <a:rPr lang="ru-RU" dirty="0"/>
              <a:t>изменяемы. Например, можно изменить </a:t>
            </a:r>
            <a:r>
              <a:rPr lang="en-US" dirty="0"/>
              <a:t>s[i</a:t>
            </a:r>
            <a:r>
              <a:rPr lang="en-US" dirty="0" smtClean="0"/>
              <a:t>]</a:t>
            </a:r>
            <a:r>
              <a:rPr lang="ru-RU" dirty="0" smtClean="0"/>
              <a:t>: </a:t>
            </a:r>
            <a:r>
              <a:rPr lang="en-US" dirty="0" smtClean="0"/>
              <a:t>s[2</a:t>
            </a:r>
            <a:r>
              <a:rPr lang="en-US" dirty="0"/>
              <a:t>] := 'a</a:t>
            </a:r>
            <a:r>
              <a:rPr lang="en-US" dirty="0" smtClean="0"/>
              <a:t>';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81000" y="5602069"/>
            <a:ext cx="8345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Кроме </a:t>
            </a:r>
            <a:r>
              <a:rPr lang="ru-RU" dirty="0" smtClean="0"/>
              <a:t>того, </a:t>
            </a:r>
            <a:r>
              <a:rPr lang="ru-RU" dirty="0"/>
              <a:t>в PascalABC.NET реализованы </a:t>
            </a:r>
            <a:r>
              <a:rPr lang="ru-RU" b="1" dirty="0"/>
              <a:t>короткие строки </a:t>
            </a:r>
            <a:r>
              <a:rPr lang="ru-RU" dirty="0"/>
              <a:t>вида </a:t>
            </a:r>
            <a:r>
              <a:rPr lang="ru-RU" dirty="0" err="1"/>
              <a:t>string</a:t>
            </a:r>
            <a:r>
              <a:rPr lang="ru-RU" dirty="0"/>
              <a:t>[n], где n - константа целого типа, указывающая длину строки (n &lt;= 255</a:t>
            </a:r>
            <a:r>
              <a:rPr lang="ru-RU" dirty="0" smtClean="0"/>
              <a:t>).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214" y="2209800"/>
            <a:ext cx="4191000" cy="1399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Группа 12"/>
          <p:cNvGrpSpPr/>
          <p:nvPr/>
        </p:nvGrpSpPr>
        <p:grpSpPr>
          <a:xfrm>
            <a:off x="381000" y="2353270"/>
            <a:ext cx="4724400" cy="923330"/>
            <a:chOff x="381000" y="2353270"/>
            <a:chExt cx="4724400" cy="923330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381000" y="2353270"/>
              <a:ext cx="47244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Строки </a:t>
              </a:r>
              <a:r>
                <a:rPr lang="ru-RU" dirty="0"/>
                <a:t>могут иметь произвольную длину</a:t>
              </a:r>
              <a:r>
                <a:rPr lang="ru-RU" dirty="0" smtClean="0"/>
                <a:t>.</a:t>
              </a: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381000" y="2630269"/>
              <a:ext cx="41542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По </a:t>
              </a:r>
              <a:r>
                <a:rPr lang="ru-RU" dirty="0"/>
                <a:t>умолчанию строки инициализируются пустой </a:t>
              </a:r>
              <a:r>
                <a:rPr lang="ru-RU" dirty="0" smtClean="0"/>
                <a:t>строкой.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5567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b="1" dirty="0" smtClean="0">
                <a:solidFill>
                  <a:srgbClr val="FF0066"/>
                </a:solidFill>
              </a:rPr>
              <a:t>Строковые операции</a:t>
            </a:r>
            <a:endParaRPr lang="ru-RU" sz="4000" b="1" dirty="0">
              <a:solidFill>
                <a:srgbClr val="FF0066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1000" y="12954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Над строками определены операции сравнения: </a:t>
            </a:r>
            <a:r>
              <a:rPr lang="ru-RU" b="1" dirty="0"/>
              <a:t>&lt; &gt; &lt;= &gt;= = &lt;&gt;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Сравнение </a:t>
            </a:r>
            <a:r>
              <a:rPr lang="ru-RU" dirty="0"/>
              <a:t>строк на неравенство осуществляется лексикографически: </a:t>
            </a:r>
            <a:endParaRPr lang="ru-RU" dirty="0" smtClean="0"/>
          </a:p>
          <a:p>
            <a:r>
              <a:rPr lang="ru-RU" dirty="0" smtClean="0"/>
              <a:t>s1 </a:t>
            </a:r>
            <a:r>
              <a:rPr lang="ru-RU" dirty="0"/>
              <a:t>&lt; s2 если для первого несовпадающего символа с номером i s1[i]&lt;s2[i] или все символы строк совпадают, но s1 короче s2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99393" y="2554069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Операция </a:t>
            </a:r>
            <a:r>
              <a:rPr lang="ru-RU" b="1" dirty="0"/>
              <a:t>+</a:t>
            </a:r>
            <a:r>
              <a:rPr lang="ru-RU" dirty="0"/>
              <a:t> для строк означает конкатенацию (слияние) строк. </a:t>
            </a:r>
            <a:endParaRPr lang="ru-RU" dirty="0" smtClean="0"/>
          </a:p>
          <a:p>
            <a:r>
              <a:rPr lang="ru-RU" dirty="0" smtClean="0"/>
              <a:t>Например</a:t>
            </a:r>
            <a:r>
              <a:rPr lang="ru-RU" dirty="0"/>
              <a:t>: '</a:t>
            </a:r>
            <a:r>
              <a:rPr lang="ru-RU" dirty="0" err="1"/>
              <a:t>Петя'+'Маша</a:t>
            </a:r>
            <a:r>
              <a:rPr lang="ru-RU" dirty="0"/>
              <a:t>' = '</a:t>
            </a:r>
            <a:r>
              <a:rPr lang="ru-RU" dirty="0" err="1"/>
              <a:t>ПетяМаша</a:t>
            </a:r>
            <a:r>
              <a:rPr lang="ru-RU" dirty="0"/>
              <a:t>'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9393" y="3572470"/>
            <a:ext cx="8363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Операция </a:t>
            </a:r>
            <a:r>
              <a:rPr lang="ru-RU" b="1" dirty="0"/>
              <a:t>+=</a:t>
            </a:r>
            <a:r>
              <a:rPr lang="ru-RU" dirty="0"/>
              <a:t>: </a:t>
            </a:r>
            <a:r>
              <a:rPr lang="ru-RU" dirty="0" smtClean="0"/>
              <a:t>   </a:t>
            </a:r>
            <a:r>
              <a:rPr lang="en-US" dirty="0" smtClean="0"/>
              <a:t>s </a:t>
            </a:r>
            <a:r>
              <a:rPr lang="en-US" dirty="0"/>
              <a:t>+= s1; </a:t>
            </a:r>
            <a:r>
              <a:rPr lang="ru-RU" dirty="0" smtClean="0"/>
              <a:t>     </a:t>
            </a:r>
            <a:r>
              <a:rPr lang="en-US" dirty="0" smtClean="0">
                <a:solidFill>
                  <a:srgbClr val="006600"/>
                </a:solidFill>
              </a:rPr>
              <a:t>// </a:t>
            </a:r>
            <a:r>
              <a:rPr lang="en-US" dirty="0">
                <a:solidFill>
                  <a:srgbClr val="006600"/>
                </a:solidFill>
              </a:rPr>
              <a:t>s := s + s1;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78372" y="4113074"/>
            <a:ext cx="838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Строка может складываться с числом, при этом число предварительно преобразуется к строковому представлению:</a:t>
            </a:r>
          </a:p>
          <a:p>
            <a:endParaRPr lang="ru-RU" dirty="0"/>
          </a:p>
          <a:p>
            <a:r>
              <a:rPr lang="ru-RU" dirty="0"/>
              <a:t>s := 'Ширина: '+15</a:t>
            </a:r>
            <a:r>
              <a:rPr lang="ru-RU" dirty="0" smtClean="0"/>
              <a:t>;              </a:t>
            </a:r>
            <a:r>
              <a:rPr lang="ru-RU" dirty="0" smtClean="0">
                <a:solidFill>
                  <a:srgbClr val="006600"/>
                </a:solidFill>
              </a:rPr>
              <a:t>// s </a:t>
            </a:r>
            <a:r>
              <a:rPr lang="ru-RU" dirty="0">
                <a:solidFill>
                  <a:srgbClr val="006600"/>
                </a:solidFill>
              </a:rPr>
              <a:t>= 'Ширина: 15'</a:t>
            </a:r>
          </a:p>
          <a:p>
            <a:r>
              <a:rPr lang="ru-RU" dirty="0"/>
              <a:t>s := 20.5+''; </a:t>
            </a:r>
            <a:r>
              <a:rPr lang="ru-RU" dirty="0" smtClean="0"/>
              <a:t>                         </a:t>
            </a:r>
            <a:r>
              <a:rPr lang="ru-RU" dirty="0" smtClean="0">
                <a:solidFill>
                  <a:srgbClr val="006600"/>
                </a:solidFill>
              </a:rPr>
              <a:t>// </a:t>
            </a:r>
            <a:r>
              <a:rPr lang="ru-RU" dirty="0">
                <a:solidFill>
                  <a:srgbClr val="006600"/>
                </a:solidFill>
              </a:rPr>
              <a:t>s = </a:t>
            </a:r>
            <a:r>
              <a:rPr lang="ru-RU" dirty="0" smtClean="0">
                <a:solidFill>
                  <a:srgbClr val="006600"/>
                </a:solidFill>
              </a:rPr>
              <a:t>'20.5‘  </a:t>
            </a:r>
            <a:endParaRPr lang="ru-RU" dirty="0">
              <a:solidFill>
                <a:srgbClr val="006600"/>
              </a:solidFill>
            </a:endParaRPr>
          </a:p>
          <a:p>
            <a:r>
              <a:rPr lang="ru-RU" dirty="0"/>
              <a:t>s += 1; </a:t>
            </a:r>
            <a:r>
              <a:rPr lang="ru-RU" dirty="0" smtClean="0"/>
              <a:t>                                </a:t>
            </a:r>
            <a:r>
              <a:rPr lang="ru-RU" dirty="0" smtClean="0">
                <a:solidFill>
                  <a:srgbClr val="006600"/>
                </a:solidFill>
              </a:rPr>
              <a:t>// </a:t>
            </a:r>
            <a:r>
              <a:rPr lang="ru-RU" dirty="0">
                <a:solidFill>
                  <a:srgbClr val="006600"/>
                </a:solidFill>
              </a:rPr>
              <a:t>s = '20.51' </a:t>
            </a:r>
          </a:p>
        </p:txBody>
      </p:sp>
    </p:spTree>
    <p:extLst>
      <p:ext uri="{BB962C8B-B14F-4D97-AF65-F5344CB8AC3E}">
        <p14:creationId xmlns:p14="http://schemas.microsoft.com/office/powerpoint/2010/main" val="239782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b="1" dirty="0" smtClean="0">
                <a:solidFill>
                  <a:srgbClr val="FF0066"/>
                </a:solidFill>
              </a:rPr>
              <a:t>Строковые операции</a:t>
            </a:r>
            <a:endParaRPr lang="ru-RU" sz="4000" b="1" dirty="0">
              <a:solidFill>
                <a:srgbClr val="FF0066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1000" y="1371600"/>
            <a:ext cx="838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Над строками и целыми определена операция </a:t>
            </a:r>
            <a:r>
              <a:rPr lang="ru-RU" sz="2400" b="1" dirty="0"/>
              <a:t>*</a:t>
            </a:r>
            <a:r>
              <a:rPr lang="ru-RU" dirty="0"/>
              <a:t>: s*n и n*s означает строку, образованную из строки s, повторенной n раз:</a:t>
            </a:r>
          </a:p>
          <a:p>
            <a:r>
              <a:rPr lang="ru-RU" dirty="0" smtClean="0"/>
              <a:t>s </a:t>
            </a:r>
            <a:r>
              <a:rPr lang="ru-RU" dirty="0"/>
              <a:t>:= '*'*10; </a:t>
            </a:r>
            <a:r>
              <a:rPr lang="ru-RU" dirty="0" smtClean="0"/>
              <a:t>                </a:t>
            </a:r>
            <a:r>
              <a:rPr lang="ru-RU" dirty="0" smtClean="0">
                <a:solidFill>
                  <a:srgbClr val="006600"/>
                </a:solidFill>
              </a:rPr>
              <a:t>// </a:t>
            </a:r>
            <a:r>
              <a:rPr lang="ru-RU" dirty="0">
                <a:solidFill>
                  <a:srgbClr val="006600"/>
                </a:solidFill>
              </a:rPr>
              <a:t>s = '**********'</a:t>
            </a:r>
          </a:p>
          <a:p>
            <a:r>
              <a:rPr lang="ru-RU" dirty="0"/>
              <a:t>s := 5*</a:t>
            </a:r>
            <a:r>
              <a:rPr lang="ru-RU" dirty="0" smtClean="0"/>
              <a:t>'</a:t>
            </a:r>
            <a:r>
              <a:rPr lang="ru-RU" dirty="0" err="1" smtClean="0"/>
              <a:t>ab</a:t>
            </a:r>
            <a:r>
              <a:rPr lang="ru-RU" dirty="0" smtClean="0"/>
              <a:t>‘</a:t>
            </a:r>
            <a:r>
              <a:rPr lang="en-US" dirty="0" smtClean="0"/>
              <a:t>;               </a:t>
            </a:r>
            <a:r>
              <a:rPr lang="ru-RU" dirty="0" smtClean="0"/>
              <a:t> </a:t>
            </a:r>
            <a:r>
              <a:rPr lang="ru-RU" dirty="0">
                <a:solidFill>
                  <a:srgbClr val="006600"/>
                </a:solidFill>
              </a:rPr>
              <a:t>// s = '</a:t>
            </a:r>
            <a:r>
              <a:rPr lang="ru-RU" dirty="0" err="1">
                <a:solidFill>
                  <a:srgbClr val="006600"/>
                </a:solidFill>
              </a:rPr>
              <a:t>ababababab</a:t>
            </a:r>
            <a:r>
              <a:rPr lang="ru-RU" dirty="0">
                <a:solidFill>
                  <a:srgbClr val="006600"/>
                </a:solidFill>
              </a:rPr>
              <a:t>'</a:t>
            </a:r>
          </a:p>
          <a:p>
            <a:r>
              <a:rPr lang="ru-RU" dirty="0"/>
              <a:t>s := 'd'; s *= 3; </a:t>
            </a:r>
            <a:r>
              <a:rPr lang="en-US" dirty="0" smtClean="0"/>
              <a:t>         </a:t>
            </a:r>
            <a:r>
              <a:rPr lang="ru-RU" dirty="0" smtClean="0">
                <a:solidFill>
                  <a:srgbClr val="006600"/>
                </a:solidFill>
              </a:rPr>
              <a:t>// </a:t>
            </a:r>
            <a:r>
              <a:rPr lang="ru-RU" dirty="0">
                <a:solidFill>
                  <a:srgbClr val="006600"/>
                </a:solidFill>
              </a:rPr>
              <a:t>s = '</a:t>
            </a:r>
            <a:r>
              <a:rPr lang="ru-RU" dirty="0" err="1">
                <a:solidFill>
                  <a:srgbClr val="006600"/>
                </a:solidFill>
              </a:rPr>
              <a:t>ddd</a:t>
            </a:r>
            <a:r>
              <a:rPr lang="ru-RU" dirty="0">
                <a:solidFill>
                  <a:srgbClr val="006600"/>
                </a:solidFill>
              </a:rPr>
              <a:t>'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81000" y="3018472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</a:t>
            </a:r>
            <a:r>
              <a:rPr lang="ru-RU" dirty="0"/>
              <a:t>проверки вложения подстроки в </a:t>
            </a:r>
            <a:r>
              <a:rPr lang="ru-RU" dirty="0" smtClean="0"/>
              <a:t>строку </a:t>
            </a:r>
            <a:r>
              <a:rPr lang="ru-RU" dirty="0"/>
              <a:t>определена операция </a:t>
            </a:r>
            <a:r>
              <a:rPr lang="ru-RU" b="1" dirty="0" err="1"/>
              <a:t>in</a:t>
            </a:r>
            <a:r>
              <a:rPr lang="ru-RU" dirty="0"/>
              <a:t> </a:t>
            </a:r>
            <a:r>
              <a:rPr lang="ru-RU" dirty="0" smtClean="0"/>
              <a:t>: </a:t>
            </a:r>
            <a:endParaRPr lang="ru-RU" dirty="0"/>
          </a:p>
          <a:p>
            <a:r>
              <a:rPr lang="ru-RU" dirty="0" smtClean="0"/>
              <a:t>'</a:t>
            </a:r>
            <a:r>
              <a:rPr lang="ru-RU" dirty="0" err="1" smtClean="0"/>
              <a:t>bc</a:t>
            </a:r>
            <a:r>
              <a:rPr lang="ru-RU" dirty="0"/>
              <a:t>' </a:t>
            </a:r>
            <a:r>
              <a:rPr lang="ru-RU" dirty="0" err="1"/>
              <a:t>in</a:t>
            </a:r>
            <a:r>
              <a:rPr lang="ru-RU" dirty="0"/>
              <a:t> '</a:t>
            </a:r>
            <a:r>
              <a:rPr lang="ru-RU" dirty="0" err="1"/>
              <a:t>abcde</a:t>
            </a:r>
            <a:r>
              <a:rPr lang="ru-RU" dirty="0"/>
              <a:t>' </a:t>
            </a:r>
            <a:r>
              <a:rPr lang="ru-RU" dirty="0" smtClean="0"/>
              <a:t>          </a:t>
            </a:r>
            <a:r>
              <a:rPr lang="ru-RU" dirty="0" smtClean="0">
                <a:solidFill>
                  <a:srgbClr val="006600"/>
                </a:solidFill>
              </a:rPr>
              <a:t>// </a:t>
            </a:r>
            <a:r>
              <a:rPr lang="ru-RU" dirty="0" err="1">
                <a:solidFill>
                  <a:srgbClr val="006600"/>
                </a:solidFill>
              </a:rPr>
              <a:t>True</a:t>
            </a:r>
            <a:r>
              <a:rPr lang="ru-RU" dirty="0">
                <a:solidFill>
                  <a:srgbClr val="006600"/>
                </a:solidFill>
              </a:rPr>
              <a:t> </a:t>
            </a:r>
          </a:p>
          <a:p>
            <a:r>
              <a:rPr lang="ru-RU" dirty="0"/>
              <a:t>'c' </a:t>
            </a:r>
            <a:r>
              <a:rPr lang="ru-RU" dirty="0" err="1"/>
              <a:t>in</a:t>
            </a:r>
            <a:r>
              <a:rPr lang="ru-RU" dirty="0"/>
              <a:t> '</a:t>
            </a:r>
            <a:r>
              <a:rPr lang="ru-RU" dirty="0" err="1"/>
              <a:t>abd</a:t>
            </a:r>
            <a:r>
              <a:rPr lang="ru-RU" dirty="0"/>
              <a:t>' </a:t>
            </a:r>
            <a:r>
              <a:rPr lang="ru-RU" dirty="0" smtClean="0"/>
              <a:t>                </a:t>
            </a:r>
            <a:r>
              <a:rPr lang="ru-RU" dirty="0" smtClean="0">
                <a:solidFill>
                  <a:srgbClr val="006600"/>
                </a:solidFill>
              </a:rPr>
              <a:t>// </a:t>
            </a:r>
            <a:r>
              <a:rPr lang="ru-RU" dirty="0" err="1">
                <a:solidFill>
                  <a:srgbClr val="006600"/>
                </a:solidFill>
              </a:rPr>
              <a:t>False</a:t>
            </a:r>
            <a:endParaRPr lang="ru-RU" dirty="0">
              <a:solidFill>
                <a:srgbClr val="0066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81000" y="44196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Над строками определена также операция </a:t>
            </a:r>
            <a:r>
              <a:rPr lang="ru-RU" b="1" dirty="0"/>
              <a:t>взятия </a:t>
            </a:r>
            <a:r>
              <a:rPr lang="ru-RU" b="1" dirty="0" smtClean="0"/>
              <a:t>среза  </a:t>
            </a:r>
            <a:r>
              <a:rPr lang="ru-RU" sz="1600" dirty="0" smtClean="0"/>
              <a:t>(*самостоятельно).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710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ts val="4000"/>
              </a:lnSpc>
            </a:pPr>
            <a:r>
              <a:rPr lang="ru-RU" sz="4000" b="1" dirty="0">
                <a:solidFill>
                  <a:srgbClr val="FF0066"/>
                </a:solidFill>
              </a:rPr>
              <a:t>Подпрограммы для работы со строками</a:t>
            </a:r>
            <a:endParaRPr lang="ru-RU" sz="4000" b="1" dirty="0">
              <a:solidFill>
                <a:srgbClr val="FF006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14" y="1447800"/>
            <a:ext cx="7095386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613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ts val="4000"/>
              </a:lnSpc>
            </a:pPr>
            <a:r>
              <a:rPr lang="ru-RU" sz="4000" b="1" dirty="0">
                <a:solidFill>
                  <a:srgbClr val="FF0066"/>
                </a:solidFill>
              </a:rPr>
              <a:t>Подпрограммы для работы со строками</a:t>
            </a:r>
            <a:endParaRPr lang="ru-RU" sz="4000" b="1" dirty="0">
              <a:solidFill>
                <a:srgbClr val="FF0066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7" y="1352426"/>
            <a:ext cx="6729413" cy="4991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114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ts val="4000"/>
              </a:lnSpc>
            </a:pPr>
            <a:r>
              <a:rPr lang="ru-RU" sz="4000" b="1" dirty="0">
                <a:solidFill>
                  <a:srgbClr val="FF0066"/>
                </a:solidFill>
              </a:rPr>
              <a:t>Подпрограммы для работы со строками</a:t>
            </a:r>
            <a:endParaRPr lang="ru-RU" sz="4000" b="1" dirty="0">
              <a:solidFill>
                <a:srgbClr val="FF0066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95424"/>
            <a:ext cx="6932229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25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ts val="4000"/>
              </a:lnSpc>
            </a:pPr>
            <a:r>
              <a:rPr lang="ru-RU" sz="4000" b="1" dirty="0">
                <a:solidFill>
                  <a:srgbClr val="FF0066"/>
                </a:solidFill>
              </a:rPr>
              <a:t>Подпрограммы для работы со строками</a:t>
            </a:r>
            <a:endParaRPr lang="ru-RU" sz="4000" b="1" dirty="0">
              <a:solidFill>
                <a:srgbClr val="FF0066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2209800"/>
            <a:ext cx="760095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1525" y="1676400"/>
            <a:ext cx="733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Еще больше подпрограмм в справочной системе </a:t>
            </a:r>
            <a:r>
              <a:rPr lang="en-US" dirty="0" smtClean="0"/>
              <a:t>PascalABC.NET: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56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ts val="4000"/>
              </a:lnSpc>
            </a:pPr>
            <a:r>
              <a:rPr lang="ru-RU" sz="4000" b="1" dirty="0" smtClean="0">
                <a:solidFill>
                  <a:srgbClr val="FF0066"/>
                </a:solidFill>
              </a:rPr>
              <a:t>Методы </a:t>
            </a:r>
            <a:r>
              <a:rPr lang="ru-RU" sz="4000" b="1" dirty="0">
                <a:solidFill>
                  <a:srgbClr val="FF0066"/>
                </a:solidFill>
              </a:rPr>
              <a:t>для работы со строками</a:t>
            </a:r>
            <a:endParaRPr lang="ru-RU" sz="4000" b="1" dirty="0">
              <a:solidFill>
                <a:srgbClr val="FF0066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504950"/>
            <a:ext cx="76390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97" y="4787595"/>
            <a:ext cx="7653427" cy="1098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2475" y="4355068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частности: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058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</TotalTime>
  <Words>384</Words>
  <Application>Microsoft Office PowerPoint</Application>
  <PresentationFormat>Экран (4:3)</PresentationFormat>
  <Paragraphs>46</Paragraphs>
  <Slides>10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Оформление по умолчанию</vt:lpstr>
      <vt:lpstr>Паскаль  по-новому  Строки</vt:lpstr>
      <vt:lpstr>Строковый тип</vt:lpstr>
      <vt:lpstr>Строковые операции</vt:lpstr>
      <vt:lpstr>Строковые операции</vt:lpstr>
      <vt:lpstr>Подпрограммы для работы со строками</vt:lpstr>
      <vt:lpstr>Подпрограммы для работы со строками</vt:lpstr>
      <vt:lpstr>Подпрограммы для работы со строками</vt:lpstr>
      <vt:lpstr>Подпрограммы для работы со строками</vt:lpstr>
      <vt:lpstr>Методы для работы со строками</vt:lpstr>
      <vt:lpstr>КОНЕЦ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Информатика</dc:creator>
  <cp:lastModifiedBy>User</cp:lastModifiedBy>
  <cp:revision>83</cp:revision>
  <cp:lastPrinted>1601-01-01T00:00:00Z</cp:lastPrinted>
  <dcterms:created xsi:type="dcterms:W3CDTF">1601-01-01T00:00:00Z</dcterms:created>
  <dcterms:modified xsi:type="dcterms:W3CDTF">2020-11-18T08:48:55Z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