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6" r:id="rId4"/>
    <p:sldId id="268" r:id="rId5"/>
    <p:sldId id="269" r:id="rId6"/>
    <p:sldId id="270" r:id="rId7"/>
    <p:sldId id="276" r:id="rId8"/>
    <p:sldId id="271" r:id="rId9"/>
    <p:sldId id="272" r:id="rId10"/>
    <p:sldId id="273" r:id="rId11"/>
    <p:sldId id="274" r:id="rId12"/>
    <p:sldId id="275" r:id="rId13"/>
    <p:sldId id="262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4660"/>
  </p:normalViewPr>
  <p:slideViewPr>
    <p:cSldViewPr>
      <p:cViewPr varScale="1">
        <p:scale>
          <a:sx n="78" d="100"/>
          <a:sy n="78" d="100"/>
        </p:scale>
        <p:origin x="153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8881-60CC-467D-8A18-BC61B5766125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7BAF6-3FE8-422B-AE16-F8E33474D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решает сразу несколько проблем: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не говорить о типах в первых программах или лишь упоминать их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забыть инициализировать переменную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описываются по мере необходимости близко к месту их использования. Это улучшает читаемость. Проблема старого Паскаля, когда груда переменных описывалась до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отсутствует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3697A-C0FF-4187-B34A-D496E9B253F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C9A5A-14C6-4064-8B69-130D966D23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6F4A3-9373-4C41-9D78-2841B7E715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E35D4-A644-4B6B-8CA3-2B9FE5E924C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AE99B-8E3D-453A-9FB6-FB09483C50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C52A7-A134-4884-8C53-1D5B818FF2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B81D0-7BBD-46E1-9ED6-7B2FD895C1A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74170-5279-4F65-B4B2-9D402FB253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E7A0-1DD0-4FF4-814F-56D271728D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7CE7-E27E-43F3-9EB8-E26EA864E17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B4DD3-B7BA-435D-B474-ACDE4152DD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26DE34-2FEA-49AE-9103-3F41337898D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3048000"/>
          </a:xfrm>
        </p:spPr>
        <p:txBody>
          <a:bodyPr/>
          <a:lstStyle/>
          <a:p>
            <a:r>
              <a:rPr lang="ru-RU" sz="7200" b="1" dirty="0">
                <a:solidFill>
                  <a:schemeClr val="tx1"/>
                </a:solidFill>
              </a:rPr>
              <a:t>Паскаль</a:t>
            </a:r>
            <a:br>
              <a:rPr lang="ru-RU" sz="7200" b="1" dirty="0">
                <a:solidFill>
                  <a:schemeClr val="tx1"/>
                </a:solidFill>
              </a:rPr>
            </a:br>
            <a:r>
              <a:rPr lang="ru-RU" sz="7200" b="1" dirty="0">
                <a:solidFill>
                  <a:schemeClr val="tx1"/>
                </a:solidFill>
              </a:rPr>
              <a:t> </a:t>
            </a:r>
            <a:r>
              <a:rPr lang="ru-RU" sz="7200" b="1" dirty="0">
                <a:solidFill>
                  <a:srgbClr val="FF0066"/>
                </a:solidFill>
              </a:rPr>
              <a:t>по-новому</a:t>
            </a:r>
            <a:br>
              <a:rPr lang="ru-RU" sz="7200" b="1" dirty="0">
                <a:solidFill>
                  <a:srgbClr val="FF0066"/>
                </a:solidFill>
              </a:rPr>
            </a:br>
            <a:br>
              <a:rPr lang="ru-RU" sz="7200" b="1" dirty="0">
                <a:solidFill>
                  <a:srgbClr val="FF0066"/>
                </a:solidFill>
              </a:rPr>
            </a:br>
            <a:r>
              <a:rPr lang="ru-RU" sz="2000" b="1" dirty="0">
                <a:solidFill>
                  <a:schemeClr val="tx1"/>
                </a:solidFill>
              </a:rPr>
              <a:t>Описания, ввод-вывод, кортежи, стандартные функции</a:t>
            </a:r>
            <a:endParaRPr lang="ru-RU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3000"/>
              </a:lnSpc>
            </a:pPr>
            <a:r>
              <a:rPr lang="ru-RU" sz="4000" dirty="0">
                <a:solidFill>
                  <a:srgbClr val="FF0066"/>
                </a:solidFill>
              </a:rPr>
              <a:t>Условная операция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Если переменной необходимо присвоить значение в зависимости от условия, то вместо условного оператора иногда нагляднее использовать </a:t>
            </a:r>
            <a:r>
              <a:rPr lang="ru-RU" sz="2000" b="1" dirty="0"/>
              <a:t>условную операцию</a:t>
            </a:r>
            <a:r>
              <a:rPr lang="ru-RU" sz="2000" dirty="0"/>
              <a:t>:</a:t>
            </a:r>
          </a:p>
          <a:p>
            <a:pPr marL="1081088" indent="0">
              <a:buNone/>
            </a:pPr>
            <a:r>
              <a:rPr lang="ru-RU" sz="2000" b="1" dirty="0" err="1"/>
              <a:t>begin</a:t>
            </a:r>
            <a:r>
              <a:rPr lang="ru-RU" sz="2000" dirty="0"/>
              <a:t> </a:t>
            </a:r>
          </a:p>
          <a:p>
            <a:pPr marL="1436688" indent="0">
              <a:buNone/>
            </a:pPr>
            <a:r>
              <a:rPr lang="ru-RU" sz="2000" b="1" dirty="0" err="1"/>
              <a:t>var</a:t>
            </a:r>
            <a:r>
              <a:rPr lang="ru-RU" sz="2000" dirty="0"/>
              <a:t> (</a:t>
            </a:r>
            <a:r>
              <a:rPr lang="ru-RU" sz="2000" dirty="0" err="1"/>
              <a:t>a,b</a:t>
            </a:r>
            <a:r>
              <a:rPr lang="ru-RU" sz="2000" dirty="0"/>
              <a:t>) := ReadInteger2; </a:t>
            </a:r>
          </a:p>
          <a:p>
            <a:pPr marL="1436688" indent="0">
              <a:buNone/>
            </a:pPr>
            <a:r>
              <a:rPr lang="ru-RU" sz="2000" b="1" dirty="0" err="1"/>
              <a:t>var</a:t>
            </a:r>
            <a:r>
              <a:rPr lang="ru-RU" sz="2000" dirty="0"/>
              <a:t> </a:t>
            </a:r>
            <a:r>
              <a:rPr lang="ru-RU" sz="2000" dirty="0" err="1"/>
              <a:t>min</a:t>
            </a:r>
            <a:r>
              <a:rPr lang="ru-RU" sz="2000" dirty="0"/>
              <a:t> := </a:t>
            </a:r>
            <a:r>
              <a:rPr lang="ru-RU" sz="2000" b="1" dirty="0" err="1"/>
              <a:t>if</a:t>
            </a:r>
            <a:r>
              <a:rPr lang="ru-RU" sz="2000" dirty="0"/>
              <a:t> a&lt;b </a:t>
            </a:r>
            <a:r>
              <a:rPr lang="ru-RU" sz="2000" b="1" dirty="0" err="1"/>
              <a:t>then</a:t>
            </a:r>
            <a:r>
              <a:rPr lang="ru-RU" sz="2000" dirty="0"/>
              <a:t> a </a:t>
            </a:r>
            <a:r>
              <a:rPr lang="ru-RU" sz="2000" b="1" dirty="0" err="1"/>
              <a:t>else</a:t>
            </a:r>
            <a:r>
              <a:rPr lang="ru-RU" sz="2000" dirty="0"/>
              <a:t> b; </a:t>
            </a:r>
          </a:p>
          <a:p>
            <a:pPr marL="1436688" indent="0">
              <a:buNone/>
            </a:pPr>
            <a:r>
              <a:rPr lang="ru-RU" sz="2000" dirty="0" err="1"/>
              <a:t>Print</a:t>
            </a:r>
            <a:r>
              <a:rPr lang="ru-RU" sz="2000" dirty="0"/>
              <a:t>(</a:t>
            </a:r>
            <a:r>
              <a:rPr lang="ru-RU" sz="2000" dirty="0" err="1"/>
              <a:t>min</a:t>
            </a:r>
            <a:r>
              <a:rPr lang="ru-RU" sz="2000" dirty="0"/>
              <a:t>); </a:t>
            </a:r>
          </a:p>
          <a:p>
            <a:pPr marL="1081088" indent="0">
              <a:buNone/>
            </a:pPr>
            <a:r>
              <a:rPr lang="ru-RU" sz="2000" b="1" dirty="0" err="1"/>
              <a:t>end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8996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>
                <a:solidFill>
                  <a:srgbClr val="FF0066"/>
                </a:solidFill>
              </a:rPr>
              <a:t>Методы в стандартных типах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000" dirty="0"/>
              <a:t>Переменная знает все свои методы и может вызывать их, используя </a:t>
            </a:r>
            <a:r>
              <a:rPr lang="ru-RU" sz="2000" b="1" dirty="0"/>
              <a:t>точечную нотацию</a:t>
            </a:r>
            <a:r>
              <a:rPr lang="ru-RU" sz="2000" dirty="0"/>
              <a:t>.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en-US" sz="2000" dirty="0" err="1"/>
              <a:t>I.Print</a:t>
            </a:r>
            <a:r>
              <a:rPr lang="en-US" sz="2000" dirty="0"/>
              <a:t>;</a:t>
            </a:r>
            <a:r>
              <a:rPr lang="ru-RU" sz="2000" dirty="0"/>
              <a:t> выводит значение переменной базового типа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Для целых: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ru-RU" sz="2000" dirty="0" err="1"/>
              <a:t>i.IsEven</a:t>
            </a:r>
            <a:r>
              <a:rPr lang="ru-RU" sz="2000" dirty="0"/>
              <a:t> - </a:t>
            </a:r>
            <a:r>
              <a:rPr lang="ru-RU" sz="1800" dirty="0"/>
              <a:t>является ли i чётным 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ru-RU" sz="1800" dirty="0" err="1"/>
              <a:t>i.IsOdd</a:t>
            </a:r>
            <a:r>
              <a:rPr lang="ru-RU" sz="1800" dirty="0"/>
              <a:t> - является ли i нечётным 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ru-RU" sz="2000" dirty="0" err="1"/>
              <a:t>i.InRange</a:t>
            </a:r>
            <a:r>
              <a:rPr lang="ru-RU" sz="2000" dirty="0"/>
              <a:t>(</a:t>
            </a:r>
            <a:r>
              <a:rPr lang="ru-RU" sz="2000" dirty="0" err="1"/>
              <a:t>a,b</a:t>
            </a:r>
            <a:r>
              <a:rPr lang="ru-RU" sz="2000" dirty="0"/>
              <a:t>) - </a:t>
            </a:r>
            <a:r>
              <a:rPr lang="ru-RU" sz="1800" dirty="0"/>
              <a:t>находится ли значение i между a и b </a:t>
            </a:r>
            <a:r>
              <a:rPr lang="ru-RU" sz="1600" dirty="0"/>
              <a:t>(включительно) </a:t>
            </a:r>
            <a:endParaRPr lang="ru-RU" sz="2000" dirty="0"/>
          </a:p>
          <a:p>
            <a:pPr marL="1081088" indent="0">
              <a:lnSpc>
                <a:spcPct val="90000"/>
              </a:lnSpc>
              <a:buNone/>
            </a:pPr>
            <a:r>
              <a:rPr lang="ru-RU" sz="2000" dirty="0" err="1"/>
              <a:t>i.Sqrt</a:t>
            </a:r>
            <a:r>
              <a:rPr lang="ru-RU" sz="2000" dirty="0"/>
              <a:t> – </a:t>
            </a:r>
            <a:r>
              <a:rPr lang="ru-RU" sz="1800" dirty="0"/>
              <a:t>квадратный корень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dirty="0"/>
              <a:t>Для вещественных: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ru-RU" sz="2000" dirty="0" err="1"/>
              <a:t>r.Sqrt</a:t>
            </a:r>
            <a:r>
              <a:rPr lang="ru-RU" sz="2000" dirty="0"/>
              <a:t> 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ru-RU" sz="2000" dirty="0" err="1"/>
              <a:t>r.Round</a:t>
            </a:r>
            <a:r>
              <a:rPr lang="ru-RU" sz="2000" dirty="0"/>
              <a:t> 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ru-RU" sz="2000" dirty="0" err="1"/>
              <a:t>r.Trunc</a:t>
            </a:r>
            <a:r>
              <a:rPr lang="ru-RU" sz="2000" dirty="0"/>
              <a:t> 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ru-RU" sz="2000" dirty="0" err="1"/>
              <a:t>r.InRange</a:t>
            </a:r>
            <a:r>
              <a:rPr lang="ru-RU" sz="2000" dirty="0"/>
              <a:t>(</a:t>
            </a:r>
            <a:r>
              <a:rPr lang="ru-RU" sz="2000" dirty="0" err="1"/>
              <a:t>a,b</a:t>
            </a:r>
            <a:r>
              <a:rPr lang="ru-RU" sz="2000" dirty="0"/>
              <a:t>) - </a:t>
            </a:r>
            <a:r>
              <a:rPr lang="ru-RU" sz="1800" dirty="0"/>
              <a:t>находится ли значение r между a и b </a:t>
            </a:r>
            <a:r>
              <a:rPr lang="ru-RU" sz="1600" dirty="0"/>
              <a:t>(включительно)</a:t>
            </a:r>
            <a:endParaRPr lang="ru-RU" sz="1800" dirty="0"/>
          </a:p>
          <a:p>
            <a:pPr>
              <a:lnSpc>
                <a:spcPct val="90000"/>
              </a:lnSpc>
            </a:pPr>
            <a:r>
              <a:rPr lang="ru-RU" sz="2000" dirty="0"/>
              <a:t>Удобно использовать цепочечную точечную нотацию: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en-US" sz="2000" dirty="0" err="1"/>
              <a:t>x.Sqrt.Round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3051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3000"/>
              </a:lnSpc>
            </a:pPr>
            <a:r>
              <a:rPr lang="ru-RU" sz="4000" dirty="0">
                <a:solidFill>
                  <a:srgbClr val="FF0066"/>
                </a:solidFill>
              </a:rPr>
              <a:t>Типовые константы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1816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Для всех числовых типов также определены константы </a:t>
            </a:r>
            <a:r>
              <a:rPr lang="ru-RU" sz="2000" b="1" dirty="0" err="1"/>
              <a:t>MinValue</a:t>
            </a:r>
            <a:r>
              <a:rPr lang="ru-RU" sz="2000" dirty="0"/>
              <a:t> и </a:t>
            </a:r>
            <a:r>
              <a:rPr lang="ru-RU" sz="2000" b="1" dirty="0" err="1"/>
              <a:t>MaxValue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Чтобы обратиться к ним, следует использовать имя типа:</a:t>
            </a:r>
          </a:p>
          <a:p>
            <a:pPr marL="1081088" indent="0">
              <a:buNone/>
            </a:pPr>
            <a:r>
              <a:rPr lang="ru-RU" sz="2000" dirty="0" err="1"/>
              <a:t>integer.MinValue</a:t>
            </a:r>
            <a:r>
              <a:rPr lang="ru-RU" sz="2000" dirty="0"/>
              <a:t> </a:t>
            </a:r>
          </a:p>
          <a:p>
            <a:pPr marL="1081088" indent="0">
              <a:buNone/>
            </a:pPr>
            <a:r>
              <a:rPr lang="ru-RU" sz="2000" dirty="0" err="1"/>
              <a:t>real.MaxValue</a:t>
            </a:r>
            <a:r>
              <a:rPr lang="ru-RU" sz="2000" dirty="0"/>
              <a:t> </a:t>
            </a:r>
          </a:p>
          <a:p>
            <a:pPr marL="1081088" indent="0">
              <a:buNone/>
            </a:pP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0264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ru-RU" sz="6000" b="1" i="1" dirty="0">
                <a:solidFill>
                  <a:srgbClr val="FF0066"/>
                </a:solidFill>
              </a:rPr>
              <a:t>КОНЕЦ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3000"/>
              </a:lnSpc>
            </a:pPr>
            <a:r>
              <a:rPr lang="ru-RU" sz="4000" dirty="0">
                <a:solidFill>
                  <a:srgbClr val="FF0066"/>
                </a:solidFill>
              </a:rPr>
              <a:t>Описания переменных внутри блока и </a:t>
            </a:r>
            <a:r>
              <a:rPr lang="ru-RU" sz="4000" dirty="0" err="1">
                <a:solidFill>
                  <a:srgbClr val="FF0066"/>
                </a:solidFill>
              </a:rPr>
              <a:t>автовывод</a:t>
            </a:r>
            <a:r>
              <a:rPr lang="ru-RU" sz="4000" dirty="0">
                <a:solidFill>
                  <a:srgbClr val="FF0066"/>
                </a:solidFill>
              </a:rPr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большинстве случаев переменные описываются в блоке </a:t>
            </a:r>
            <a:r>
              <a:rPr lang="ru-RU" sz="2400" dirty="0" err="1"/>
              <a:t>begin-end</a:t>
            </a:r>
            <a:r>
              <a:rPr lang="ru-RU" sz="2400" dirty="0"/>
              <a:t> и описание совмещается с инициализацией:</a:t>
            </a:r>
          </a:p>
          <a:p>
            <a:pPr marL="0" indent="0">
              <a:buNone/>
            </a:pPr>
            <a:r>
              <a:rPr lang="ru-RU" sz="2400" b="1" dirty="0" err="1"/>
              <a:t>begin</a:t>
            </a:r>
            <a:r>
              <a:rPr lang="ru-RU" sz="2400" dirty="0"/>
              <a:t> </a:t>
            </a:r>
          </a:p>
          <a:p>
            <a:pPr marL="0" indent="0">
              <a:buNone/>
            </a:pPr>
            <a:r>
              <a:rPr lang="ru-RU" sz="2400" b="1" dirty="0"/>
              <a:t>	</a:t>
            </a:r>
            <a:r>
              <a:rPr lang="ru-RU" sz="2400" b="1" dirty="0" err="1"/>
              <a:t>var</a:t>
            </a:r>
            <a:r>
              <a:rPr lang="ru-RU" sz="2400" dirty="0"/>
              <a:t> a := 5; </a:t>
            </a:r>
          </a:p>
          <a:p>
            <a:pPr marL="0" indent="0">
              <a:buNone/>
            </a:pPr>
            <a:r>
              <a:rPr lang="ru-RU" sz="2400" b="1" dirty="0"/>
              <a:t>	</a:t>
            </a:r>
            <a:r>
              <a:rPr lang="ru-RU" sz="2400" b="1" dirty="0" err="1"/>
              <a:t>var</a:t>
            </a:r>
            <a:r>
              <a:rPr lang="ru-RU" sz="2400" dirty="0"/>
              <a:t> r := 3.14; </a:t>
            </a:r>
          </a:p>
          <a:p>
            <a:pPr marL="0" indent="0">
              <a:buNone/>
            </a:pPr>
            <a:r>
              <a:rPr lang="ru-RU" sz="2400" b="1" dirty="0"/>
              <a:t>	</a:t>
            </a:r>
            <a:r>
              <a:rPr lang="ru-RU" sz="2400" b="1" dirty="0" err="1"/>
              <a:t>var</a:t>
            </a:r>
            <a:r>
              <a:rPr lang="ru-RU" sz="2400" dirty="0"/>
              <a:t> s := 'ABC'; </a:t>
            </a:r>
          </a:p>
          <a:p>
            <a:pPr marL="0" indent="0">
              <a:buNone/>
            </a:pPr>
            <a:r>
              <a:rPr lang="ru-RU" sz="2400" b="1" dirty="0" err="1"/>
              <a:t>end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Если надо накопить сумму вещественных, то</a:t>
            </a:r>
          </a:p>
          <a:p>
            <a:pPr marL="0" indent="0">
              <a:buNone/>
            </a:pPr>
            <a:r>
              <a:rPr lang="en-US" sz="2400" b="1" dirty="0" err="1"/>
              <a:t>var</a:t>
            </a:r>
            <a:r>
              <a:rPr lang="en-US" sz="2400" dirty="0"/>
              <a:t> sum := 0.0;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или</a:t>
            </a:r>
          </a:p>
          <a:p>
            <a:pPr marL="0" indent="0">
              <a:buNone/>
            </a:pPr>
            <a:r>
              <a:rPr lang="en-US" sz="2400" b="1" dirty="0" err="1"/>
              <a:t>var</a:t>
            </a:r>
            <a:r>
              <a:rPr lang="en-US" sz="2400" dirty="0"/>
              <a:t> sum : </a:t>
            </a:r>
            <a:r>
              <a:rPr lang="en-US" sz="2400" b="1" dirty="0"/>
              <a:t>real</a:t>
            </a:r>
            <a:r>
              <a:rPr lang="en-US" sz="2400" dirty="0"/>
              <a:t> := 0; </a:t>
            </a:r>
            <a:br>
              <a:rPr lang="en-US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677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3000"/>
              </a:lnSpc>
            </a:pPr>
            <a:r>
              <a:rPr lang="ru-RU" sz="4000" dirty="0">
                <a:solidFill>
                  <a:srgbClr val="FF0066"/>
                </a:solidFill>
              </a:rPr>
              <a:t>Множественное описание переменных с инициализацией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Можно инициализировать сразу несколько переменных в момент описания:</a:t>
            </a:r>
          </a:p>
          <a:p>
            <a:pPr marL="0" indent="0">
              <a:buNone/>
            </a:pPr>
            <a:r>
              <a:rPr lang="ru-RU" sz="2400" b="1" dirty="0" err="1"/>
              <a:t>var</a:t>
            </a:r>
            <a:r>
              <a:rPr lang="ru-RU" sz="2400" dirty="0"/>
              <a:t> (</a:t>
            </a:r>
            <a:r>
              <a:rPr lang="ru-RU" sz="2400" dirty="0" err="1"/>
              <a:t>a,b</a:t>
            </a:r>
            <a:r>
              <a:rPr lang="ru-RU" sz="2400" dirty="0"/>
              <a:t>) := (1,2); </a:t>
            </a:r>
          </a:p>
          <a:p>
            <a:pPr marL="0" indent="0">
              <a:buNone/>
            </a:pPr>
            <a:r>
              <a:rPr lang="ru-RU" sz="2400" b="1" dirty="0" err="1"/>
              <a:t>var</a:t>
            </a:r>
            <a:r>
              <a:rPr lang="ru-RU" sz="2400" dirty="0"/>
              <a:t> (</a:t>
            </a:r>
            <a:r>
              <a:rPr lang="ru-RU" sz="2400" dirty="0" err="1"/>
              <a:t>Имя,Возраст</a:t>
            </a:r>
            <a:r>
              <a:rPr lang="ru-RU" sz="2400" dirty="0"/>
              <a:t>) := ('Иванов',15);</a:t>
            </a:r>
          </a:p>
        </p:txBody>
      </p:sp>
    </p:spTree>
    <p:extLst>
      <p:ext uri="{BB962C8B-B14F-4D97-AF65-F5344CB8AC3E}">
        <p14:creationId xmlns:p14="http://schemas.microsoft.com/office/powerpoint/2010/main" val="18267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>
                <a:solidFill>
                  <a:srgbClr val="FF0066"/>
                </a:solidFill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000" dirty="0"/>
              <a:t>Для вывода вместо процедуры </a:t>
            </a:r>
            <a:r>
              <a:rPr lang="en-US" sz="2000" dirty="0"/>
              <a:t>Write </a:t>
            </a:r>
            <a:r>
              <a:rPr lang="ru-RU" sz="2000" dirty="0"/>
              <a:t>предпочтительно использовать процедуру </a:t>
            </a:r>
            <a:r>
              <a:rPr lang="en-US" sz="2000" dirty="0"/>
              <a:t>Print. </a:t>
            </a:r>
            <a:r>
              <a:rPr lang="ru-RU" sz="2000" dirty="0"/>
              <a:t>В отличие от </a:t>
            </a:r>
            <a:r>
              <a:rPr lang="en-US" sz="2000" dirty="0"/>
              <a:t>Write </a:t>
            </a:r>
            <a:r>
              <a:rPr lang="ru-RU" sz="2000" dirty="0"/>
              <a:t>она разделяет элементы вывода пробелами. Например: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en-US" sz="2000" b="1" dirty="0"/>
              <a:t>begin</a:t>
            </a:r>
            <a:r>
              <a:rPr lang="en-US" sz="2000" dirty="0"/>
              <a:t> </a:t>
            </a:r>
            <a:endParaRPr lang="ru-RU" sz="2000" dirty="0"/>
          </a:p>
          <a:p>
            <a:pPr marL="1436688" lvl="1" indent="0">
              <a:lnSpc>
                <a:spcPct val="90000"/>
              </a:lnSpc>
              <a:buNone/>
            </a:pPr>
            <a:r>
              <a:rPr lang="en-US" sz="2000" b="1" dirty="0" err="1"/>
              <a:t>var</a:t>
            </a:r>
            <a:r>
              <a:rPr lang="en-US" sz="2000" dirty="0"/>
              <a:t> (</a:t>
            </a:r>
            <a:r>
              <a:rPr lang="en-US" sz="2000" dirty="0" err="1"/>
              <a:t>a,b,c</a:t>
            </a:r>
            <a:r>
              <a:rPr lang="en-US" sz="2000" dirty="0"/>
              <a:t>) := (1,2,3); </a:t>
            </a:r>
            <a:endParaRPr lang="ru-RU" sz="2000" dirty="0"/>
          </a:p>
          <a:p>
            <a:pPr marL="1436688" lvl="1" indent="0">
              <a:lnSpc>
                <a:spcPct val="90000"/>
              </a:lnSpc>
              <a:buNone/>
            </a:pPr>
            <a:r>
              <a:rPr lang="en-US" sz="2000" dirty="0" err="1"/>
              <a:t>Println</a:t>
            </a:r>
            <a:r>
              <a:rPr lang="en-US" sz="2000" dirty="0"/>
              <a:t>(</a:t>
            </a:r>
            <a:r>
              <a:rPr lang="en-US" sz="2000" dirty="0" err="1"/>
              <a:t>a,b,c</a:t>
            </a:r>
            <a:r>
              <a:rPr lang="en-US" sz="2000" dirty="0"/>
              <a:t>); </a:t>
            </a:r>
            <a:endParaRPr lang="ru-RU" sz="2000" dirty="0"/>
          </a:p>
          <a:p>
            <a:pPr marL="1436688" lvl="1" indent="0">
              <a:lnSpc>
                <a:spcPct val="90000"/>
              </a:lnSpc>
              <a:buNone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 err="1"/>
              <a:t>var</a:t>
            </a:r>
            <a:r>
              <a:rPr lang="en-US" sz="2000" dirty="0"/>
              <a:t> i:=1 </a:t>
            </a:r>
            <a:r>
              <a:rPr lang="en-US" sz="2000" b="1" dirty="0"/>
              <a:t>to</a:t>
            </a:r>
            <a:r>
              <a:rPr lang="en-US" sz="2000" dirty="0"/>
              <a:t> 9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endParaRPr lang="ru-RU" sz="2000" dirty="0"/>
          </a:p>
          <a:p>
            <a:pPr marL="1793875" lvl="2" indent="0">
              <a:lnSpc>
                <a:spcPct val="90000"/>
              </a:lnSpc>
              <a:buNone/>
            </a:pPr>
            <a:r>
              <a:rPr lang="en-US" sz="2000" dirty="0"/>
              <a:t>Print(i); </a:t>
            </a:r>
            <a:endParaRPr lang="ru-RU" sz="2000" dirty="0"/>
          </a:p>
          <a:p>
            <a:pPr marL="1081088" indent="0">
              <a:lnSpc>
                <a:spcPct val="90000"/>
              </a:lnSpc>
              <a:buNone/>
            </a:pPr>
            <a:r>
              <a:rPr lang="en-US" sz="2000" b="1" dirty="0"/>
              <a:t>end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Для вывода нескольких значений с пояснениями рекомендуется использовать интерполированные строки: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en-US" sz="2000" b="1" dirty="0"/>
              <a:t>begin</a:t>
            </a:r>
            <a:r>
              <a:rPr lang="en-US" sz="2000" dirty="0"/>
              <a:t> </a:t>
            </a:r>
            <a:endParaRPr lang="ru-RU" sz="2000" dirty="0"/>
          </a:p>
          <a:p>
            <a:pPr marL="1436688" indent="0">
              <a:lnSpc>
                <a:spcPct val="90000"/>
              </a:lnSpc>
              <a:buNone/>
            </a:pPr>
            <a:r>
              <a:rPr lang="en-US" sz="2000" b="1" dirty="0" err="1"/>
              <a:t>var</a:t>
            </a:r>
            <a:r>
              <a:rPr lang="en-US" sz="2000" dirty="0"/>
              <a:t> (</a:t>
            </a:r>
            <a:r>
              <a:rPr lang="en-US" sz="2000" dirty="0" err="1"/>
              <a:t>a,b</a:t>
            </a:r>
            <a:r>
              <a:rPr lang="en-US" sz="2000" dirty="0"/>
              <a:t>) := ReadInteger2; </a:t>
            </a:r>
            <a:endParaRPr lang="ru-RU" sz="2000" dirty="0"/>
          </a:p>
          <a:p>
            <a:pPr marL="1436688" indent="0">
              <a:lnSpc>
                <a:spcPct val="90000"/>
              </a:lnSpc>
              <a:buNone/>
            </a:pPr>
            <a:r>
              <a:rPr lang="en-US" sz="2000" dirty="0" err="1"/>
              <a:t>Println</a:t>
            </a:r>
            <a:r>
              <a:rPr lang="en-US" sz="2000" dirty="0"/>
              <a:t>($'</a:t>
            </a:r>
            <a:r>
              <a:rPr lang="ru-RU" sz="2000" dirty="0"/>
              <a:t>Сумма {</a:t>
            </a:r>
            <a:r>
              <a:rPr lang="en-US" sz="2000" dirty="0"/>
              <a:t>a} </a:t>
            </a:r>
            <a:r>
              <a:rPr lang="ru-RU" sz="2000" dirty="0"/>
              <a:t>и {</a:t>
            </a:r>
            <a:r>
              <a:rPr lang="en-US" sz="2000" dirty="0"/>
              <a:t>b} </a:t>
            </a:r>
            <a:r>
              <a:rPr lang="ru-RU" sz="2000" dirty="0"/>
              <a:t>равна {</a:t>
            </a:r>
            <a:r>
              <a:rPr lang="en-US" sz="2000" dirty="0"/>
              <a:t>a + b}');</a:t>
            </a:r>
            <a:endParaRPr lang="ru-RU" sz="2000" dirty="0"/>
          </a:p>
          <a:p>
            <a:pPr marL="1436688" indent="0">
              <a:lnSpc>
                <a:spcPct val="90000"/>
              </a:lnSpc>
              <a:buNone/>
            </a:pPr>
            <a:r>
              <a:rPr lang="ru-RU" sz="2000" b="1" dirty="0">
                <a:solidFill>
                  <a:srgbClr val="006600"/>
                </a:solidFill>
              </a:rPr>
              <a:t>// </a:t>
            </a:r>
            <a:r>
              <a:rPr lang="en-US" sz="2000" dirty="0" err="1">
                <a:solidFill>
                  <a:srgbClr val="006600"/>
                </a:solidFill>
              </a:rPr>
              <a:t>Writeln</a:t>
            </a:r>
            <a:r>
              <a:rPr lang="en-US" sz="2000" dirty="0">
                <a:solidFill>
                  <a:srgbClr val="006600"/>
                </a:solidFill>
              </a:rPr>
              <a:t>('</a:t>
            </a:r>
            <a:r>
              <a:rPr lang="ru-RU" sz="2000" dirty="0">
                <a:solidFill>
                  <a:srgbClr val="006600"/>
                </a:solidFill>
              </a:rPr>
              <a:t>Сумма ', </a:t>
            </a:r>
            <a:r>
              <a:rPr lang="en-US" sz="2000" dirty="0">
                <a:solidFill>
                  <a:srgbClr val="006600"/>
                </a:solidFill>
              </a:rPr>
              <a:t>a</a:t>
            </a:r>
            <a:r>
              <a:rPr lang="ru-RU" sz="2000" dirty="0">
                <a:solidFill>
                  <a:srgbClr val="006600"/>
                </a:solidFill>
              </a:rPr>
              <a:t>,</a:t>
            </a:r>
            <a:r>
              <a:rPr lang="en-US" sz="2000" dirty="0">
                <a:solidFill>
                  <a:srgbClr val="006600"/>
                </a:solidFill>
              </a:rPr>
              <a:t> ' </a:t>
            </a:r>
            <a:r>
              <a:rPr lang="ru-RU" sz="2000" dirty="0">
                <a:solidFill>
                  <a:srgbClr val="006600"/>
                </a:solidFill>
              </a:rPr>
              <a:t>и ', </a:t>
            </a:r>
            <a:r>
              <a:rPr lang="en-US" sz="2000" dirty="0">
                <a:solidFill>
                  <a:srgbClr val="006600"/>
                </a:solidFill>
              </a:rPr>
              <a:t>b, ' </a:t>
            </a:r>
            <a:r>
              <a:rPr lang="ru-RU" sz="2000" dirty="0">
                <a:solidFill>
                  <a:srgbClr val="006600"/>
                </a:solidFill>
              </a:rPr>
              <a:t>равна ', </a:t>
            </a:r>
            <a:r>
              <a:rPr lang="en-US" sz="2000" dirty="0">
                <a:solidFill>
                  <a:srgbClr val="006600"/>
                </a:solidFill>
              </a:rPr>
              <a:t>a + b);</a:t>
            </a:r>
            <a:r>
              <a:rPr lang="en-US" sz="2000" dirty="0"/>
              <a:t> </a:t>
            </a:r>
            <a:endParaRPr lang="ru-RU" sz="2000" dirty="0"/>
          </a:p>
          <a:p>
            <a:pPr marL="1081088" indent="0">
              <a:lnSpc>
                <a:spcPct val="90000"/>
              </a:lnSpc>
              <a:buNone/>
            </a:pPr>
            <a:r>
              <a:rPr lang="en-US" sz="2000" b="1" dirty="0"/>
              <a:t>end</a:t>
            </a:r>
            <a:r>
              <a:rPr lang="en-US" sz="2000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000" dirty="0"/>
            </a:b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2177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>
                <a:solidFill>
                  <a:srgbClr val="FF0066"/>
                </a:solidFill>
              </a:rPr>
              <a:t>Ввод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r>
              <a:rPr lang="ru-RU" sz="2000" dirty="0"/>
              <a:t>Используются функции вида </a:t>
            </a:r>
            <a:r>
              <a:rPr lang="ru-RU" sz="2000" dirty="0" err="1"/>
              <a:t>ReadInteger</a:t>
            </a:r>
            <a:r>
              <a:rPr lang="ru-RU" sz="2000" dirty="0"/>
              <a:t>, </a:t>
            </a:r>
            <a:r>
              <a:rPr lang="ru-RU" sz="2000" dirty="0" err="1"/>
              <a:t>ReadReal</a:t>
            </a:r>
            <a:r>
              <a:rPr lang="ru-RU" sz="2000" dirty="0"/>
              <a:t> и т.д.:</a:t>
            </a:r>
          </a:p>
          <a:p>
            <a:pPr marL="1081088" indent="0">
              <a:buNone/>
            </a:pPr>
            <a:r>
              <a:rPr lang="ru-RU" sz="2000" b="1" dirty="0" err="1"/>
              <a:t>begin</a:t>
            </a:r>
            <a:r>
              <a:rPr lang="ru-RU" sz="2000" dirty="0"/>
              <a:t> </a:t>
            </a:r>
          </a:p>
          <a:p>
            <a:pPr marL="1436688" indent="0">
              <a:buNone/>
            </a:pPr>
            <a:r>
              <a:rPr lang="ru-RU" sz="2000" b="1" dirty="0" err="1"/>
              <a:t>var</a:t>
            </a:r>
            <a:r>
              <a:rPr lang="ru-RU" sz="2000" dirty="0"/>
              <a:t> a := </a:t>
            </a:r>
            <a:r>
              <a:rPr lang="ru-RU" sz="2000" dirty="0" err="1"/>
              <a:t>ReadInteger</a:t>
            </a:r>
            <a:r>
              <a:rPr lang="ru-RU" sz="2000" dirty="0"/>
              <a:t>; </a:t>
            </a:r>
          </a:p>
          <a:p>
            <a:pPr marL="1081088" indent="0">
              <a:buNone/>
            </a:pPr>
            <a:r>
              <a:rPr lang="ru-RU" sz="2000" b="1" dirty="0" err="1"/>
              <a:t>end</a:t>
            </a:r>
            <a:r>
              <a:rPr lang="ru-RU" sz="2000" dirty="0"/>
              <a:t>. </a:t>
            </a:r>
          </a:p>
          <a:p>
            <a:r>
              <a:rPr lang="ru-RU" sz="2000" dirty="0"/>
              <a:t>Это позволяет совмещать описание переменной с инициализацией и </a:t>
            </a:r>
            <a:r>
              <a:rPr lang="ru-RU" sz="2000" dirty="0" err="1"/>
              <a:t>автовыводом</a:t>
            </a:r>
            <a:r>
              <a:rPr lang="ru-RU" sz="2000" dirty="0"/>
              <a:t> типа. В качестве дополнительных бонусов: можно делать приглашение к вводу как параметр функции ввода и вводить сразу несколько переменных одного типа:</a:t>
            </a:r>
          </a:p>
          <a:p>
            <a:pPr marL="1081088" indent="0">
              <a:buNone/>
            </a:pPr>
            <a:r>
              <a:rPr lang="ru-RU" sz="2000" b="1" dirty="0" err="1"/>
              <a:t>begin</a:t>
            </a:r>
            <a:r>
              <a:rPr lang="ru-RU" sz="2000" dirty="0"/>
              <a:t> </a:t>
            </a:r>
          </a:p>
          <a:p>
            <a:pPr marL="1436688" indent="0">
              <a:buNone/>
            </a:pPr>
            <a:r>
              <a:rPr lang="ru-RU" sz="2000" b="1" dirty="0" err="1"/>
              <a:t>var</a:t>
            </a:r>
            <a:r>
              <a:rPr lang="ru-RU" sz="2000" dirty="0"/>
              <a:t> a := </a:t>
            </a:r>
            <a:r>
              <a:rPr lang="ru-RU" sz="2000" dirty="0" err="1"/>
              <a:t>ReadReal</a:t>
            </a:r>
            <a:r>
              <a:rPr lang="ru-RU" sz="2000" dirty="0"/>
              <a:t>('Введите a: '); </a:t>
            </a:r>
          </a:p>
          <a:p>
            <a:pPr marL="1436688" indent="0">
              <a:buNone/>
            </a:pPr>
            <a:r>
              <a:rPr lang="ru-RU" sz="2000" b="1" dirty="0" err="1"/>
              <a:t>var</a:t>
            </a:r>
            <a:r>
              <a:rPr lang="ru-RU" sz="2000" dirty="0"/>
              <a:t> (</a:t>
            </a:r>
            <a:r>
              <a:rPr lang="ru-RU" sz="2000" dirty="0" err="1"/>
              <a:t>m,n,p</a:t>
            </a:r>
            <a:r>
              <a:rPr lang="ru-RU" sz="2000" dirty="0"/>
              <a:t>) := ReadInteger3; </a:t>
            </a:r>
          </a:p>
          <a:p>
            <a:pPr marL="1436688" indent="0">
              <a:buNone/>
            </a:pPr>
            <a:r>
              <a:rPr lang="ru-RU" sz="2000" b="1" dirty="0" err="1"/>
              <a:t>var</a:t>
            </a:r>
            <a:r>
              <a:rPr lang="ru-RU" sz="2000" dirty="0"/>
              <a:t> (</a:t>
            </a:r>
            <a:r>
              <a:rPr lang="ru-RU" sz="2000" dirty="0" err="1"/>
              <a:t>x,y</a:t>
            </a:r>
            <a:r>
              <a:rPr lang="ru-RU" sz="2000" dirty="0"/>
              <a:t>) := ReadReal2('Введите координаты точки: '); </a:t>
            </a:r>
          </a:p>
          <a:p>
            <a:pPr marL="1081088" indent="0">
              <a:buNone/>
            </a:pPr>
            <a:r>
              <a:rPr lang="ru-RU" sz="2000" b="1" dirty="0" err="1"/>
              <a:t>end</a:t>
            </a:r>
            <a:r>
              <a:rPr lang="ru-RU" sz="2000" dirty="0"/>
              <a:t>.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000" dirty="0"/>
            </a:b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605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>
                <a:solidFill>
                  <a:srgbClr val="FF0066"/>
                </a:solidFill>
              </a:rPr>
              <a:t>Ввод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Для ввода с контролем ошибок используется функция </a:t>
            </a:r>
            <a:r>
              <a:rPr lang="ru-RU" sz="2000" dirty="0" err="1"/>
              <a:t>TryRead</a:t>
            </a:r>
            <a:r>
              <a:rPr lang="ru-RU" sz="2000" dirty="0"/>
              <a:t>. Она возвращает </a:t>
            </a:r>
            <a:r>
              <a:rPr lang="ru-RU" sz="2000" dirty="0" err="1"/>
              <a:t>False</a:t>
            </a:r>
            <a:r>
              <a:rPr lang="ru-RU" sz="2000" dirty="0"/>
              <a:t> если ввод осуществлён неверно (введено не число или число выходит за границы диапазона). Типичный пример её использования:</a:t>
            </a:r>
          </a:p>
          <a:p>
            <a:pPr marL="1081088" indent="0">
              <a:buNone/>
            </a:pPr>
            <a:r>
              <a:rPr lang="ru-RU" sz="2000" b="1" dirty="0" err="1"/>
              <a:t>begin</a:t>
            </a:r>
            <a:r>
              <a:rPr lang="ru-RU" sz="2000" dirty="0"/>
              <a:t> </a:t>
            </a:r>
          </a:p>
          <a:p>
            <a:pPr marL="1081088" indent="0">
              <a:buNone/>
            </a:pPr>
            <a:r>
              <a:rPr lang="ru-RU" sz="2000" b="1" dirty="0" err="1"/>
              <a:t>var</a:t>
            </a:r>
            <a:r>
              <a:rPr lang="ru-RU" sz="2000" dirty="0"/>
              <a:t> i: </a:t>
            </a:r>
            <a:r>
              <a:rPr lang="ru-RU" sz="2000" b="1" dirty="0" err="1"/>
              <a:t>integer</a:t>
            </a:r>
            <a:r>
              <a:rPr lang="ru-RU" sz="2000" dirty="0"/>
              <a:t>; </a:t>
            </a:r>
          </a:p>
          <a:p>
            <a:pPr marL="1081088" indent="0">
              <a:buNone/>
            </a:pPr>
            <a:r>
              <a:rPr lang="ru-RU" sz="2000" b="1" dirty="0" err="1"/>
              <a:t>while</a:t>
            </a:r>
            <a:r>
              <a:rPr lang="ru-RU" sz="2000" dirty="0"/>
              <a:t> </a:t>
            </a:r>
            <a:r>
              <a:rPr lang="ru-RU" sz="2000" b="1" dirty="0" err="1"/>
              <a:t>not</a:t>
            </a:r>
            <a:r>
              <a:rPr lang="ru-RU" sz="2000" dirty="0"/>
              <a:t> </a:t>
            </a:r>
            <a:r>
              <a:rPr lang="ru-RU" sz="2000" dirty="0" err="1"/>
              <a:t>TryRead</a:t>
            </a:r>
            <a:r>
              <a:rPr lang="ru-RU" sz="2000" dirty="0"/>
              <a:t>(</a:t>
            </a:r>
            <a:r>
              <a:rPr lang="ru-RU" sz="2000" dirty="0" err="1"/>
              <a:t>i,'Введите</a:t>
            </a:r>
            <a:r>
              <a:rPr lang="ru-RU" sz="2000" dirty="0"/>
              <a:t> i:') </a:t>
            </a:r>
            <a:r>
              <a:rPr lang="ru-RU" sz="2000" b="1" dirty="0" err="1"/>
              <a:t>do</a:t>
            </a:r>
            <a:r>
              <a:rPr lang="ru-RU" sz="2000" dirty="0"/>
              <a:t> </a:t>
            </a:r>
          </a:p>
          <a:p>
            <a:pPr marL="1436688" indent="0">
              <a:buNone/>
            </a:pPr>
            <a:r>
              <a:rPr lang="ru-RU" sz="2000" dirty="0" err="1"/>
              <a:t>Println</a:t>
            </a:r>
            <a:r>
              <a:rPr lang="ru-RU" sz="2000" dirty="0"/>
              <a:t>('Повторите ввод!'); </a:t>
            </a:r>
          </a:p>
          <a:p>
            <a:pPr marL="1081088" indent="0">
              <a:buNone/>
            </a:pPr>
            <a:r>
              <a:rPr lang="ru-RU" sz="2000" b="1" dirty="0" err="1"/>
              <a:t>end</a:t>
            </a:r>
            <a:r>
              <a:rPr lang="ru-RU" sz="2000" dirty="0"/>
              <a:t>.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000" dirty="0"/>
            </a:b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8969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>
                <a:solidFill>
                  <a:srgbClr val="FF0066"/>
                </a:solidFill>
              </a:rPr>
              <a:t>Кортежи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Кортежи представляют собой способ объединить несколько значений в одно целое. </a:t>
            </a:r>
          </a:p>
          <a:p>
            <a:pPr marL="0" indent="0">
              <a:buNone/>
            </a:pPr>
            <a:r>
              <a:rPr lang="ru-RU" sz="2000" dirty="0"/>
              <a:t>Значения типа Кортеж записываются в круглых скобках: (1,2,3) или ('Иванов',15). </a:t>
            </a:r>
          </a:p>
          <a:p>
            <a:pPr marL="0" indent="0">
              <a:buNone/>
            </a:pPr>
            <a:r>
              <a:rPr lang="ru-RU" sz="2000" dirty="0"/>
              <a:t>С помощью кортежей можно выполнять одновременные присваивания нескольким переменным:</a:t>
            </a:r>
          </a:p>
          <a:p>
            <a:pPr marL="712788" indent="0">
              <a:buNone/>
            </a:pPr>
            <a:r>
              <a:rPr lang="ru-RU" sz="2000" b="1" dirty="0" err="1"/>
              <a:t>begin</a:t>
            </a:r>
            <a:r>
              <a:rPr lang="ru-RU" sz="2000" dirty="0"/>
              <a:t> </a:t>
            </a:r>
          </a:p>
          <a:p>
            <a:pPr marL="1081088" indent="0">
              <a:buNone/>
            </a:pPr>
            <a:r>
              <a:rPr lang="ru-RU" sz="2000" b="1" dirty="0" err="1"/>
              <a:t>var</a:t>
            </a:r>
            <a:r>
              <a:rPr lang="ru-RU" sz="2000" dirty="0"/>
              <a:t> </a:t>
            </a:r>
            <a:r>
              <a:rPr lang="ru-RU" sz="2000" dirty="0" err="1"/>
              <a:t>a,b</a:t>
            </a:r>
            <a:r>
              <a:rPr lang="ru-RU" sz="2000" dirty="0"/>
              <a:t>: </a:t>
            </a:r>
            <a:r>
              <a:rPr lang="ru-RU" sz="2000" b="1" dirty="0" err="1"/>
              <a:t>integer</a:t>
            </a:r>
            <a:r>
              <a:rPr lang="ru-RU" sz="2000" dirty="0"/>
              <a:t>; </a:t>
            </a:r>
          </a:p>
          <a:p>
            <a:pPr marL="1081088" indent="0">
              <a:buNone/>
            </a:pPr>
            <a:r>
              <a:rPr lang="ru-RU" sz="2000" dirty="0"/>
              <a:t>(</a:t>
            </a:r>
            <a:r>
              <a:rPr lang="ru-RU" sz="2000" dirty="0" err="1"/>
              <a:t>a,b</a:t>
            </a:r>
            <a:r>
              <a:rPr lang="ru-RU" sz="2000" dirty="0"/>
              <a:t>) := (3,5); </a:t>
            </a:r>
          </a:p>
          <a:p>
            <a:pPr marL="1081088" indent="0">
              <a:buNone/>
            </a:pPr>
            <a:r>
              <a:rPr lang="ru-RU" sz="2000" dirty="0"/>
              <a:t>(</a:t>
            </a:r>
            <a:r>
              <a:rPr lang="ru-RU" sz="2000" dirty="0" err="1"/>
              <a:t>a,b</a:t>
            </a:r>
            <a:r>
              <a:rPr lang="ru-RU" sz="2000" dirty="0"/>
              <a:t>) := (</a:t>
            </a:r>
            <a:r>
              <a:rPr lang="ru-RU" sz="2000" dirty="0" err="1"/>
              <a:t>b,a</a:t>
            </a:r>
            <a:r>
              <a:rPr lang="ru-RU" sz="2000" dirty="0"/>
              <a:t>); </a:t>
            </a:r>
          </a:p>
          <a:p>
            <a:pPr marL="712788" indent="0">
              <a:buNone/>
            </a:pPr>
            <a:r>
              <a:rPr lang="ru-RU" sz="2000" b="1" dirty="0" err="1"/>
              <a:t>end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Присваивание (</a:t>
            </a:r>
            <a:r>
              <a:rPr lang="ru-RU" sz="2000" dirty="0" err="1"/>
              <a:t>a,b</a:t>
            </a:r>
            <a:r>
              <a:rPr lang="ru-RU" sz="2000" dirty="0"/>
              <a:t>) := (</a:t>
            </a:r>
            <a:r>
              <a:rPr lang="ru-RU" sz="2000" dirty="0" err="1"/>
              <a:t>b,a</a:t>
            </a:r>
            <a:r>
              <a:rPr lang="ru-RU" sz="2000" dirty="0"/>
              <a:t>) позволяет поменять значения двух переменных.</a:t>
            </a:r>
          </a:p>
          <a:p>
            <a:pPr marL="1081088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000" dirty="0"/>
            </a:b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275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3000"/>
              </a:lnSpc>
            </a:pPr>
            <a:r>
              <a:rPr lang="ru-RU" sz="4000" dirty="0">
                <a:solidFill>
                  <a:srgbClr val="FF0066"/>
                </a:solidFill>
              </a:rPr>
              <a:t>Стандартные процедуры, функции и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81600"/>
          </a:xfrm>
        </p:spPr>
        <p:txBody>
          <a:bodyPr/>
          <a:lstStyle/>
          <a:p>
            <a:r>
              <a:rPr lang="ru-RU" sz="2000" dirty="0"/>
              <a:t>Для обмена значений двух переменных a и b </a:t>
            </a:r>
            <a:r>
              <a:rPr lang="en-US" sz="2000" b="1" dirty="0"/>
              <a:t>Swap(</a:t>
            </a:r>
            <a:r>
              <a:rPr lang="en-US" sz="2000" b="1" dirty="0" err="1"/>
              <a:t>a,b</a:t>
            </a:r>
            <a:r>
              <a:rPr lang="en-US" sz="2000" b="1" dirty="0"/>
              <a:t>)</a:t>
            </a:r>
            <a:r>
              <a:rPr lang="ru-RU" sz="2000" b="1" dirty="0"/>
              <a:t>;</a:t>
            </a:r>
          </a:p>
          <a:p>
            <a:r>
              <a:rPr lang="ru-RU" sz="2000" dirty="0"/>
              <a:t>Минимальное и максимальное среди множества значений:</a:t>
            </a:r>
          </a:p>
          <a:p>
            <a:pPr marL="1081088" indent="0">
              <a:buNone/>
            </a:pPr>
            <a:r>
              <a:rPr lang="en-US" sz="2000" b="1" dirty="0"/>
              <a:t>begin</a:t>
            </a:r>
            <a:r>
              <a:rPr lang="en-US" sz="2000" dirty="0"/>
              <a:t> </a:t>
            </a:r>
            <a:endParaRPr lang="ru-RU" sz="2000" dirty="0"/>
          </a:p>
          <a:p>
            <a:pPr marL="1436688" indent="0">
              <a:buNone/>
            </a:pPr>
            <a:r>
              <a:rPr lang="en-US" sz="2000" b="1" dirty="0" err="1"/>
              <a:t>var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 err="1"/>
              <a:t>a,b,c,d</a:t>
            </a:r>
            <a:r>
              <a:rPr lang="ru-RU" sz="2000" dirty="0"/>
              <a:t>)</a:t>
            </a:r>
            <a:r>
              <a:rPr lang="en-US" sz="2000" dirty="0"/>
              <a:t> := ReadReal4; </a:t>
            </a:r>
            <a:endParaRPr lang="ru-RU" sz="2000" dirty="0"/>
          </a:p>
          <a:p>
            <a:pPr marL="1436688" indent="0">
              <a:buNone/>
            </a:pPr>
            <a:r>
              <a:rPr lang="en-US" sz="2000" dirty="0" err="1"/>
              <a:t>Println</a:t>
            </a:r>
            <a:r>
              <a:rPr lang="en-US" sz="2000" dirty="0"/>
              <a:t>(Min(</a:t>
            </a:r>
            <a:r>
              <a:rPr lang="en-US" sz="2000" dirty="0" err="1"/>
              <a:t>a,b</a:t>
            </a:r>
            <a:r>
              <a:rPr lang="en-US" sz="2000" dirty="0"/>
              <a:t>),Max(</a:t>
            </a:r>
            <a:r>
              <a:rPr lang="en-US" sz="2000" dirty="0" err="1"/>
              <a:t>c,d</a:t>
            </a:r>
            <a:r>
              <a:rPr lang="en-US" sz="2000" dirty="0"/>
              <a:t>)); </a:t>
            </a:r>
            <a:endParaRPr lang="ru-RU" sz="2000" dirty="0"/>
          </a:p>
          <a:p>
            <a:pPr marL="1436688" indent="0">
              <a:buNone/>
            </a:pPr>
            <a:r>
              <a:rPr lang="en-US" sz="2000" dirty="0" err="1"/>
              <a:t>Println</a:t>
            </a:r>
            <a:r>
              <a:rPr lang="en-US" sz="2000" dirty="0"/>
              <a:t>(Min(</a:t>
            </a:r>
            <a:r>
              <a:rPr lang="en-US" sz="2000" dirty="0" err="1"/>
              <a:t>a,b,c,d</a:t>
            </a:r>
            <a:r>
              <a:rPr lang="en-US" sz="2000" dirty="0"/>
              <a:t>)); </a:t>
            </a:r>
            <a:r>
              <a:rPr lang="en-US" sz="2000" i="1" dirty="0">
                <a:solidFill>
                  <a:srgbClr val="006600"/>
                </a:solidFill>
              </a:rPr>
              <a:t>// </a:t>
            </a:r>
            <a:r>
              <a:rPr lang="ru-RU" sz="2000" i="1" dirty="0">
                <a:solidFill>
                  <a:srgbClr val="006600"/>
                </a:solidFill>
              </a:rPr>
              <a:t>произвольное количество значений </a:t>
            </a:r>
          </a:p>
          <a:p>
            <a:pPr marL="1081088" indent="0">
              <a:buNone/>
            </a:pPr>
            <a:r>
              <a:rPr lang="en-US" sz="2000" b="1" dirty="0"/>
              <a:t>end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Для возведения в степень используется операция </a:t>
            </a:r>
            <a:r>
              <a:rPr lang="ru-RU" sz="2000" b="1" dirty="0"/>
              <a:t>**</a:t>
            </a:r>
          </a:p>
          <a:p>
            <a:pPr marL="1081088" indent="0">
              <a:buNone/>
            </a:pPr>
            <a:r>
              <a:rPr lang="en-US" sz="2000" b="1" dirty="0"/>
              <a:t>begin</a:t>
            </a:r>
            <a:r>
              <a:rPr lang="en-US" sz="2000" dirty="0"/>
              <a:t> </a:t>
            </a:r>
            <a:endParaRPr lang="ru-RU" sz="2000" dirty="0"/>
          </a:p>
          <a:p>
            <a:pPr marL="1436688" indent="0">
              <a:buNone/>
            </a:pPr>
            <a:r>
              <a:rPr lang="en-US" sz="2000" dirty="0" err="1"/>
              <a:t>Println</a:t>
            </a:r>
            <a:r>
              <a:rPr lang="en-US" sz="2000" dirty="0"/>
              <a:t>(2 ** 10); </a:t>
            </a:r>
            <a:endParaRPr lang="ru-RU" sz="2000" dirty="0"/>
          </a:p>
          <a:p>
            <a:pPr marL="1436688" indent="0">
              <a:buNone/>
            </a:pPr>
            <a:r>
              <a:rPr lang="en-US" sz="2000" dirty="0" err="1"/>
              <a:t>Println</a:t>
            </a:r>
            <a:r>
              <a:rPr lang="en-US" sz="2000" dirty="0"/>
              <a:t>(2 ** 0.5); </a:t>
            </a:r>
            <a:endParaRPr lang="ru-RU" sz="2000" dirty="0"/>
          </a:p>
          <a:p>
            <a:pPr marL="1081088" indent="0">
              <a:buNone/>
            </a:pPr>
            <a:r>
              <a:rPr lang="en-US" sz="2000" b="1" dirty="0"/>
              <a:t>end</a:t>
            </a:r>
            <a:r>
              <a:rPr lang="en-US" sz="2000" dirty="0"/>
              <a:t>.</a:t>
            </a: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5853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3000"/>
              </a:lnSpc>
            </a:pPr>
            <a:r>
              <a:rPr lang="ru-RU" sz="4000" dirty="0">
                <a:solidFill>
                  <a:srgbClr val="FF0066"/>
                </a:solidFill>
              </a:rPr>
              <a:t>Проверки принадлежности диапазону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81600"/>
          </a:xfrm>
        </p:spPr>
        <p:txBody>
          <a:bodyPr/>
          <a:lstStyle/>
          <a:p>
            <a:r>
              <a:rPr lang="ru-RU" sz="2000" dirty="0"/>
              <a:t>Используется конструкция </a:t>
            </a:r>
            <a:r>
              <a:rPr lang="ru-RU" sz="2000" b="1" dirty="0"/>
              <a:t>x </a:t>
            </a:r>
            <a:r>
              <a:rPr lang="ru-RU" sz="2000" b="1" dirty="0" err="1"/>
              <a:t>in</a:t>
            </a:r>
            <a:r>
              <a:rPr lang="ru-RU" sz="2000" b="1" dirty="0"/>
              <a:t> </a:t>
            </a:r>
            <a:r>
              <a:rPr lang="ru-RU" sz="2000" b="1" dirty="0" err="1"/>
              <a:t>a..b</a:t>
            </a:r>
            <a:r>
              <a:rPr lang="ru-RU" sz="2000" dirty="0"/>
              <a:t>:</a:t>
            </a:r>
          </a:p>
          <a:p>
            <a:pPr marL="1081088" indent="0">
              <a:buNone/>
            </a:pPr>
            <a:r>
              <a:rPr lang="ru-RU" sz="2000" b="1" dirty="0" err="1"/>
              <a:t>begin</a:t>
            </a:r>
            <a:r>
              <a:rPr lang="ru-RU" sz="2000" dirty="0"/>
              <a:t> </a:t>
            </a:r>
          </a:p>
          <a:p>
            <a:pPr marL="1436688" indent="0">
              <a:buNone/>
            </a:pPr>
            <a:r>
              <a:rPr lang="ru-RU" sz="2000" b="1" dirty="0" err="1"/>
              <a:t>var</a:t>
            </a:r>
            <a:r>
              <a:rPr lang="ru-RU" sz="2000" dirty="0"/>
              <a:t> x := </a:t>
            </a:r>
            <a:r>
              <a:rPr lang="ru-RU" sz="2000" dirty="0" err="1"/>
              <a:t>ReadInteger</a:t>
            </a:r>
            <a:r>
              <a:rPr lang="ru-RU" sz="2000" dirty="0"/>
              <a:t>; </a:t>
            </a:r>
          </a:p>
          <a:p>
            <a:pPr marL="1436688" indent="0">
              <a:buNone/>
            </a:pPr>
            <a:r>
              <a:rPr lang="ru-RU" sz="2000" b="1" dirty="0" err="1"/>
              <a:t>if</a:t>
            </a:r>
            <a:r>
              <a:rPr lang="ru-RU" sz="2000" dirty="0"/>
              <a:t> x </a:t>
            </a:r>
            <a:r>
              <a:rPr lang="ru-RU" sz="2000" b="1" dirty="0" err="1"/>
              <a:t>in</a:t>
            </a:r>
            <a:r>
              <a:rPr lang="ru-RU" sz="2000" dirty="0"/>
              <a:t> 10..99 </a:t>
            </a:r>
            <a:r>
              <a:rPr lang="ru-RU" sz="2000" b="1" dirty="0" err="1"/>
              <a:t>then</a:t>
            </a:r>
            <a:r>
              <a:rPr lang="ru-RU" sz="2000" dirty="0"/>
              <a:t> </a:t>
            </a:r>
          </a:p>
          <a:p>
            <a:pPr marL="1793875" indent="0">
              <a:buNone/>
            </a:pPr>
            <a:r>
              <a:rPr lang="ru-RU" sz="2000" dirty="0" err="1"/>
              <a:t>Print</a:t>
            </a:r>
            <a:r>
              <a:rPr lang="ru-RU" sz="2000" dirty="0"/>
              <a:t>('Двузначное число'); </a:t>
            </a:r>
          </a:p>
          <a:p>
            <a:pPr marL="1081088" indent="0">
              <a:buNone/>
            </a:pPr>
            <a:r>
              <a:rPr lang="ru-RU" sz="2000" b="1" dirty="0" err="1"/>
              <a:t>end</a:t>
            </a:r>
            <a:r>
              <a:rPr lang="ru-RU" sz="2000" dirty="0"/>
              <a:t>. </a:t>
            </a:r>
          </a:p>
          <a:p>
            <a:r>
              <a:rPr lang="ru-RU" sz="2000" dirty="0"/>
              <a:t>Диапазоны также можно использовать для вещественных значений и для символов:</a:t>
            </a:r>
          </a:p>
          <a:p>
            <a:pPr marL="1081088" indent="0">
              <a:buNone/>
            </a:pPr>
            <a:r>
              <a:rPr lang="ru-RU" sz="2000" dirty="0"/>
              <a:t>r </a:t>
            </a:r>
            <a:r>
              <a:rPr lang="ru-RU" sz="2000" b="1" dirty="0" err="1"/>
              <a:t>in</a:t>
            </a:r>
            <a:r>
              <a:rPr lang="ru-RU" sz="2000" dirty="0"/>
              <a:t> 2.5..3.8 </a:t>
            </a:r>
          </a:p>
          <a:p>
            <a:pPr marL="1081088" indent="0">
              <a:buNone/>
            </a:pPr>
            <a:r>
              <a:rPr lang="ru-RU" sz="2000" dirty="0"/>
              <a:t>c </a:t>
            </a:r>
            <a:r>
              <a:rPr lang="ru-RU" sz="2000" b="1" dirty="0" err="1"/>
              <a:t>in</a:t>
            </a:r>
            <a:r>
              <a:rPr lang="ru-RU" sz="2000" dirty="0"/>
              <a:t> '</a:t>
            </a:r>
            <a:r>
              <a:rPr lang="ru-RU" sz="2000" dirty="0" err="1"/>
              <a:t>a'..'z</a:t>
            </a:r>
            <a:r>
              <a:rPr lang="ru-RU" sz="2000" dirty="0"/>
              <a:t>' </a:t>
            </a:r>
          </a:p>
          <a:p>
            <a:r>
              <a:rPr lang="ru-RU" sz="2000" dirty="0"/>
              <a:t>Для проверки принадлежности множеству значений используется либо множество: x </a:t>
            </a:r>
            <a:r>
              <a:rPr lang="ru-RU" sz="2000" dirty="0" err="1"/>
              <a:t>in</a:t>
            </a:r>
            <a:r>
              <a:rPr lang="ru-RU" sz="2000" dirty="0"/>
              <a:t> [2,3,5,7,11] </a:t>
            </a:r>
          </a:p>
          <a:p>
            <a:pPr marL="355600" indent="0">
              <a:buNone/>
            </a:pPr>
            <a:r>
              <a:rPr lang="ru-RU" sz="2000" dirty="0"/>
              <a:t>либо массив: x </a:t>
            </a:r>
            <a:r>
              <a:rPr lang="ru-RU" sz="2000" dirty="0" err="1"/>
              <a:t>in</a:t>
            </a:r>
            <a:r>
              <a:rPr lang="ru-RU" sz="2000" dirty="0"/>
              <a:t> |2,3,5,7,11|     </a:t>
            </a:r>
            <a:r>
              <a:rPr lang="ru-RU" sz="2000" dirty="0">
                <a:solidFill>
                  <a:srgbClr val="006600"/>
                </a:solidFill>
              </a:rPr>
              <a:t>//лучше!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66143347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583</Words>
  <Application>Microsoft Office PowerPoint</Application>
  <PresentationFormat>Экран (4:3)</PresentationFormat>
  <Paragraphs>134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Оформление по умолчанию</vt:lpstr>
      <vt:lpstr>Паскаль  по-новому  Описания, ввод-вывод, кортежи, стандартные функции</vt:lpstr>
      <vt:lpstr>Описания переменных внутри блока и автовывод типов</vt:lpstr>
      <vt:lpstr>Множественное описание переменных с инициализацией</vt:lpstr>
      <vt:lpstr>Вывод</vt:lpstr>
      <vt:lpstr>Ввод</vt:lpstr>
      <vt:lpstr>Ввод</vt:lpstr>
      <vt:lpstr>Кортежи</vt:lpstr>
      <vt:lpstr>Стандартные процедуры, функции и операции</vt:lpstr>
      <vt:lpstr>Проверки принадлежности диапазону</vt:lpstr>
      <vt:lpstr>Условная операция</vt:lpstr>
      <vt:lpstr>Методы в стандартных типах</vt:lpstr>
      <vt:lpstr>Типовые константы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Информатика</dc:creator>
  <cp:lastModifiedBy>egburg egburgoffice8</cp:lastModifiedBy>
  <cp:revision>41</cp:revision>
  <cp:lastPrinted>1601-01-01T00:00:00Z</cp:lastPrinted>
  <dcterms:created xsi:type="dcterms:W3CDTF">1601-01-01T00:00:00Z</dcterms:created>
  <dcterms:modified xsi:type="dcterms:W3CDTF">2020-12-05T13:35:28Z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