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8" r:id="rId2"/>
    <p:sldId id="488" r:id="rId3"/>
    <p:sldId id="577" r:id="rId4"/>
    <p:sldId id="489" r:id="rId5"/>
    <p:sldId id="490" r:id="rId6"/>
    <p:sldId id="554" r:id="rId7"/>
    <p:sldId id="578" r:id="rId8"/>
    <p:sldId id="494" r:id="rId9"/>
    <p:sldId id="495" r:id="rId10"/>
    <p:sldId id="49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2571E-36EE-4A98-ADDF-41F1B9CD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3ECF8-5781-4CAD-B4C7-9319EB80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0F324-8855-4A1C-90D6-A775112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5F2ECF-C03A-4361-8E73-5455599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5546A-4774-489C-9B79-C5E50E1B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39725-30F0-4AD4-BE83-B0C32F85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F7CD4C-B26C-4096-9CBF-76D77D9D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B775A-84D1-4AC6-9AB7-E0FDC03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EABF6-F2F6-4160-ADEB-4B8DC5F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C03DB-0019-42EC-8501-718F6ED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72DA7C-0E40-463D-82EE-80F1B4A23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0C8C2-13C5-4705-AF6D-1F1D9200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12C3B-7FD1-4ACE-9CD9-0DA76959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DB2F2-0658-46E5-A072-48A62764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087CE-52D8-4EE0-9F1E-2AA569B7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458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CF9169-90BA-467B-9706-84DC352B5562}"/>
              </a:ext>
            </a:extLst>
          </p:cNvPr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Алгоритмы и программирование, язык 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Python,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15F70B-A44C-4621-A695-F57AD827652B}"/>
              </a:ext>
            </a:extLst>
          </p:cNvPr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2018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BFE95822-4341-44AE-B060-82912EFC86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C4D365-8D88-4CA5-B90B-C3D4216CB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FD5197-B9E8-4D3D-AC25-DFB07DACE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760A64D-C203-4DC1-92AF-C10EFF4A8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4E422448-C4FE-410F-A44B-56C66C427A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346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A493-EDB6-4F30-B584-CDA3C4D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9325F-A3C0-4ED9-8983-BD730508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7-C12E-468A-A199-89D7D8E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80875-7D0E-4955-A7B3-9EA0E66A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EF2C2-BDCD-4643-95C3-B03C7F4A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0F578-1DDB-4146-8938-DCD51372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EAD11-4115-41B3-B91A-4F7E6239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CF0F1-60D8-4083-B5E6-C7AC9417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03C5-DD8D-41EB-9D9B-D4AC1EB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2CDDB-27E4-44EF-A110-D542160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C5C66-841F-447E-A32B-8AFED48C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ECA53-6698-47C6-A800-3F2ED8B7A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9F2A57-9EC2-4ABE-BF70-5584BB34A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0FB18-D004-4FB3-8717-98DB4899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5B656-B2D9-4634-A658-D1358FAD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EB209-5BDB-4ACC-8B8A-1670F10F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EE9D6-3BF8-49BB-AE24-F8EE7BD5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4585B-4C14-4316-85FF-E3E4FD2D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9EDCDF-0C76-4285-B4EE-0FE33AF3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C1CCB-A650-4744-B063-0528F597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F8D632-C5AC-42D3-91DD-5CFF6730E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CF5718-1825-42F6-83C9-D0A08417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209972-EB0C-469A-882E-3E1BB57F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FC88EF-14A7-4856-9F11-4751F464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6BDC7-8CBC-4029-9EEB-5F51FD9E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BA492A-4C53-40CE-BE88-4B24A7C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253359-7DFD-4A83-937A-58D8EEA7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89FA96-FD94-44CA-86A6-BE5A25B9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A79CA7-E1F2-4F30-A16E-56FC5511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B54C1C-6B43-465C-BD34-7C3C82A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9C628B-937C-4B04-9094-EB3EC01E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1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369AD-F13A-4FDC-A8DF-996D73E3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716DD-1256-4D24-A3E0-8FF96CE7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454B2-608E-48F9-91A3-D23A8454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547F24-7668-485D-A68E-FD0D03A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2F4A4-2585-4883-9649-7E82362B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3F900-67F9-45EC-B397-ECDD17D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4E5F-7B21-4A25-96AE-60118004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557B99-9222-452E-BD4A-10ABBAA5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FEB8D-B08E-477A-AD6B-CA818793F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17326-8B36-432A-B965-3929E1D9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279C9-0356-4ED7-BD87-CCA35899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AE9737-E45A-415E-AC90-603AFFD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F9ED6-8E1B-434C-8D40-BBEDED67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4DEA4-4E99-4CFC-A388-61DC6807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3B6F0-B482-4BAC-9072-798EB2870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748A-E63A-4F1C-B169-AF27AA42BF18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A5D80-68CC-4655-B083-7B7462D6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BD6FFC-74A3-4AA3-8364-70DF0523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31A8-50AE-47D8-BC46-D2358F692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3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650B8AB-A659-4985-B25E-7FF1FCE57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6000" dirty="0"/>
              <a:t>Программирование на языке </a:t>
            </a:r>
            <a:r>
              <a:rPr lang="en-US" sz="6000" dirty="0"/>
              <a:t>Python</a:t>
            </a:r>
            <a:endParaRPr lang="ru-RU" sz="6000" dirty="0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D7E9157-C3EA-4277-9121-7A6589A0FF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5950" y="4359275"/>
            <a:ext cx="5372100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</a:rPr>
              <a:t>§ </a:t>
            </a:r>
            <a:r>
              <a:rPr lang="en-US" dirty="0">
                <a:solidFill>
                  <a:srgbClr val="000000"/>
                </a:solidFill>
              </a:rPr>
              <a:t>60.</a:t>
            </a:r>
            <a:r>
              <a:rPr lang="ru-RU" dirty="0">
                <a:solidFill>
                  <a:srgbClr val="000000"/>
                </a:solidFill>
              </a:rPr>
              <a:t> Функции</a:t>
            </a:r>
          </a:p>
        </p:txBody>
      </p:sp>
      <p:sp>
        <p:nvSpPr>
          <p:cNvPr id="114692" name="Номер слайда 5">
            <a:extLst>
              <a:ext uri="{FF2B5EF4-FFF2-40B4-BE49-F238E27FC236}">
                <a16:creationId xmlns:a16="http://schemas.microsoft.com/office/drawing/2014/main" id="{2B37EA16-8930-4281-9164-6A6A6DBD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99AE00-7B4C-48D7-B7DA-2654E0336DF3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Заголовок 1">
            <a:extLst>
              <a:ext uri="{FF2B5EF4-FFF2-40B4-BE49-F238E27FC236}">
                <a16:creationId xmlns:a16="http://schemas.microsoft.com/office/drawing/2014/main" id="{F4615E68-6AF2-460D-A8F7-0F818502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Логические функции: использование</a:t>
            </a:r>
          </a:p>
        </p:txBody>
      </p:sp>
      <p:sp>
        <p:nvSpPr>
          <p:cNvPr id="128003" name="Номер слайда 2">
            <a:extLst>
              <a:ext uri="{FF2B5EF4-FFF2-40B4-BE49-F238E27FC236}">
                <a16:creationId xmlns:a16="http://schemas.microsoft.com/office/drawing/2014/main" id="{98DD4C63-25B4-4B59-847A-7A77D1F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27FE4-4C08-494D-A281-591DE6AB8EE3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03C05AD3-649B-443C-A424-5BC108DB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408238"/>
            <a:ext cx="7504112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isPrime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"– простое число"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  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() )</a:t>
            </a:r>
          </a:p>
        </p:txBody>
      </p:sp>
      <p:grpSp>
        <p:nvGrpSpPr>
          <p:cNvPr id="128005" name="Group 7">
            <a:extLst>
              <a:ext uri="{FF2B5EF4-FFF2-40B4-BE49-F238E27FC236}">
                <a16:creationId xmlns:a16="http://schemas.microsoft.com/office/drawing/2014/main" id="{B089F11B-6814-46C6-9F0E-28E121EEB641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887413"/>
            <a:ext cx="7974012" cy="1306512"/>
            <a:chOff x="796" y="2336"/>
            <a:chExt cx="5023" cy="823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819665C-05CD-4358-9D95-1BCB453E5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756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логическое значение, может использоваться везде, где и логическая величина!</a:t>
              </a:r>
            </a:p>
          </p:txBody>
        </p:sp>
        <p:sp>
          <p:nvSpPr>
            <p:cNvPr id="128007" name="Oval 9">
              <a:extLst>
                <a:ext uri="{FF2B5EF4-FFF2-40B4-BE49-F238E27FC236}">
                  <a16:creationId xmlns:a16="http://schemas.microsoft.com/office/drawing/2014/main" id="{4E40D180-7363-44D9-B880-B6285F68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Заголовок 4">
            <a:extLst>
              <a:ext uri="{FF2B5EF4-FFF2-40B4-BE49-F238E27FC236}">
                <a16:creationId xmlns:a16="http://schemas.microsoft.com/office/drawing/2014/main" id="{91E6814E-082A-406D-A382-7EC1D026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Что такое функция?</a:t>
            </a:r>
          </a:p>
        </p:txBody>
      </p:sp>
      <p:sp>
        <p:nvSpPr>
          <p:cNvPr id="115715" name="Номер слайда 3">
            <a:extLst>
              <a:ext uri="{FF2B5EF4-FFF2-40B4-BE49-F238E27FC236}">
                <a16:creationId xmlns:a16="http://schemas.microsoft.com/office/drawing/2014/main" id="{2E035CE0-D678-4503-90EB-A018BBB0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6DB222-B0E1-4ABF-8771-9D109D975EF9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A9F41F-BF65-46FF-8EE3-405F1D9D8DBF}"/>
              </a:ext>
            </a:extLst>
          </p:cNvPr>
          <p:cNvSpPr/>
          <p:nvPr/>
        </p:nvSpPr>
        <p:spPr>
          <a:xfrm>
            <a:off x="384175" y="844550"/>
            <a:ext cx="8434388" cy="120015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>
                <a:solidFill>
                  <a:srgbClr val="333399"/>
                </a:solidFill>
              </a:rPr>
              <a:t>Функция</a:t>
            </a:r>
            <a:r>
              <a:rPr lang="ru-RU" sz="2400" dirty="0"/>
              <a:t> – это вспомогательный алгоритм, который возвращает </a:t>
            </a:r>
            <a:r>
              <a:rPr lang="ru-RU" sz="2400" i="1" dirty="0"/>
              <a:t>значение-результат</a:t>
            </a:r>
            <a:r>
              <a:rPr lang="ru-RU" sz="2400" dirty="0"/>
              <a:t> (число, символ или объект другого типа).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FFD5831F-F3EB-4EC4-A613-CB1D02F8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228850"/>
            <a:ext cx="5251450" cy="13858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 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ru-RU" sz="28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input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ru-RU" sz="2800" b="1" dirty="0">
              <a:solidFill>
                <a:srgbClr val="00B0F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ru-RU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s )</a:t>
            </a:r>
          </a:p>
          <a:p>
            <a:pPr indent="90488">
              <a:defRPr/>
            </a:pP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randint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Заголовок 4">
            <a:extLst>
              <a:ext uri="{FF2B5EF4-FFF2-40B4-BE49-F238E27FC236}">
                <a16:creationId xmlns:a16="http://schemas.microsoft.com/office/drawing/2014/main" id="{6EDF34AB-F8DA-4C30-B821-4B6B25B6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Что такое функция?</a:t>
            </a:r>
          </a:p>
        </p:txBody>
      </p:sp>
      <p:sp>
        <p:nvSpPr>
          <p:cNvPr id="116739" name="Номер слайда 3">
            <a:extLst>
              <a:ext uri="{FF2B5EF4-FFF2-40B4-BE49-F238E27FC236}">
                <a16:creationId xmlns:a16="http://schemas.microsoft.com/office/drawing/2014/main" id="{DC2662DE-8B24-4FF3-9FBE-93359DD6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A7B17-BF0F-40DA-9BF3-F91377600673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F0549846-8CD6-4638-ACE9-C6A8B1D2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3054350"/>
            <a:ext cx="4524375" cy="1385888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pt-BR" sz="28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lastDigit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n ):</a:t>
            </a: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d = n % </a:t>
            </a:r>
            <a:r>
              <a:rPr lang="pt-BR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</a:t>
            </a: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pt-BR" sz="28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16741" name="Прямоугольник 6">
            <a:extLst>
              <a:ext uri="{FF2B5EF4-FFF2-40B4-BE49-F238E27FC236}">
                <a16:creationId xmlns:a16="http://schemas.microsoft.com/office/drawing/2014/main" id="{738DAB88-C704-4154-B095-1906D534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9150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функцию, которая вычисляет младшую цифру числа (разряд единиц). </a:t>
            </a:r>
          </a:p>
        </p:txBody>
      </p:sp>
      <p:grpSp>
        <p:nvGrpSpPr>
          <p:cNvPr id="2" name="Группа 18">
            <a:extLst>
              <a:ext uri="{FF2B5EF4-FFF2-40B4-BE49-F238E27FC236}">
                <a16:creationId xmlns:a16="http://schemas.microsoft.com/office/drawing/2014/main" id="{B8CEB370-ACD4-41CA-8067-14471CF72522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816100"/>
            <a:ext cx="5991225" cy="955675"/>
            <a:chOff x="1308100" y="1815455"/>
            <a:chExt cx="5991302" cy="956965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F21B4DB-4AEB-484F-9993-27AA6E321795}"/>
                </a:ext>
              </a:extLst>
            </p:cNvPr>
            <p:cNvSpPr/>
            <p:nvPr/>
          </p:nvSpPr>
          <p:spPr bwMode="auto">
            <a:xfrm>
              <a:off x="2743218" y="1968061"/>
              <a:ext cx="1727222" cy="699443"/>
            </a:xfrm>
            <a:prstGeom prst="rect">
              <a:avLst/>
            </a:prstGeom>
            <a:solidFill>
              <a:srgbClr val="E6E6FF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 err="1">
                  <a:latin typeface="Arial" charset="0"/>
                </a:rPr>
                <a:t>lastDigit</a:t>
              </a:r>
              <a:endParaRPr lang="ru-RU" sz="2800" dirty="0">
                <a:latin typeface="Arial" charset="0"/>
              </a:endParaRPr>
            </a:p>
          </p:txBody>
        </p:sp>
        <p:sp>
          <p:nvSpPr>
            <p:cNvPr id="116752" name="Полилиния 9">
              <a:extLst>
                <a:ext uri="{FF2B5EF4-FFF2-40B4-BE49-F238E27FC236}">
                  <a16:creationId xmlns:a16="http://schemas.microsoft.com/office/drawing/2014/main" id="{09EA5E35-8DC7-4FC7-9999-B0B2BA623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100" y="2311400"/>
              <a:ext cx="1409700" cy="0"/>
            </a:xfrm>
            <a:custGeom>
              <a:avLst/>
              <a:gdLst>
                <a:gd name="T0" fmla="*/ 0 w 1409700"/>
                <a:gd name="T1" fmla="*/ 0 h 12700"/>
                <a:gd name="T2" fmla="*/ 1409700 w 1409700"/>
                <a:gd name="T3" fmla="*/ 0 h 12700"/>
                <a:gd name="T4" fmla="*/ 0 60000 65536"/>
                <a:gd name="T5" fmla="*/ 0 60000 65536"/>
                <a:gd name="T6" fmla="*/ 0 w 1409700"/>
                <a:gd name="T7" fmla="*/ 0 h 12700"/>
                <a:gd name="T8" fmla="*/ 1409700 w 1409700"/>
                <a:gd name="T9" fmla="*/ 0 h 12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9700" h="12700">
                  <a:moveTo>
                    <a:pt x="0" y="12700"/>
                  </a:moveTo>
                  <a:lnTo>
                    <a:pt x="14097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753" name="Полилиния 10">
              <a:extLst>
                <a:ext uri="{FF2B5EF4-FFF2-40B4-BE49-F238E27FC236}">
                  <a16:creationId xmlns:a16="http://schemas.microsoft.com/office/drawing/2014/main" id="{DE65CBF3-2BFD-44F2-8FA8-F5140728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2311400"/>
              <a:ext cx="1409700" cy="0"/>
            </a:xfrm>
            <a:custGeom>
              <a:avLst/>
              <a:gdLst>
                <a:gd name="T0" fmla="*/ 0 w 1409700"/>
                <a:gd name="T1" fmla="*/ 0 h 12700"/>
                <a:gd name="T2" fmla="*/ 1409700 w 1409700"/>
                <a:gd name="T3" fmla="*/ 0 h 12700"/>
                <a:gd name="T4" fmla="*/ 0 60000 65536"/>
                <a:gd name="T5" fmla="*/ 0 60000 65536"/>
                <a:gd name="T6" fmla="*/ 0 w 1409700"/>
                <a:gd name="T7" fmla="*/ 0 h 12700"/>
                <a:gd name="T8" fmla="*/ 1409700 w 1409700"/>
                <a:gd name="T9" fmla="*/ 0 h 127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9700" h="12700">
                  <a:moveTo>
                    <a:pt x="0" y="12700"/>
                  </a:moveTo>
                  <a:lnTo>
                    <a:pt x="14097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754" name="Прямоугольник 11">
              <a:extLst>
                <a:ext uri="{FF2B5EF4-FFF2-40B4-BE49-F238E27FC236}">
                  <a16:creationId xmlns:a16="http://schemas.microsoft.com/office/drawing/2014/main" id="{0BFFEB27-7599-4225-A748-C103DE70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781" y="1815455"/>
              <a:ext cx="1024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>
                  <a:solidFill>
                    <a:srgbClr val="000000"/>
                  </a:solidFill>
                </a:rPr>
                <a:t>число</a:t>
              </a:r>
              <a:endParaRPr lang="ru-RU" altLang="ru-RU"/>
            </a:p>
          </p:txBody>
        </p:sp>
        <p:sp>
          <p:nvSpPr>
            <p:cNvPr id="116755" name="Прямоугольник 12">
              <a:extLst>
                <a:ext uri="{FF2B5EF4-FFF2-40B4-BE49-F238E27FC236}">
                  <a16:creationId xmlns:a16="http://schemas.microsoft.com/office/drawing/2014/main" id="{230F6920-151F-4873-BD34-334B4BB6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281" y="1815455"/>
              <a:ext cx="27331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>
                  <a:solidFill>
                    <a:srgbClr val="000000"/>
                  </a:solidFill>
                </a:rPr>
                <a:t>последняя цифра</a:t>
              </a:r>
              <a:endParaRPr lang="ru-RU" altLang="ru-RU"/>
            </a:p>
          </p:txBody>
        </p:sp>
        <p:sp>
          <p:nvSpPr>
            <p:cNvPr id="116756" name="Прямоугольник 13">
              <a:extLst>
                <a:ext uri="{FF2B5EF4-FFF2-40B4-BE49-F238E27FC236}">
                  <a16:creationId xmlns:a16="http://schemas.microsoft.com/office/drawing/2014/main" id="{E27608AD-DD22-4D85-A599-1F7387FF3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981" y="2310755"/>
              <a:ext cx="8707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>
                  <a:solidFill>
                    <a:srgbClr val="000000"/>
                  </a:solidFill>
                </a:rPr>
                <a:t>1234</a:t>
              </a:r>
              <a:endParaRPr lang="ru-RU" altLang="ru-RU"/>
            </a:p>
          </p:txBody>
        </p:sp>
        <p:sp>
          <p:nvSpPr>
            <p:cNvPr id="116757" name="Прямоугольник 14">
              <a:extLst>
                <a:ext uri="{FF2B5EF4-FFF2-40B4-BE49-F238E27FC236}">
                  <a16:creationId xmlns:a16="http://schemas.microsoft.com/office/drawing/2014/main" id="{ADB452FD-A44D-4A0C-970E-8DAD6184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581" y="2310755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>
                  <a:solidFill>
                    <a:srgbClr val="000000"/>
                  </a:solidFill>
                </a:rPr>
                <a:t>4</a:t>
              </a:r>
              <a:endParaRPr lang="ru-RU" altLang="ru-RU"/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3E3B9F5-EBF6-4A60-B8C4-853EA7EB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917950"/>
            <a:ext cx="1901825" cy="523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ru-RU" sz="2800" b="1">
                <a:solidFill>
                  <a:srgbClr val="3333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t-BR" altLang="ru-RU" sz="28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CAFB1543-B444-4451-AEC2-8001A2A8F50D}"/>
              </a:ext>
            </a:extLst>
          </p:cNvPr>
          <p:cNvSpPr/>
          <p:nvPr/>
        </p:nvSpPr>
        <p:spPr bwMode="auto">
          <a:xfrm>
            <a:off x="808038" y="4729163"/>
            <a:ext cx="1949450" cy="750887"/>
          </a:xfrm>
          <a:prstGeom prst="wedgeRoundRectCallout">
            <a:avLst>
              <a:gd name="adj1" fmla="val 9422"/>
              <a:gd name="adj2" fmla="val -104672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Скругленная прямоугольная выноска 19">
            <a:extLst>
              <a:ext uri="{FF2B5EF4-FFF2-40B4-BE49-F238E27FC236}">
                <a16:creationId xmlns:a16="http://schemas.microsoft.com/office/drawing/2014/main" id="{693539C8-F676-49EC-815C-28F2EEF82BA7}"/>
              </a:ext>
            </a:extLst>
          </p:cNvPr>
          <p:cNvSpPr/>
          <p:nvPr/>
        </p:nvSpPr>
        <p:spPr bwMode="auto">
          <a:xfrm>
            <a:off x="4478338" y="3492500"/>
            <a:ext cx="3738562" cy="912813"/>
          </a:xfrm>
          <a:prstGeom prst="wedgeRoundRectCallout">
            <a:avLst>
              <a:gd name="adj1" fmla="val -90797"/>
              <a:gd name="adj2" fmla="val 25620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результат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работы функции – значение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33F8042-6CD0-4B39-9BDB-AAEDB02EE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679950"/>
            <a:ext cx="5146675" cy="1385888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pt-BR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вызов функции</a:t>
            </a:r>
            <a:endParaRPr lang="pt-BR" sz="28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90488">
              <a:defRPr/>
            </a:pP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 = </a:t>
            </a: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lastDigit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</a:t>
            </a:r>
            <a:r>
              <a:rPr lang="pt-BR" sz="2800" b="1" dirty="0">
                <a:solidFill>
                  <a:srgbClr val="00B0F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1234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)</a:t>
            </a:r>
          </a:p>
          <a:p>
            <a:pPr indent="90488">
              <a:defRPr/>
            </a:pPr>
            <a:r>
              <a:rPr lang="pt-BR" sz="2800" b="1" dirty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</a:t>
            </a:r>
            <a:r>
              <a:rPr lang="pt-BR" sz="28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 k )</a:t>
            </a:r>
            <a:endParaRPr lang="ru-RU" sz="28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grpSp>
        <p:nvGrpSpPr>
          <p:cNvPr id="3" name="Группа 23">
            <a:extLst>
              <a:ext uri="{FF2B5EF4-FFF2-40B4-BE49-F238E27FC236}">
                <a16:creationId xmlns:a16="http://schemas.microsoft.com/office/drawing/2014/main" id="{97FE30C9-194D-4F43-8408-A4E5C157881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44738"/>
            <a:ext cx="3492500" cy="3217862"/>
            <a:chOff x="4114799" y="2345267"/>
            <a:chExt cx="3492501" cy="3217333"/>
          </a:xfrm>
        </p:grpSpPr>
        <p:sp>
          <p:nvSpPr>
            <p:cNvPr id="116749" name="Полилиния 21">
              <a:extLst>
                <a:ext uri="{FF2B5EF4-FFF2-40B4-BE49-F238E27FC236}">
                  <a16:creationId xmlns:a16="http://schemas.microsoft.com/office/drawing/2014/main" id="{ECF4A52E-1FF6-4D6A-8934-520321F8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799" y="2345267"/>
              <a:ext cx="2962275" cy="2807758"/>
            </a:xfrm>
            <a:custGeom>
              <a:avLst/>
              <a:gdLst>
                <a:gd name="T0" fmla="*/ 2987792 w 2959100"/>
                <a:gd name="T1" fmla="*/ 2094456 h 2912533"/>
                <a:gd name="T2" fmla="*/ 0 w 2959100"/>
                <a:gd name="T3" fmla="*/ 633208 h 2912533"/>
                <a:gd name="T4" fmla="*/ 0 60000 65536"/>
                <a:gd name="T5" fmla="*/ 0 60000 65536"/>
                <a:gd name="T6" fmla="*/ 0 w 2959100"/>
                <a:gd name="T7" fmla="*/ 0 h 2912533"/>
                <a:gd name="T8" fmla="*/ 2959100 w 2959100"/>
                <a:gd name="T9" fmla="*/ 2912533 h 2912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59100" h="2912533">
                  <a:moveTo>
                    <a:pt x="2959100" y="2912533"/>
                  </a:moveTo>
                  <a:cubicBezTo>
                    <a:pt x="2700867" y="795866"/>
                    <a:pt x="359833" y="0"/>
                    <a:pt x="0" y="880533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750" name="Скругленный прямоугольник 22">
              <a:extLst>
                <a:ext uri="{FF2B5EF4-FFF2-40B4-BE49-F238E27FC236}">
                  <a16:creationId xmlns:a16="http://schemas.microsoft.com/office/drawing/2014/main" id="{8FEBC451-D0DF-441C-ADD4-ED6F60802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0" y="5156200"/>
              <a:ext cx="1028700" cy="406400"/>
            </a:xfrm>
            <a:prstGeom prst="roundRect">
              <a:avLst>
                <a:gd name="adj" fmla="val 16667"/>
              </a:avLst>
            </a:prstGeom>
            <a:noFill/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930ACA45-5561-4DCC-B46D-598882DA8E4F}"/>
              </a:ext>
            </a:extLst>
          </p:cNvPr>
          <p:cNvSpPr>
            <a:spLocks/>
          </p:cNvSpPr>
          <p:nvPr/>
        </p:nvSpPr>
        <p:spPr bwMode="auto">
          <a:xfrm>
            <a:off x="3000375" y="4162425"/>
            <a:ext cx="1279525" cy="1216025"/>
          </a:xfrm>
          <a:custGeom>
            <a:avLst/>
            <a:gdLst>
              <a:gd name="T0" fmla="*/ 0 w 1278153"/>
              <a:gd name="T1" fmla="*/ 0 h 1261479"/>
              <a:gd name="T2" fmla="*/ 1290554 w 1278153"/>
              <a:gd name="T3" fmla="*/ 906711 h 1261479"/>
              <a:gd name="T4" fmla="*/ 0 60000 65536"/>
              <a:gd name="T5" fmla="*/ 0 60000 65536"/>
              <a:gd name="T6" fmla="*/ 0 w 1278153"/>
              <a:gd name="T7" fmla="*/ 0 h 1261479"/>
              <a:gd name="T8" fmla="*/ 1278153 w 1278153"/>
              <a:gd name="T9" fmla="*/ 1261479 h 12614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8153" h="1261479">
                <a:moveTo>
                  <a:pt x="0" y="0"/>
                </a:moveTo>
                <a:cubicBezTo>
                  <a:pt x="477577" y="17508"/>
                  <a:pt x="1130532" y="407293"/>
                  <a:pt x="1278153" y="1261479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" grpId="0" animBg="1"/>
      <p:bldP spid="17" grpId="0" animBg="1"/>
      <p:bldP spid="18" grpId="0" animBg="1"/>
      <p:bldP spid="18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Заголовок 1">
            <a:extLst>
              <a:ext uri="{FF2B5EF4-FFF2-40B4-BE49-F238E27FC236}">
                <a16:creationId xmlns:a16="http://schemas.microsoft.com/office/drawing/2014/main" id="{F306B8DF-AA33-49D6-A860-91E1153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Сумма цифр числа</a:t>
            </a:r>
          </a:p>
        </p:txBody>
      </p:sp>
      <p:sp>
        <p:nvSpPr>
          <p:cNvPr id="117763" name="Номер слайда 2">
            <a:extLst>
              <a:ext uri="{FF2B5EF4-FFF2-40B4-BE49-F238E27FC236}">
                <a16:creationId xmlns:a16="http://schemas.microsoft.com/office/drawing/2014/main" id="{0DFB1EE6-9AF4-4646-B76A-112B6E52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C50EEC-5FAC-415E-B343-9000AB410C8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2E754B0-7BFC-4041-A586-8F8AFEED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962025"/>
            <a:ext cx="5256212" cy="23082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99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sumDigits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n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ru-RU" sz="2400" b="1" dirty="0" err="1">
                <a:latin typeface="Courier New"/>
                <a:ea typeface="Times New Roman"/>
              </a:rPr>
              <a:t>s</a:t>
            </a:r>
            <a:r>
              <a:rPr lang="en-US" sz="2400" b="1" dirty="0">
                <a:latin typeface="Courier New"/>
                <a:ea typeface="Times New Roman"/>
              </a:rPr>
              <a:t>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n!=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sum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10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99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sum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83974" name="Прямоугольник 6">
            <a:extLst>
              <a:ext uri="{FF2B5EF4-FFF2-40B4-BE49-F238E27FC236}">
                <a16:creationId xmlns:a16="http://schemas.microsoft.com/office/drawing/2014/main" id="{A85897FA-66D7-4416-B474-DED598CB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2847975"/>
            <a:ext cx="202723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sum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CD7F6BC1-FD85-45CA-9AD5-C112188F3DEB}"/>
              </a:ext>
            </a:extLst>
          </p:cNvPr>
          <p:cNvSpPr/>
          <p:nvPr/>
        </p:nvSpPr>
        <p:spPr bwMode="auto">
          <a:xfrm>
            <a:off x="6827838" y="2430463"/>
            <a:ext cx="1949450" cy="750887"/>
          </a:xfrm>
          <a:prstGeom prst="wedgeRoundRectCallout">
            <a:avLst>
              <a:gd name="adj1" fmla="val -84390"/>
              <a:gd name="adj2" fmla="val 2894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передача результата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767" name="Прямоугольник 6">
            <a:extLst>
              <a:ext uri="{FF2B5EF4-FFF2-40B4-BE49-F238E27FC236}">
                <a16:creationId xmlns:a16="http://schemas.microsoft.com/office/drawing/2014/main" id="{E3989AFD-1A3D-4366-8F79-FB51A564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9150"/>
            <a:ext cx="3489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Написать функцию, которая вычисляет сумму цифр числа.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1B01776-2E41-4CA0-9AEA-F3CEBEEB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3471863"/>
            <a:ext cx="5264150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основная программа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A27BFF6-8DB2-44BB-B0FC-699D4148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5410200"/>
            <a:ext cx="5264150" cy="8318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сразу вывод на экран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 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B488C33-788A-4DC2-8D5D-FCEB0FF56BEC}"/>
              </a:ext>
            </a:extLst>
          </p:cNvPr>
          <p:cNvGrpSpPr>
            <a:grpSpLocks/>
          </p:cNvGrpSpPr>
          <p:nvPr/>
        </p:nvGrpSpPr>
        <p:grpSpPr bwMode="auto">
          <a:xfrm>
            <a:off x="6094413" y="3513138"/>
            <a:ext cx="2559050" cy="663575"/>
            <a:chOff x="796" y="2336"/>
            <a:chExt cx="1612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1BA6CBC2-E8AC-463C-8405-D96F4A713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318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плохо?</a:t>
              </a:r>
            </a:p>
          </p:txBody>
        </p:sp>
        <p:sp>
          <p:nvSpPr>
            <p:cNvPr id="117773" name="Oval 9">
              <a:extLst>
                <a:ext uri="{FF2B5EF4-FFF2-40B4-BE49-F238E27FC236}">
                  <a16:creationId xmlns:a16="http://schemas.microsoft.com/office/drawing/2014/main" id="{3CC14C45-6606-4606-BC38-D258ED8D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F2829C47-143C-41C1-840A-CF54CEA10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441825"/>
            <a:ext cx="5264150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сохранить в переменной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 = </a:t>
            </a:r>
            <a:r>
              <a:rPr lang="ru-RU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12345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83974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Заголовок 1">
            <a:extLst>
              <a:ext uri="{FF2B5EF4-FFF2-40B4-BE49-F238E27FC236}">
                <a16:creationId xmlns:a16="http://schemas.microsoft.com/office/drawing/2014/main" id="{A1BA40F8-BC1A-45AB-BCAB-AF30613F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Использование функций</a:t>
            </a:r>
          </a:p>
        </p:txBody>
      </p:sp>
      <p:sp>
        <p:nvSpPr>
          <p:cNvPr id="118787" name="Номер слайда 2">
            <a:extLst>
              <a:ext uri="{FF2B5EF4-FFF2-40B4-BE49-F238E27FC236}">
                <a16:creationId xmlns:a16="http://schemas.microsoft.com/office/drawing/2014/main" id="{852861A9-20BE-447E-8117-EB04D3C4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1C017B-4EFB-4829-BDF9-F72E5EBE55F7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D5A230F8-4270-4027-B716-DAECCB9B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887413"/>
            <a:ext cx="83359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x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*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n+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5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z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+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m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%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Сумма цифр чётная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Она равна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sumDigits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n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 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867DA38-AC05-466C-B799-19435744127B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2919413"/>
            <a:ext cx="7974012" cy="936625"/>
            <a:chOff x="796" y="2336"/>
            <a:chExt cx="5023" cy="590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8566D11-318A-44B4-9BCC-D4252D249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4729" cy="523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80975" indent="-180975"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Функция, возвращающая целое число, может использоваться везде, где и целая величина!</a:t>
              </a:r>
            </a:p>
          </p:txBody>
        </p:sp>
        <p:sp>
          <p:nvSpPr>
            <p:cNvPr id="118797" name="Oval 9">
              <a:extLst>
                <a:ext uri="{FF2B5EF4-FFF2-40B4-BE49-F238E27FC236}">
                  <a16:creationId xmlns:a16="http://schemas.microsoft.com/office/drawing/2014/main" id="{98C3C666-1B00-4AB2-B5F9-F4B98C084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38F976-45AF-4669-B6A4-1E2C93AB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956050"/>
            <a:ext cx="5316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333399"/>
                </a:solidFill>
              </a:rPr>
              <a:t>Одна функция вызывает другую:</a:t>
            </a:r>
            <a:endParaRPr lang="ru-RU" alt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E38A86-8A4A-4461-9117-6A0F60AF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4468813"/>
            <a:ext cx="4857750" cy="15700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middle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min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max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a, b, c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a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c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mi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-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ma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229035EB-23C1-4CED-B1A4-66CF4F1136F7}"/>
              </a:ext>
            </a:extLst>
          </p:cNvPr>
          <p:cNvSpPr/>
          <p:nvPr/>
        </p:nvSpPr>
        <p:spPr bwMode="auto">
          <a:xfrm>
            <a:off x="4922838" y="4468813"/>
            <a:ext cx="2146300" cy="923925"/>
          </a:xfrm>
          <a:prstGeom prst="wedgeRoundRectCallout">
            <a:avLst>
              <a:gd name="adj1" fmla="val -82660"/>
              <a:gd name="adj2" fmla="val 154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вызываются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sz="2400" dirty="0">
                <a:latin typeface="Arial" charset="0"/>
              </a:rPr>
              <a:t> </a:t>
            </a:r>
            <a:r>
              <a:rPr lang="ru-RU" sz="2400" dirty="0">
                <a:latin typeface="Arial" charset="0"/>
              </a:rPr>
              <a:t>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max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D3F0D93-B255-46A0-BE2E-F7F9DDF22B01}"/>
              </a:ext>
            </a:extLst>
          </p:cNvPr>
          <p:cNvGrpSpPr>
            <a:grpSpLocks/>
          </p:cNvGrpSpPr>
          <p:nvPr/>
        </p:nvGrpSpPr>
        <p:grpSpPr bwMode="auto">
          <a:xfrm>
            <a:off x="5507038" y="5541963"/>
            <a:ext cx="3190875" cy="663575"/>
            <a:chOff x="796" y="2336"/>
            <a:chExt cx="2010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BAB67BE-F786-42CA-B42F-B5C17BE87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16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Что вычисляет?</a:t>
              </a:r>
            </a:p>
          </p:txBody>
        </p:sp>
        <p:sp>
          <p:nvSpPr>
            <p:cNvPr id="118795" name="Oval 9">
              <a:extLst>
                <a:ext uri="{FF2B5EF4-FFF2-40B4-BE49-F238E27FC236}">
                  <a16:creationId xmlns:a16="http://schemas.microsoft.com/office/drawing/2014/main" id="{6BCCE692-E911-4385-96B4-F230C637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3" grpId="0" build="p"/>
      <p:bldP spid="8" grpId="0"/>
      <p:bldP spid="9" grpId="0" build="p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Заголовок 1">
            <a:extLst>
              <a:ext uri="{FF2B5EF4-FFF2-40B4-BE49-F238E27FC236}">
                <a16:creationId xmlns:a16="http://schemas.microsoft.com/office/drawing/2014/main" id="{E5FF8979-18C3-4079-914D-543FF885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Как вернуть несколько значений?</a:t>
            </a:r>
          </a:p>
        </p:txBody>
      </p:sp>
      <p:sp>
        <p:nvSpPr>
          <p:cNvPr id="121859" name="Номер слайда 2">
            <a:extLst>
              <a:ext uri="{FF2B5EF4-FFF2-40B4-BE49-F238E27FC236}">
                <a16:creationId xmlns:a16="http://schemas.microsoft.com/office/drawing/2014/main" id="{F6E38F66-51D9-4C7C-8230-19528757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5F96E-1F12-4F40-BF9E-5403AB480933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A3EC3-76DF-4FFE-860E-DD3B093C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909638"/>
            <a:ext cx="4191000" cy="15684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00CC"/>
                </a:solidFill>
                <a:latin typeface="Courier New"/>
                <a:ea typeface="Times New Roman"/>
              </a:rPr>
              <a:t>def</a:t>
            </a:r>
            <a:r>
              <a:rPr lang="ru-RU" sz="2400" b="1" dirty="0">
                <a:latin typeface="Courier New"/>
                <a:ea typeface="Times New Roman"/>
              </a:rPr>
              <a:t> </a:t>
            </a:r>
            <a:r>
              <a:rPr lang="ru-RU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ru-RU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ru-RU" sz="2400" b="1" dirty="0" err="1">
                <a:latin typeface="Courier New"/>
                <a:ea typeface="Times New Roman"/>
              </a:rPr>
              <a:t>x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ru-RU" sz="2400" b="1" dirty="0" err="1">
                <a:latin typeface="Courier New"/>
                <a:ea typeface="Times New Roman"/>
              </a:rPr>
              <a:t>y</a:t>
            </a:r>
            <a:r>
              <a:rPr lang="ru-RU" sz="2400" b="1" dirty="0">
                <a:latin typeface="Courier New"/>
                <a:ea typeface="Times New Roman"/>
              </a:rPr>
              <a:t> ):</a:t>
            </a: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//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m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x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y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179388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CC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d,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m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5" name="Скругленная прямоугольная выноска 4">
            <a:extLst>
              <a:ext uri="{FF2B5EF4-FFF2-40B4-BE49-F238E27FC236}">
                <a16:creationId xmlns:a16="http://schemas.microsoft.com/office/drawing/2014/main" id="{01CA2E6F-B8EF-4BE8-B19B-8C089D1F4969}"/>
              </a:ext>
            </a:extLst>
          </p:cNvPr>
          <p:cNvSpPr/>
          <p:nvPr/>
        </p:nvSpPr>
        <p:spPr bwMode="auto">
          <a:xfrm>
            <a:off x="3562350" y="1377950"/>
            <a:ext cx="2282825" cy="923925"/>
          </a:xfrm>
          <a:prstGeom prst="wedgeRoundRectCallout">
            <a:avLst>
              <a:gd name="adj1" fmla="val -79799"/>
              <a:gd name="adj2" fmla="val 43753"/>
              <a:gd name="adj3" fmla="val 16667"/>
            </a:avLst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частное,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400" dirty="0">
                <a:latin typeface="Arial" charset="0"/>
              </a:rPr>
              <a:t> – </a:t>
            </a:r>
            <a:r>
              <a:rPr lang="ru-RU" sz="2400" dirty="0">
                <a:latin typeface="Arial" charset="0"/>
              </a:rPr>
              <a:t>остаток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F568A4-7291-4C73-8FEE-9E838EBA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2597150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a,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b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a</a:t>
            </a:r>
            <a:r>
              <a:rPr lang="ru-RU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latin typeface="Courier New"/>
                <a:ea typeface="Times New Roman"/>
              </a:rPr>
              <a:t>b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2 1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D3C6D8-12E7-42BB-8E17-63D53515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3641725"/>
            <a:ext cx="5813425" cy="830263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q</a:t>
            </a:r>
            <a:r>
              <a:rPr lang="en-US" sz="2400" b="1" dirty="0">
                <a:latin typeface="Calibri"/>
                <a:ea typeface="Times New Roman"/>
              </a:rPr>
              <a:t> 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/>
                <a:ea typeface="Times New Roman"/>
              </a:rPr>
              <a:t>divmod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7</a:t>
            </a:r>
            <a:r>
              <a:rPr lang="en-US" sz="2400" b="1" dirty="0">
                <a:latin typeface="Courier New"/>
                <a:ea typeface="Times New Roman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3</a:t>
            </a:r>
            <a:r>
              <a:rPr lang="en-US" sz="2400" b="1" dirty="0">
                <a:latin typeface="Courier New"/>
                <a:ea typeface="Times New Roman"/>
              </a:rPr>
              <a:t> )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70C0"/>
                </a:solidFill>
                <a:latin typeface="Courier New"/>
                <a:ea typeface="Times New Roman"/>
              </a:rPr>
              <a:t>print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( </a:t>
            </a:r>
            <a:r>
              <a:rPr lang="en-US" sz="2400" b="1" dirty="0">
                <a:latin typeface="Courier New"/>
                <a:ea typeface="Times New Roman"/>
              </a:rPr>
              <a:t>q </a:t>
            </a:r>
            <a:r>
              <a:rPr lang="ru-RU" sz="2400" b="1" dirty="0">
                <a:latin typeface="Courier New"/>
                <a:ea typeface="Times New Roman"/>
              </a:rPr>
              <a:t>)		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#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(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2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,</a:t>
            </a:r>
            <a:r>
              <a:rPr lang="ru-RU" sz="2400" b="1" dirty="0">
                <a:solidFill>
                  <a:srgbClr val="008000"/>
                </a:solidFill>
                <a:latin typeface="+mn-lt"/>
                <a:ea typeface="Times New Roman"/>
              </a:rPr>
              <a:t> </a:t>
            </a:r>
            <a:r>
              <a:rPr lang="ru-RU" sz="2400" b="1" dirty="0">
                <a:solidFill>
                  <a:srgbClr val="00800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8000"/>
                </a:solidFill>
                <a:latin typeface="Courier New"/>
                <a:ea typeface="Times New Roman"/>
              </a:rPr>
              <a:t>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1B9D1A-9287-40F0-8B0C-024CAAEC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016375"/>
            <a:ext cx="1190625" cy="461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ru-RU" altLang="ru-RU" sz="2400" b="1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ru-RU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altLang="ru-RU"/>
          </a:p>
        </p:txBody>
      </p:sp>
      <p:sp>
        <p:nvSpPr>
          <p:cNvPr id="9" name="Скругленная прямоугольная выноска 8">
            <a:extLst>
              <a:ext uri="{FF2B5EF4-FFF2-40B4-BE49-F238E27FC236}">
                <a16:creationId xmlns:a16="http://schemas.microsoft.com/office/drawing/2014/main" id="{F16E2489-007D-473E-8C73-149428BED261}"/>
              </a:ext>
            </a:extLst>
          </p:cNvPr>
          <p:cNvSpPr/>
          <p:nvPr/>
        </p:nvSpPr>
        <p:spPr bwMode="auto">
          <a:xfrm>
            <a:off x="5781675" y="2986088"/>
            <a:ext cx="2674938" cy="842962"/>
          </a:xfrm>
          <a:prstGeom prst="wedgeRoundRectCallout">
            <a:avLst>
              <a:gd name="adj1" fmla="val -73152"/>
              <a:gd name="adj2" fmla="val 71911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кортеж – набор элементов</a:t>
            </a:r>
          </a:p>
        </p:txBody>
      </p:sp>
      <p:sp>
        <p:nvSpPr>
          <p:cNvPr id="10" name="Скругленная прямоугольная выноска 9">
            <a:extLst>
              <a:ext uri="{FF2B5EF4-FFF2-40B4-BE49-F238E27FC236}">
                <a16:creationId xmlns:a16="http://schemas.microsoft.com/office/drawing/2014/main" id="{6C5686CC-6875-4988-ABDF-CE7BAA4966A8}"/>
              </a:ext>
            </a:extLst>
          </p:cNvPr>
          <p:cNvSpPr/>
          <p:nvPr/>
        </p:nvSpPr>
        <p:spPr bwMode="auto">
          <a:xfrm>
            <a:off x="3813175" y="4659313"/>
            <a:ext cx="1009650" cy="412750"/>
          </a:xfrm>
          <a:prstGeom prst="wedgeRoundRectCallout">
            <a:avLst>
              <a:gd name="adj1" fmla="val 50144"/>
              <a:gd name="adj2" fmla="val -1209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" pitchFamily="49" charset="0"/>
              </a:rPr>
              <a:t>q[0]</a:t>
            </a:r>
            <a:endParaRPr lang="ru-RU" sz="2400" b="1" dirty="0">
              <a:latin typeface="Arial" charset="0"/>
            </a:endParaRPr>
          </a:p>
        </p:txBody>
      </p:sp>
      <p:sp>
        <p:nvSpPr>
          <p:cNvPr id="11" name="Скругленная прямоугольная выноска 10">
            <a:extLst>
              <a:ext uri="{FF2B5EF4-FFF2-40B4-BE49-F238E27FC236}">
                <a16:creationId xmlns:a16="http://schemas.microsoft.com/office/drawing/2014/main" id="{13F77A24-F580-4B01-830B-3A52348E2B84}"/>
              </a:ext>
            </a:extLst>
          </p:cNvPr>
          <p:cNvSpPr/>
          <p:nvPr/>
        </p:nvSpPr>
        <p:spPr bwMode="auto">
          <a:xfrm flipH="1">
            <a:off x="5314950" y="4659313"/>
            <a:ext cx="1009650" cy="412750"/>
          </a:xfrm>
          <a:prstGeom prst="wedgeRoundRectCallout">
            <a:avLst>
              <a:gd name="adj1" fmla="val 50144"/>
              <a:gd name="adj2" fmla="val -12097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b="1" dirty="0">
                <a:latin typeface="Courier" pitchFamily="49" charset="0"/>
              </a:rPr>
              <a:t>q[</a:t>
            </a:r>
            <a:r>
              <a:rPr lang="ru-RU" sz="2400" b="1" dirty="0">
                <a:latin typeface="Courier" pitchFamily="49" charset="0"/>
              </a:rPr>
              <a:t>1</a:t>
            </a:r>
            <a:r>
              <a:rPr lang="en-US" sz="2400" b="1" dirty="0">
                <a:latin typeface="Courier" pitchFamily="49" charset="0"/>
              </a:rPr>
              <a:t>]</a:t>
            </a:r>
            <a:endParaRPr lang="ru-RU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Заголовок 1">
            <a:extLst>
              <a:ext uri="{FF2B5EF4-FFF2-40B4-BE49-F238E27FC236}">
                <a16:creationId xmlns:a16="http://schemas.microsoft.com/office/drawing/2014/main" id="{F1170EDF-BD35-447D-BF54-076FB8A8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Логические функции</a:t>
            </a:r>
          </a:p>
        </p:txBody>
      </p:sp>
      <p:sp>
        <p:nvSpPr>
          <p:cNvPr id="124931" name="Номер слайда 2">
            <a:extLst>
              <a:ext uri="{FF2B5EF4-FFF2-40B4-BE49-F238E27FC236}">
                <a16:creationId xmlns:a16="http://schemas.microsoft.com/office/drawing/2014/main" id="{AB1B94DF-3AE0-4EF6-9BAE-A40E449D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54EBE-91DC-4F5A-AC43-095430ABE170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326D7E36-4776-4968-BF71-60A3A317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1779588"/>
            <a:ext cx="3549650" cy="1939925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n %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True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5A09D6-2EAE-4220-916D-167B58081F80}"/>
              </a:ext>
            </a:extLst>
          </p:cNvPr>
          <p:cNvSpPr/>
          <p:nvPr/>
        </p:nvSpPr>
        <p:spPr>
          <a:xfrm>
            <a:off x="384175" y="844550"/>
            <a:ext cx="8434388" cy="830263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ru-RU" sz="2400" b="1" dirty="0">
                <a:solidFill>
                  <a:srgbClr val="333399"/>
                </a:solidFill>
              </a:rPr>
              <a:t>Логическая функция</a:t>
            </a:r>
            <a:r>
              <a:rPr lang="ru-RU" sz="2400" dirty="0"/>
              <a:t> – это функция, возвращающая логическое значение (</a:t>
            </a:r>
            <a:r>
              <a:rPr lang="en-US" sz="2400" dirty="0">
                <a:solidFill>
                  <a:srgbClr val="333399"/>
                </a:solidFill>
              </a:rPr>
              <a:t>True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33399"/>
                </a:solidFill>
              </a:rPr>
              <a:t>False</a:t>
            </a:r>
            <a:r>
              <a:rPr lang="ru-RU" sz="2400" dirty="0"/>
              <a:t>).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1D03D1-46D9-4F68-B60A-C1AB8D3D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333625"/>
            <a:ext cx="4394200" cy="831850"/>
          </a:xfrm>
          <a:prstGeom prst="rect">
            <a:avLst/>
          </a:prstGeom>
          <a:solidFill>
            <a:srgbClr val="E6E6FF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(n):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(n %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0)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0A64D849-3030-4AB5-8F5A-C45C5083451A}"/>
              </a:ext>
            </a:extLst>
          </p:cNvPr>
          <p:cNvSpPr/>
          <p:nvPr/>
        </p:nvSpPr>
        <p:spPr bwMode="auto">
          <a:xfrm>
            <a:off x="3911600" y="2552700"/>
            <a:ext cx="546100" cy="3937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4F44B61-B39C-4750-9B3D-98322BA76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4002088"/>
            <a:ext cx="6813550" cy="1939925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 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even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Число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k,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чётное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."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Число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 k,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нечётное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."</a:t>
            </a:r>
            <a:r>
              <a:rPr lang="ru-RU" sz="2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Заголовок 1">
            <a:extLst>
              <a:ext uri="{FF2B5EF4-FFF2-40B4-BE49-F238E27FC236}">
                <a16:creationId xmlns:a16="http://schemas.microsoft.com/office/drawing/2014/main" id="{BDCD1598-6943-4981-9090-9116393B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Логические функции</a:t>
            </a:r>
          </a:p>
        </p:txBody>
      </p:sp>
      <p:sp>
        <p:nvSpPr>
          <p:cNvPr id="125955" name="Номер слайда 2">
            <a:extLst>
              <a:ext uri="{FF2B5EF4-FFF2-40B4-BE49-F238E27FC236}">
                <a16:creationId xmlns:a16="http://schemas.microsoft.com/office/drawing/2014/main" id="{D59E28BD-4A43-4D54-BC2A-5DBC8916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5B3777-5416-445E-9CB1-65576229CDB2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25956" name="Прямоугольник 3">
            <a:extLst>
              <a:ext uri="{FF2B5EF4-FFF2-40B4-BE49-F238E27FC236}">
                <a16:creationId xmlns:a16="http://schemas.microsoft.com/office/drawing/2014/main" id="{7879D61D-9BA5-4E5F-815C-99EBC53A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2800"/>
            <a:ext cx="8478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/>
              <a:t>Задача</a:t>
            </a:r>
            <a:r>
              <a:rPr lang="ru-RU" altLang="ru-RU" sz="2400"/>
              <a:t>. Найти все простые числа в диапазоне </a:t>
            </a:r>
            <a:br>
              <a:rPr lang="ru-RU" altLang="ru-RU" sz="2400"/>
            </a:br>
            <a:r>
              <a:rPr lang="ru-RU" altLang="ru-RU" sz="2400"/>
              <a:t>от 2 до 100</a:t>
            </a:r>
            <a:r>
              <a:rPr lang="en-US" altLang="ru-RU" sz="2400"/>
              <a:t>0</a:t>
            </a:r>
            <a:r>
              <a:rPr lang="ru-RU" altLang="ru-RU" sz="2400"/>
              <a:t>. 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B42D97FF-DE60-411B-921E-F4FFBAE6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755775"/>
            <a:ext cx="6907213" cy="1200150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in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range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2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,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10</a:t>
            </a:r>
            <a:r>
              <a:rPr lang="ru-RU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0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Times New Roman" pitchFamily="18" charset="0"/>
              </a:rPr>
              <a:t>1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):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-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простое</a:t>
            </a:r>
            <a:r>
              <a:rPr lang="en-US" sz="2400" b="1" dirty="0">
                <a:latin typeface="Calibri" pitchFamily="34" charset="0"/>
                <a:cs typeface="Times New Roman" pitchFamily="18" charset="0"/>
              </a:rPr>
              <a:t> </a:t>
            </a:r>
            <a:r>
              <a:rPr lang="ru-RU" sz="2400" b="1" dirty="0">
                <a:latin typeface="Calibri" pitchFamily="34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Courier New" pitchFamily="49" charset="0"/>
                <a:cs typeface="Times New Roman" pitchFamily="18" charset="0"/>
              </a:rPr>
              <a:t>:</a:t>
            </a:r>
            <a:endParaRPr lang="ru-RU" sz="2400" b="1" dirty="0">
              <a:latin typeface="Courier New" pitchFamily="49" charset="0"/>
              <a:cs typeface="Times New Roman" pitchFamily="18" charset="0"/>
            </a:endParaRPr>
          </a:p>
          <a:p>
            <a:pPr marL="179388" indent="-92075" algn="just" eaLnBrk="1" hangingPunct="1">
              <a:defRPr/>
            </a:pP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ru-RU" sz="2400" b="1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ru-RU" sz="2400" b="1" dirty="0">
                <a:latin typeface="Courier New" pitchFamily="49" charset="0"/>
                <a:cs typeface="Times New Roman" pitchFamily="18" charset="0"/>
              </a:rPr>
              <a:t> )  </a:t>
            </a:r>
          </a:p>
        </p:txBody>
      </p:sp>
      <p:sp>
        <p:nvSpPr>
          <p:cNvPr id="86022" name="Прямоугольник 5">
            <a:extLst>
              <a:ext uri="{FF2B5EF4-FFF2-40B4-BE49-F238E27FC236}">
                <a16:creationId xmlns:a16="http://schemas.microsoft.com/office/drawing/2014/main" id="{0C0909D8-A332-48D8-86B8-2CBFCDD5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174875"/>
            <a:ext cx="1982788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ru-RU" sz="2400" b="1"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altLang="ru-RU" sz="2400" b="1">
                <a:latin typeface="Calibri" panose="020F05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простое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6024" name="Прямоугольник 7">
            <a:extLst>
              <a:ext uri="{FF2B5EF4-FFF2-40B4-BE49-F238E27FC236}">
                <a16:creationId xmlns:a16="http://schemas.microsoft.com/office/drawing/2014/main" id="{FD93DDE1-8131-4481-8993-ED022880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170113"/>
            <a:ext cx="2070100" cy="3873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isPrime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ru-RU" altLang="ru-RU" sz="2400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ru-RU" altLang="ru-RU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F828900B-E3B7-416A-B49F-1ED856D23F2B}"/>
              </a:ext>
            </a:extLst>
          </p:cNvPr>
          <p:cNvSpPr/>
          <p:nvPr/>
        </p:nvSpPr>
        <p:spPr bwMode="auto">
          <a:xfrm>
            <a:off x="3716338" y="3163888"/>
            <a:ext cx="3576637" cy="1408112"/>
          </a:xfrm>
          <a:prstGeom prst="wedgeRoundRectCallout">
            <a:avLst>
              <a:gd name="adj1" fmla="val -53073"/>
              <a:gd name="adj2" fmla="val -100954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2400" dirty="0">
                <a:latin typeface="Arial" charset="0"/>
              </a:rPr>
              <a:t>функция, возвращающая логическое значение (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True</a:t>
            </a:r>
            <a:r>
              <a:rPr lang="en-US" sz="2400" dirty="0">
                <a:latin typeface="Arial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False</a:t>
            </a:r>
            <a:r>
              <a:rPr lang="ru-RU" sz="2400" dirty="0">
                <a:latin typeface="Arial" charset="0"/>
              </a:rPr>
              <a:t>)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" grpId="0" animBg="1"/>
      <p:bldP spid="86022" grpId="0" animBg="1"/>
      <p:bldP spid="8602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Заголовок 1">
            <a:extLst>
              <a:ext uri="{FF2B5EF4-FFF2-40B4-BE49-F238E27FC236}">
                <a16:creationId xmlns:a16="http://schemas.microsoft.com/office/drawing/2014/main" id="{2A8F39AD-688B-477A-9ED2-5A61E992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Функция: простое число или нет?</a:t>
            </a:r>
          </a:p>
        </p:txBody>
      </p:sp>
      <p:sp>
        <p:nvSpPr>
          <p:cNvPr id="126979" name="Номер слайда 2">
            <a:extLst>
              <a:ext uri="{FF2B5EF4-FFF2-40B4-BE49-F238E27FC236}">
                <a16:creationId xmlns:a16="http://schemas.microsoft.com/office/drawing/2014/main" id="{60D475BB-D35B-40D6-A822-01BF628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D3C8F-298B-4702-9C52-1489B4A2227E}" type="slidenum">
              <a:rPr lang="ru-RU" altLang="ru-RU"/>
              <a:pPr/>
              <a:t>9</a:t>
            </a:fld>
            <a:endParaRPr lang="ru-RU" altLang="ru-RU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B5C71B5-B4C7-4B9F-B10A-886570871A80}"/>
              </a:ext>
            </a:extLst>
          </p:cNvPr>
          <p:cNvGrpSpPr>
            <a:grpSpLocks/>
          </p:cNvGrpSpPr>
          <p:nvPr/>
        </p:nvGrpSpPr>
        <p:grpSpPr bwMode="auto">
          <a:xfrm>
            <a:off x="439738" y="887413"/>
            <a:ext cx="3398837" cy="663575"/>
            <a:chOff x="796" y="2336"/>
            <a:chExt cx="2141" cy="418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38347B29-B6C0-417F-B4D8-C6B8C2685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847" cy="29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 dirty="0">
                  <a:latin typeface="Arial" charset="0"/>
                </a:rPr>
                <a:t>  Какой алгоритм?</a:t>
              </a:r>
            </a:p>
          </p:txBody>
        </p:sp>
        <p:sp>
          <p:nvSpPr>
            <p:cNvPr id="126985" name="Oval 9">
              <a:extLst>
                <a:ext uri="{FF2B5EF4-FFF2-40B4-BE49-F238E27FC236}">
                  <a16:creationId xmlns:a16="http://schemas.microsoft.com/office/drawing/2014/main" id="{1BA6CC7A-828B-43F5-9663-4EFA2274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7281" name="Rectangle 1">
            <a:extLst>
              <a:ext uri="{FF2B5EF4-FFF2-40B4-BE49-F238E27FC236}">
                <a16:creationId xmlns:a16="http://schemas.microsoft.com/office/drawing/2014/main" id="{B861C10D-04AD-4A9C-A7AC-CC906334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674813"/>
            <a:ext cx="7332662" cy="1938337"/>
          </a:xfrm>
          <a:prstGeom prst="rect">
            <a:avLst/>
          </a:prstGeom>
          <a:solidFill>
            <a:srgbClr val="FFFF99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def</a:t>
            </a:r>
            <a:r>
              <a:rPr lang="en-US" sz="2400" b="1" dirty="0">
                <a:latin typeface="Courier New"/>
                <a:ea typeface="Times New Roman"/>
              </a:rPr>
              <a:t> </a:t>
            </a:r>
            <a:r>
              <a:rPr lang="en-US" sz="2400" b="1" dirty="0" err="1">
                <a:latin typeface="Courier New"/>
                <a:ea typeface="Times New Roman"/>
              </a:rPr>
              <a:t>isPrime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( n ):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2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while</a:t>
            </a:r>
            <a:r>
              <a:rPr lang="en-US" sz="2400" b="1" dirty="0">
                <a:latin typeface="Courier New"/>
                <a:ea typeface="Times New Roman"/>
              </a:rPr>
              <a:t> 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&lt;=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 </a:t>
            </a:r>
            <a:r>
              <a:rPr lang="en-US" sz="2400" b="1" dirty="0">
                <a:solidFill>
                  <a:srgbClr val="333399"/>
                </a:solidFill>
                <a:latin typeface="Courier New"/>
                <a:ea typeface="Times New Roman"/>
              </a:rPr>
              <a:t>and</a:t>
            </a:r>
            <a:r>
              <a:rPr lang="en-US" sz="2400" b="1" dirty="0">
                <a:latin typeface="Courier New"/>
                <a:ea typeface="Times New Roman"/>
              </a:rPr>
              <a:t> n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%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!=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0</a:t>
            </a:r>
            <a:r>
              <a:rPr lang="en-US" sz="2400" b="1" dirty="0">
                <a:latin typeface="Courier New"/>
                <a:ea typeface="Times New Roman"/>
              </a:rPr>
              <a:t>: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  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+=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  <a:p>
            <a:pPr marL="179388" indent="-92075" algn="just" eaLnBrk="1" hangingPunct="1">
              <a:spcAft>
                <a:spcPts val="0"/>
              </a:spcAft>
              <a:defRPr/>
            </a:pPr>
            <a:r>
              <a:rPr lang="en-US" sz="2400" b="1" dirty="0"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return</a:t>
            </a:r>
            <a:r>
              <a:rPr lang="en-US" sz="2400" b="1" dirty="0">
                <a:latin typeface="Courier New"/>
                <a:ea typeface="Times New Roman"/>
              </a:rPr>
              <a:t> (k*k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&gt;</a:t>
            </a:r>
            <a:r>
              <a:rPr lang="en-US" sz="2400" b="1" dirty="0">
                <a:latin typeface="Calibri"/>
                <a:ea typeface="Times New Roman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n)</a:t>
            </a:r>
            <a:endParaRPr lang="ru-RU" sz="2400" b="1" dirty="0">
              <a:latin typeface="Courier New"/>
              <a:ea typeface="Times New Roman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5E1151-81C5-4C25-B4CB-89E18CFD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138488"/>
            <a:ext cx="2951163" cy="4619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4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 (k*k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US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n)</a:t>
            </a:r>
            <a:endParaRPr lang="ru-RU" altLang="ru-RU"/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D64E3D56-1137-42EE-AE2C-420E09579BF0}"/>
              </a:ext>
            </a:extLst>
          </p:cNvPr>
          <p:cNvSpPr/>
          <p:nvPr/>
        </p:nvSpPr>
        <p:spPr bwMode="auto">
          <a:xfrm>
            <a:off x="4579938" y="3025775"/>
            <a:ext cx="3105150" cy="1363663"/>
          </a:xfrm>
          <a:prstGeom prst="wedgeRoundRectCallout">
            <a:avLst>
              <a:gd name="adj1" fmla="val -74777"/>
              <a:gd name="adj2" fmla="val -23595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k*k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n: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True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b="1" dirty="0">
                <a:solidFill>
                  <a:srgbClr val="0000F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95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False</a:t>
            </a:r>
            <a:endParaRPr lang="ru-RU" sz="24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1" grpId="0" animBg="1"/>
      <p:bldP spid="10" grpId="0" animBg="1"/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689</Words>
  <Application>Microsoft Office PowerPoint</Application>
  <PresentationFormat>Экран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</vt:lpstr>
      <vt:lpstr>Courier New</vt:lpstr>
      <vt:lpstr>Тема Office</vt:lpstr>
      <vt:lpstr>Программирование на языке Python</vt:lpstr>
      <vt:lpstr>Что такое функция?</vt:lpstr>
      <vt:lpstr>Что такое функция?</vt:lpstr>
      <vt:lpstr>Сумма цифр числа</vt:lpstr>
      <vt:lpstr>Использование функций</vt:lpstr>
      <vt:lpstr>Как вернуть несколько значений?</vt:lpstr>
      <vt:lpstr>Логические функции</vt:lpstr>
      <vt:lpstr>Логические функции</vt:lpstr>
      <vt:lpstr>Функция: простое число или нет?</vt:lpstr>
      <vt:lpstr>Логические функции: использование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Иван Бачанцев</dc:creator>
  <cp:lastModifiedBy>Иван Бачанцев</cp:lastModifiedBy>
  <cp:revision>1</cp:revision>
  <dcterms:created xsi:type="dcterms:W3CDTF">2022-03-19T09:33:06Z</dcterms:created>
  <dcterms:modified xsi:type="dcterms:W3CDTF">2022-03-19T09:38:58Z</dcterms:modified>
</cp:coreProperties>
</file>