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6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8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8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2438-EBD8-4C42-B99A-F6096D23D4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9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1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7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7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1AA1-3372-45FA-A5DA-0BE994CCC1A4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583A-E7A5-44EC-B531-7C57B40FF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75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§ </a:t>
            </a:r>
            <a:r>
              <a:rPr lang="en-US" dirty="0">
                <a:solidFill>
                  <a:srgbClr val="000000"/>
                </a:solidFill>
              </a:rPr>
              <a:t>59.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/>
              <a:t>Процедуры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342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60FF96-7D04-43E0-AFCE-C83CFA11834E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806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Заголовок 4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Зачем нужны процедуры?</a:t>
            </a:r>
          </a:p>
        </p:txBody>
      </p:sp>
      <p:sp>
        <p:nvSpPr>
          <p:cNvPr id="10445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3B5341-07CE-4085-AC3B-2C909E7566BD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3388" y="871538"/>
            <a:ext cx="5430837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"Ошибка программы"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6380163" y="877888"/>
            <a:ext cx="1957387" cy="417512"/>
          </a:xfrm>
          <a:prstGeom prst="wedgeRoundRectCallout">
            <a:avLst>
              <a:gd name="adj1" fmla="val -66728"/>
              <a:gd name="adj2" fmla="val -255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много раз!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959100" y="1997075"/>
            <a:ext cx="5676900" cy="830263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39688" indent="-39688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Error():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39688" indent="-396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"Ошибка программы"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59100" y="3027363"/>
            <a:ext cx="5694363" cy="12001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n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n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Error()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5567363" y="3733800"/>
            <a:ext cx="1992312" cy="714375"/>
          </a:xfrm>
          <a:prstGeom prst="wedgeRoundRectCallout">
            <a:avLst>
              <a:gd name="adj1" fmla="val -92933"/>
              <a:gd name="adj2" fmla="val -1797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вызов процедуры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6"/>
          <p:cNvSpPr>
            <a:spLocks noChangeArrowheads="1"/>
          </p:cNvSpPr>
          <p:nvPr/>
        </p:nvSpPr>
        <p:spPr bwMode="auto">
          <a:xfrm>
            <a:off x="390525" y="1492250"/>
            <a:ext cx="197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Процедура: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511175" y="2090738"/>
            <a:ext cx="1992313" cy="714375"/>
          </a:xfrm>
          <a:prstGeom prst="wedgeRoundRectCallout">
            <a:avLst>
              <a:gd name="adj1" fmla="val 71529"/>
              <a:gd name="adj2" fmla="val -2559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i="1" dirty="0">
                <a:solidFill>
                  <a:srgbClr val="0000FF"/>
                </a:solidFill>
              </a:rPr>
              <a:t>define</a:t>
            </a:r>
            <a:r>
              <a:rPr lang="en-US" sz="2400" i="1" dirty="0"/>
              <a:t> </a:t>
            </a:r>
            <a:r>
              <a:rPr lang="ru-RU" sz="2400" dirty="0"/>
              <a:t>определить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9" grpId="0" animBg="1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Что такое процедура?</a:t>
            </a:r>
          </a:p>
        </p:txBody>
      </p:sp>
      <p:sp>
        <p:nvSpPr>
          <p:cNvPr id="1054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F70C6-9AA9-4E70-A06D-3FD872E13B8C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407988" y="868363"/>
            <a:ext cx="8391525" cy="8318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solidFill>
                  <a:srgbClr val="333399"/>
                </a:solidFill>
                <a:latin typeface="+mn-lt"/>
                <a:ea typeface="Times New Roman" pitchFamily="18" charset="0"/>
                <a:cs typeface="Courier New" pitchFamily="49" charset="0"/>
              </a:rPr>
              <a:t>Процедура</a:t>
            </a:r>
            <a:r>
              <a:rPr lang="ru-RU" sz="2400" dirty="0">
                <a:latin typeface="+mn-lt"/>
                <a:ea typeface="Times New Roman" pitchFamily="18" charset="0"/>
                <a:cs typeface="Courier New" pitchFamily="49" charset="0"/>
              </a:rPr>
              <a:t> – вспомогательный алгоритм, который выполняет некоторые действия.</a:t>
            </a:r>
            <a:endParaRPr lang="ru-RU" sz="2400" dirty="0">
              <a:latin typeface="+mn-lt"/>
              <a:cs typeface="Courier New" pitchFamily="49" charset="0"/>
            </a:endParaRPr>
          </a:p>
        </p:txBody>
      </p:sp>
      <p:sp>
        <p:nvSpPr>
          <p:cNvPr id="75781" name="Прямоугольник 4"/>
          <p:cNvSpPr>
            <a:spLocks noChangeArrowheads="1"/>
          </p:cNvSpPr>
          <p:nvPr/>
        </p:nvSpPr>
        <p:spPr bwMode="auto">
          <a:xfrm>
            <a:off x="419100" y="1735138"/>
            <a:ext cx="8380413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0975" indent="-180975" eaLnBrk="1" hangingPunct="1">
              <a:spcAft>
                <a:spcPts val="1200"/>
              </a:spcAft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текст (расшифровка) процедуры записывается </a:t>
            </a:r>
            <a:br>
              <a:rPr lang="ru-RU" altLang="ru-RU" sz="24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</a:br>
            <a:r>
              <a:rPr lang="ru-RU" altLang="ru-RU" sz="2400" b="1">
                <a:solidFill>
                  <a:srgbClr val="333399"/>
                </a:solidFill>
                <a:ea typeface="Times New Roman" pitchFamily="18" charset="0"/>
                <a:cs typeface="Courier New" pitchFamily="49" charset="0"/>
              </a:rPr>
              <a:t>до</a:t>
            </a:r>
            <a:r>
              <a:rPr lang="ru-RU" altLang="ru-RU" sz="24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её вызова в основной программе</a:t>
            </a:r>
            <a:endParaRPr lang="ru-RU" altLang="ru-RU" sz="2400" b="1">
              <a:solidFill>
                <a:srgbClr val="333399"/>
              </a:solidFill>
              <a:ea typeface="Times New Roman" pitchFamily="18" charset="0"/>
              <a:cs typeface="Courier New" pitchFamily="49" charset="0"/>
            </a:endParaRPr>
          </a:p>
          <a:p>
            <a:pPr marL="180975" indent="-180975" eaLnBrk="1" hangingPunct="1">
              <a:spcAft>
                <a:spcPts val="1200"/>
              </a:spcAft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в программе может быть </a:t>
            </a:r>
            <a:r>
              <a:rPr lang="ru-RU" altLang="ru-RU" sz="2400" b="1">
                <a:solidFill>
                  <a:srgbClr val="333399"/>
                </a:solidFill>
                <a:ea typeface="Times New Roman" pitchFamily="18" charset="0"/>
                <a:cs typeface="Courier New" pitchFamily="49" charset="0"/>
              </a:rPr>
              <a:t>много процедур</a:t>
            </a:r>
          </a:p>
          <a:p>
            <a:pPr marL="180975" indent="-180975" eaLnBrk="1" hangingPunct="1">
              <a:spcAft>
                <a:spcPts val="1200"/>
              </a:spcAft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чтобы процедура заработала, нужно </a:t>
            </a:r>
            <a:r>
              <a:rPr lang="ru-RU" altLang="ru-RU" sz="2400" b="1">
                <a:solidFill>
                  <a:srgbClr val="333399"/>
                </a:solidFill>
                <a:ea typeface="Times New Roman" pitchFamily="18" charset="0"/>
                <a:cs typeface="Courier New" pitchFamily="49" charset="0"/>
              </a:rPr>
              <a:t>вызвать</a:t>
            </a:r>
            <a:r>
              <a:rPr lang="ru-RU" altLang="ru-RU" sz="24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её по имени из основной программы или из другой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29812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Процедура с параметрами</a:t>
            </a:r>
          </a:p>
        </p:txBody>
      </p:sp>
      <p:sp>
        <p:nvSpPr>
          <p:cNvPr id="1064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A6ECE7-8597-4337-B15A-40FBCC206816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106500" name="Прямоугольник 3"/>
          <p:cNvSpPr>
            <a:spLocks noChangeArrowheads="1"/>
          </p:cNvSpPr>
          <p:nvPr/>
        </p:nvSpPr>
        <p:spPr bwMode="auto">
          <a:xfrm>
            <a:off x="384175" y="803275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1950" indent="-361950"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на экран запись целого числа (0..255) в 8-битном двоичном коде. 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5927725" y="1385888"/>
            <a:ext cx="1957388" cy="415925"/>
          </a:xfrm>
          <a:prstGeom prst="wedgeRoundRectCallout">
            <a:avLst>
              <a:gd name="adj1" fmla="val -37589"/>
              <a:gd name="adj2" fmla="val -10690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много раз!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6" name="Прямоугольник 5"/>
          <p:cNvSpPr>
            <a:spLocks noChangeArrowheads="1"/>
          </p:cNvSpPr>
          <p:nvPr/>
        </p:nvSpPr>
        <p:spPr bwMode="auto">
          <a:xfrm>
            <a:off x="384175" y="1633538"/>
            <a:ext cx="1773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itchFamily="18" charset="0"/>
                <a:cs typeface="Courier New" pitchFamily="49" charset="0"/>
              </a:rPr>
              <a:t>Алгоритм:</a:t>
            </a:r>
            <a:endParaRPr lang="ru-RU" altLang="ru-RU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5" name="Прямоугольник 9"/>
          <p:cNvSpPr>
            <a:spLocks noChangeArrowheads="1"/>
          </p:cNvSpPr>
          <p:nvPr/>
        </p:nvSpPr>
        <p:spPr bwMode="auto">
          <a:xfrm>
            <a:off x="777875" y="2141538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178</a:t>
            </a:r>
          </a:p>
        </p:txBody>
      </p:sp>
      <p:sp>
        <p:nvSpPr>
          <p:cNvPr id="16" name="Прямоугольник 10"/>
          <p:cNvSpPr>
            <a:spLocks noChangeArrowheads="1"/>
          </p:cNvSpPr>
          <p:nvPr/>
        </p:nvSpPr>
        <p:spPr bwMode="auto">
          <a:xfrm>
            <a:off x="1541463" y="2141538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</a:t>
            </a:r>
            <a:endParaRPr lang="ru-RU" altLang="ru-RU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1"/>
          <p:cNvSpPr>
            <a:spLocks noChangeArrowheads="1"/>
          </p:cNvSpPr>
          <p:nvPr/>
        </p:nvSpPr>
        <p:spPr bwMode="auto">
          <a:xfrm>
            <a:off x="2047875" y="2141538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10110010</a:t>
            </a:r>
            <a:r>
              <a:rPr lang="ru-RU" altLang="ru-RU" sz="2400" b="1" baseline="-25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6250" y="2636838"/>
            <a:ext cx="5187950" cy="663575"/>
            <a:chOff x="796" y="2336"/>
            <a:chExt cx="3268" cy="418"/>
          </a:xfrm>
        </p:grpSpPr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вывести первую цифру</a:t>
              </a:r>
              <a:r>
                <a:rPr lang="en-US" sz="2400" dirty="0"/>
                <a:t>?</a:t>
              </a:r>
              <a:endParaRPr lang="ru-RU" sz="2400" dirty="0"/>
            </a:p>
          </p:txBody>
        </p:sp>
        <p:sp>
          <p:nvSpPr>
            <p:cNvPr id="10652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21" name="Прямоугольник 11"/>
          <p:cNvSpPr>
            <a:spLocks noChangeArrowheads="1"/>
          </p:cNvSpPr>
          <p:nvPr/>
        </p:nvSpPr>
        <p:spPr bwMode="auto">
          <a:xfrm>
            <a:off x="1847850" y="3454400"/>
            <a:ext cx="296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 </a:t>
            </a:r>
            <a:r>
              <a:rPr lang="en-US" altLang="ru-RU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ru-RU" sz="11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altLang="ru-RU" sz="11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ru-RU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ru-RU" sz="11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ru-RU" sz="11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ru-RU" altLang="ru-RU" b="1" baseline="-250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Прямоугольник 11"/>
          <p:cNvSpPr>
            <a:spLocks noChangeArrowheads="1"/>
          </p:cNvSpPr>
          <p:nvPr/>
        </p:nvSpPr>
        <p:spPr bwMode="auto">
          <a:xfrm>
            <a:off x="1827213" y="3675063"/>
            <a:ext cx="307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b="1" baseline="-25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4846638" y="3343275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разряды</a:t>
            </a:r>
            <a:endParaRPr lang="ru-RU" altLang="ru-RU"/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1152525" y="3675063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de-DE" altLang="ru-RU" sz="2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endParaRPr lang="ru-RU" altLang="ru-RU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5" name="Овал 24"/>
          <p:cNvSpPr>
            <a:spLocks noChangeArrowheads="1"/>
          </p:cNvSpPr>
          <p:nvPr/>
        </p:nvSpPr>
        <p:spPr bwMode="auto">
          <a:xfrm>
            <a:off x="1817688" y="3721100"/>
            <a:ext cx="400050" cy="398463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26" name="Скругленная прямоугольная выноска 25"/>
          <p:cNvSpPr/>
          <p:nvPr/>
        </p:nvSpPr>
        <p:spPr>
          <a:xfrm>
            <a:off x="814388" y="4516438"/>
            <a:ext cx="1708150" cy="511175"/>
          </a:xfrm>
          <a:prstGeom prst="wedgeRoundRectCallout">
            <a:avLst>
              <a:gd name="adj1" fmla="val 21606"/>
              <a:gd name="adj2" fmla="val -122694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/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128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27" name="Левая фигурная скобка 26"/>
          <p:cNvSpPr>
            <a:spLocks/>
          </p:cNvSpPr>
          <p:nvPr/>
        </p:nvSpPr>
        <p:spPr bwMode="auto">
          <a:xfrm rot="-5400000">
            <a:off x="3336925" y="3084513"/>
            <a:ext cx="268288" cy="2265362"/>
          </a:xfrm>
          <a:prstGeom prst="leftBrace">
            <a:avLst>
              <a:gd name="adj1" fmla="val 5273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28" name="Скругленная прямоугольная выноска 27"/>
          <p:cNvSpPr/>
          <p:nvPr/>
        </p:nvSpPr>
        <p:spPr>
          <a:xfrm>
            <a:off x="2792413" y="4516438"/>
            <a:ext cx="1517650" cy="511175"/>
          </a:xfrm>
          <a:prstGeom prst="wedgeRoundRectCallout">
            <a:avLst>
              <a:gd name="adj1" fmla="val -8970"/>
              <a:gd name="adj2" fmla="val -89819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%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128</a:t>
            </a:r>
            <a:endParaRPr lang="ru-RU" dirty="0">
              <a:latin typeface="Arial" pitchFamily="34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6250" y="5359400"/>
            <a:ext cx="5187950" cy="663575"/>
            <a:chOff x="796" y="2336"/>
            <a:chExt cx="3268" cy="418"/>
          </a:xfrm>
        </p:grpSpPr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вывести вторую цифру</a:t>
              </a:r>
              <a:r>
                <a:rPr lang="en-US" sz="2400" dirty="0"/>
                <a:t>?</a:t>
              </a:r>
              <a:endParaRPr lang="ru-RU" sz="2400" dirty="0"/>
            </a:p>
          </p:txBody>
        </p:sp>
        <p:sp>
          <p:nvSpPr>
            <p:cNvPr id="10651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33" name="Скругленная прямоугольная выноска 32"/>
          <p:cNvSpPr/>
          <p:nvPr/>
        </p:nvSpPr>
        <p:spPr>
          <a:xfrm>
            <a:off x="6186488" y="5440363"/>
            <a:ext cx="1708150" cy="511175"/>
          </a:xfrm>
          <a:prstGeom prst="wedgeRoundRectCallout">
            <a:avLst>
              <a:gd name="adj1" fmla="val -74215"/>
              <a:gd name="adj2" fmla="val -5404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//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64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34" name="Полилиния 33"/>
          <p:cNvSpPr>
            <a:spLocks noChangeArrowheads="1"/>
          </p:cNvSpPr>
          <p:nvPr/>
        </p:nvSpPr>
        <p:spPr bwMode="auto">
          <a:xfrm>
            <a:off x="4324350" y="4622800"/>
            <a:ext cx="2087563" cy="968375"/>
          </a:xfrm>
          <a:custGeom>
            <a:avLst/>
            <a:gdLst>
              <a:gd name="T0" fmla="*/ 31474 w 2438400"/>
              <a:gd name="T1" fmla="*/ 958292 h 968702"/>
              <a:gd name="T2" fmla="*/ 17501 w 2438400"/>
              <a:gd name="T3" fmla="*/ 136902 h 968702"/>
              <a:gd name="T4" fmla="*/ 0 w 2438400"/>
              <a:gd name="T5" fmla="*/ 136901 h 968702"/>
              <a:gd name="T6" fmla="*/ 0 60000 65536"/>
              <a:gd name="T7" fmla="*/ 0 60000 65536"/>
              <a:gd name="T8" fmla="*/ 0 60000 65536"/>
              <a:gd name="T9" fmla="*/ 0 w 2438400"/>
              <a:gd name="T10" fmla="*/ 0 h 968702"/>
              <a:gd name="T11" fmla="*/ 2438400 w 2438400"/>
              <a:gd name="T12" fmla="*/ 968702 h 9687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8400" h="968702">
                <a:moveTo>
                  <a:pt x="2438400" y="968702"/>
                </a:moveTo>
                <a:cubicBezTo>
                  <a:pt x="2084551" y="647261"/>
                  <a:pt x="1762235" y="276772"/>
                  <a:pt x="1355835" y="138386"/>
                </a:cubicBezTo>
                <a:cubicBezTo>
                  <a:pt x="949435" y="0"/>
                  <a:pt x="206703" y="149771"/>
                  <a:pt x="0" y="138385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15" grpId="0"/>
      <p:bldP spid="16" grpId="0"/>
      <p:bldP spid="17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Процедура с параметрами</a:t>
            </a:r>
          </a:p>
        </p:txBody>
      </p:sp>
      <p:sp>
        <p:nvSpPr>
          <p:cNvPr id="1075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14EEC4-AAD3-4BEA-B47C-9353CACFCAFF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107524" name="Прямоугольник 3"/>
          <p:cNvSpPr>
            <a:spLocks noChangeArrowheads="1"/>
          </p:cNvSpPr>
          <p:nvPr/>
        </p:nvSpPr>
        <p:spPr bwMode="auto">
          <a:xfrm>
            <a:off x="384175" y="803275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1950" indent="-361950"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на экран запись целого числа (0..255) в 8-битном двоичном коде. </a:t>
            </a:r>
          </a:p>
        </p:txBody>
      </p:sp>
      <p:sp>
        <p:nvSpPr>
          <p:cNvPr id="76806" name="Прямоугольник 5"/>
          <p:cNvSpPr>
            <a:spLocks noChangeArrowheads="1"/>
          </p:cNvSpPr>
          <p:nvPr/>
        </p:nvSpPr>
        <p:spPr bwMode="auto">
          <a:xfrm>
            <a:off x="384175" y="1560513"/>
            <a:ext cx="163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itchFamily="18" charset="0"/>
                <a:cs typeface="Courier New" pitchFamily="49" charset="0"/>
              </a:rPr>
              <a:t>Решение:</a:t>
            </a:r>
            <a:endParaRPr lang="ru-RU" altLang="ru-RU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587375" y="2036763"/>
            <a:ext cx="3821113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128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k, 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     end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%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//</a:t>
            </a:r>
            <a:r>
              <a:rPr lang="ru-RU" sz="2400" b="1" dirty="0">
                <a:solidFill>
                  <a:srgbClr val="00B0F0"/>
                </a:solidFill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endParaRPr lang="ru-RU" sz="2400" b="1" dirty="0">
              <a:latin typeface="Courier New"/>
              <a:ea typeface="Times New Roman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013325" y="1830388"/>
          <a:ext cx="39751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вывод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64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6839" name="Прямоугольник 9"/>
          <p:cNvSpPr>
            <a:spLocks noChangeArrowheads="1"/>
          </p:cNvSpPr>
          <p:nvPr/>
        </p:nvSpPr>
        <p:spPr bwMode="auto">
          <a:xfrm>
            <a:off x="1093788" y="4722813"/>
            <a:ext cx="73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178</a:t>
            </a:r>
          </a:p>
        </p:txBody>
      </p:sp>
      <p:sp>
        <p:nvSpPr>
          <p:cNvPr id="76840" name="Прямоугольник 10"/>
          <p:cNvSpPr>
            <a:spLocks noChangeArrowheads="1"/>
          </p:cNvSpPr>
          <p:nvPr/>
        </p:nvSpPr>
        <p:spPr bwMode="auto">
          <a:xfrm>
            <a:off x="1793875" y="4722813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</a:t>
            </a:r>
            <a:endParaRPr lang="ru-RU" altLang="ru-RU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41" name="Прямоугольник 11"/>
          <p:cNvSpPr>
            <a:spLocks noChangeArrowheads="1"/>
          </p:cNvSpPr>
          <p:nvPr/>
        </p:nvSpPr>
        <p:spPr bwMode="auto">
          <a:xfrm>
            <a:off x="2195513" y="4722813"/>
            <a:ext cx="165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10110010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4038" y="5378450"/>
            <a:ext cx="3429000" cy="936625"/>
            <a:chOff x="796" y="2336"/>
            <a:chExt cx="2160" cy="590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86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Результат зависит</a:t>
              </a:r>
              <a:br>
                <a:rPr lang="en-US" sz="2400" dirty="0"/>
              </a:br>
              <a:r>
                <a:rPr lang="en-US" sz="2400" dirty="0"/>
                <a:t>  </a:t>
              </a:r>
              <a:r>
                <a:rPr lang="ru-RU" sz="2400" dirty="0"/>
                <a:t>от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400" dirty="0"/>
                <a:t>!</a:t>
              </a:r>
              <a:endParaRPr lang="ru-RU" sz="2400" dirty="0"/>
            </a:p>
          </p:txBody>
        </p:sp>
        <p:sp>
          <p:nvSpPr>
            <p:cNvPr id="10757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5173663" y="28035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5173663" y="37179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5173663" y="46323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5173663" y="5546725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5173663" y="3265488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5173663" y="4189413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5173663" y="5094288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5173663" y="6008688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41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88065" grpId="0" animBg="1"/>
      <p:bldP spid="76839" grpId="0"/>
      <p:bldP spid="76840" grpId="0"/>
      <p:bldP spid="76841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Процедура с параметрами</a:t>
            </a:r>
          </a:p>
        </p:txBody>
      </p:sp>
      <p:sp>
        <p:nvSpPr>
          <p:cNvPr id="1085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FBD6CA-F293-420A-8CCC-22F383F99966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2132013" y="4595813"/>
            <a:ext cx="5597525" cy="446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300" b="1" dirty="0" err="1">
                <a:latin typeface="Courier New"/>
                <a:ea typeface="Times New Roman"/>
              </a:rPr>
              <a:t>printBin</a:t>
            </a:r>
            <a:r>
              <a:rPr lang="en-US" sz="2300" b="1" dirty="0">
                <a:latin typeface="Courier New"/>
                <a:ea typeface="Times New Roman"/>
              </a:rPr>
              <a:t> ( </a:t>
            </a:r>
            <a:r>
              <a:rPr lang="en-US" sz="2300" b="1" dirty="0">
                <a:solidFill>
                  <a:srgbClr val="00B0F0"/>
                </a:solidFill>
                <a:latin typeface="Courier New"/>
                <a:ea typeface="Times New Roman"/>
              </a:rPr>
              <a:t>99</a:t>
            </a:r>
            <a:r>
              <a:rPr lang="en-US" sz="2300" b="1" dirty="0">
                <a:latin typeface="Courier New"/>
                <a:ea typeface="Times New Roman"/>
              </a:rPr>
              <a:t> )</a:t>
            </a:r>
            <a:endParaRPr lang="ru-RU" sz="2300" b="1" dirty="0">
              <a:latin typeface="Courier New"/>
              <a:ea typeface="Times New Roman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5465763" y="4576763"/>
            <a:ext cx="3441700" cy="754062"/>
          </a:xfrm>
          <a:prstGeom prst="wedgeRoundRectCallout">
            <a:avLst>
              <a:gd name="adj1" fmla="val -76802"/>
              <a:gd name="adj2" fmla="val -1749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значение параметра</a:t>
            </a:r>
            <a:r>
              <a:rPr lang="en-US" sz="2400" dirty="0"/>
              <a:t> (</a:t>
            </a:r>
            <a:r>
              <a:rPr lang="ru-RU" sz="2400" b="1" dirty="0">
                <a:solidFill>
                  <a:srgbClr val="333399"/>
                </a:solidFill>
              </a:rPr>
              <a:t>аргумент</a:t>
            </a:r>
            <a:r>
              <a:rPr lang="en-US" sz="2400" dirty="0"/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132013" y="2130425"/>
            <a:ext cx="5597525" cy="23082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99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printBin</a:t>
            </a:r>
            <a:r>
              <a:rPr lang="ru-RU" sz="2400" b="1" dirty="0">
                <a:latin typeface="Courier New"/>
                <a:ea typeface="Times New Roman"/>
              </a:rPr>
              <a:t>(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):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128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k, end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%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 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//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9938" y="857250"/>
            <a:ext cx="5521325" cy="919163"/>
          </a:xfrm>
          <a:prstGeom prst="wedgeRoundRectCallout">
            <a:avLst>
              <a:gd name="adj1" fmla="val 25267"/>
              <a:gd name="adj2" fmla="val 78453"/>
              <a:gd name="adj3" fmla="val 16667"/>
            </a:avLst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+mn-lt"/>
                <a:ea typeface="Times New Roman" pitchFamily="18" charset="0"/>
                <a:cs typeface="Courier New" pitchFamily="49" charset="0"/>
              </a:rPr>
              <a:t>Параметры</a:t>
            </a:r>
            <a:r>
              <a:rPr lang="ru-RU" sz="2400" dirty="0">
                <a:latin typeface="+mn-lt"/>
                <a:ea typeface="Times New Roman" pitchFamily="18" charset="0"/>
                <a:cs typeface="Courier New" pitchFamily="49" charset="0"/>
              </a:rPr>
              <a:t> – данные, изменяющие работу процедуры.</a:t>
            </a:r>
            <a:endParaRPr lang="ru-RU" sz="2400" dirty="0">
              <a:latin typeface="+mn-lt"/>
              <a:cs typeface="Courier New" pitchFamily="49" charset="0"/>
            </a:endParaRPr>
          </a:p>
        </p:txBody>
      </p:sp>
      <p:sp>
        <p:nvSpPr>
          <p:cNvPr id="77832" name="Левая фигурная скобка 8"/>
          <p:cNvSpPr>
            <a:spLocks/>
          </p:cNvSpPr>
          <p:nvPr/>
        </p:nvSpPr>
        <p:spPr bwMode="auto">
          <a:xfrm rot="5400000" flipV="1">
            <a:off x="4854575" y="1773238"/>
            <a:ext cx="193675" cy="679450"/>
          </a:xfrm>
          <a:prstGeom prst="leftBrace">
            <a:avLst>
              <a:gd name="adj1" fmla="val 5858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144463" y="2803525"/>
            <a:ext cx="2146300" cy="923925"/>
          </a:xfrm>
          <a:prstGeom prst="wedgeRoundRectCallout">
            <a:avLst>
              <a:gd name="adj1" fmla="val 62396"/>
              <a:gd name="adj2" fmla="val -5757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локальная переменная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19138" y="5553075"/>
            <a:ext cx="5856287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printSred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(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 +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)/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 </a:t>
            </a:r>
            <a:r>
              <a:rPr lang="ru-RU" sz="24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12" name="Прямоугольник 5"/>
          <p:cNvSpPr>
            <a:spLocks noChangeArrowheads="1"/>
          </p:cNvSpPr>
          <p:nvPr/>
        </p:nvSpPr>
        <p:spPr bwMode="auto">
          <a:xfrm>
            <a:off x="361950" y="5065713"/>
            <a:ext cx="3813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itchFamily="18" charset="0"/>
                <a:cs typeface="Courier New" pitchFamily="49" charset="0"/>
              </a:rPr>
              <a:t>Несколько параметров:</a:t>
            </a:r>
            <a:endParaRPr lang="ru-RU" altLang="ru-RU"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" grpId="0" animBg="1"/>
      <p:bldP spid="5" grpId="0" animBg="1"/>
      <p:bldP spid="89090" grpId="0" animBg="1"/>
      <p:bldP spid="8" grpId="0" animBg="1"/>
      <p:bldP spid="77832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Локальные и глобальные переменные</a:t>
            </a:r>
          </a:p>
        </p:txBody>
      </p:sp>
      <p:sp>
        <p:nvSpPr>
          <p:cNvPr id="1095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EC4460-1DC1-4F47-8268-8FBA1F5C3720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54313" y="903288"/>
            <a:ext cx="3375025" cy="26781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latin typeface="Arial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415925" y="941388"/>
            <a:ext cx="2146300" cy="923925"/>
          </a:xfrm>
          <a:prstGeom prst="wedgeRoundRectCallout">
            <a:avLst>
              <a:gd name="adj1" fmla="val 67975"/>
              <a:gd name="adj2" fmla="val -1986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глобальная переменная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415925" y="1954213"/>
            <a:ext cx="2146300" cy="923925"/>
          </a:xfrm>
          <a:prstGeom prst="wedgeRoundRectCallout">
            <a:avLst>
              <a:gd name="adj1" fmla="val 82175"/>
              <a:gd name="adj2" fmla="val -387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локальная переменная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5783263" y="2205038"/>
            <a:ext cx="660400" cy="385762"/>
          </a:xfrm>
          <a:prstGeom prst="wedgeRoundRectCallout">
            <a:avLst>
              <a:gd name="adj1" fmla="val -85703"/>
              <a:gd name="adj2" fmla="val 13120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1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5337175" y="3074988"/>
            <a:ext cx="660400" cy="387350"/>
          </a:xfrm>
          <a:prstGeom prst="wedgeRoundRectCallout">
            <a:avLst>
              <a:gd name="adj1" fmla="val -85703"/>
              <a:gd name="adj2" fmla="val 13120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5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31825" y="3810000"/>
            <a:ext cx="3373438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3116263" y="4273550"/>
            <a:ext cx="660400" cy="385763"/>
          </a:xfrm>
          <a:prstGeom prst="wedgeRoundRectCallout">
            <a:avLst>
              <a:gd name="adj1" fmla="val -64296"/>
              <a:gd name="adj2" fmla="val 97726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5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343400" y="3767138"/>
            <a:ext cx="3375025" cy="26765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qq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latin typeface="Arial" pitchFamily="34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6904038" y="5949950"/>
            <a:ext cx="661987" cy="385763"/>
          </a:xfrm>
          <a:prstGeom prst="wedgeRoundRectCallout">
            <a:avLst>
              <a:gd name="adj1" fmla="val -85703"/>
              <a:gd name="adj2" fmla="val 13120"/>
              <a:gd name="adj3" fmla="val 16667"/>
            </a:avLst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1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4849813" y="4659313"/>
            <a:ext cx="1903412" cy="431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altLang="ru-RU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</a:t>
            </a:r>
            <a:endParaRPr lang="ru-RU" altLang="ru-RU"/>
          </a:p>
        </p:txBody>
      </p:sp>
      <p:sp>
        <p:nvSpPr>
          <p:cNvPr id="15" name="Скругленная прямоугольная выноска 14"/>
          <p:cNvSpPr/>
          <p:nvPr/>
        </p:nvSpPr>
        <p:spPr bwMode="auto">
          <a:xfrm>
            <a:off x="6731000" y="3386138"/>
            <a:ext cx="2146300" cy="1136650"/>
          </a:xfrm>
          <a:prstGeom prst="wedgeRoundRectCallout">
            <a:avLst>
              <a:gd name="adj1" fmla="val -67951"/>
              <a:gd name="adj2" fmla="val 6496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работаем с</a:t>
            </a:r>
            <a:endParaRPr lang="en-US" sz="2400" dirty="0"/>
          </a:p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глобальной переменной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4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Неправильная процедура</a:t>
            </a:r>
          </a:p>
        </p:txBody>
      </p:sp>
      <p:sp>
        <p:nvSpPr>
          <p:cNvPr id="1105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87AB6-075B-49C7-BEEE-98B9AA03EE0D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713" y="979488"/>
            <a:ext cx="3375025" cy="18145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y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x+y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110597" name="Group 7"/>
          <p:cNvGrpSpPr>
            <a:grpSpLocks/>
          </p:cNvGrpSpPr>
          <p:nvPr/>
        </p:nvGrpSpPr>
        <p:grpSpPr bwMode="auto">
          <a:xfrm>
            <a:off x="4210050" y="965200"/>
            <a:ext cx="2520950" cy="663575"/>
            <a:chOff x="796" y="2336"/>
            <a:chExt cx="1588" cy="418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2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Что плохо</a:t>
              </a:r>
              <a:r>
                <a:rPr lang="en-US" sz="2400" dirty="0"/>
                <a:t>?</a:t>
              </a:r>
              <a:endParaRPr lang="ru-RU" sz="2400" dirty="0"/>
            </a:p>
          </p:txBody>
        </p:sp>
        <p:sp>
          <p:nvSpPr>
            <p:cNvPr id="11061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4465638" y="1860550"/>
            <a:ext cx="3632200" cy="95408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x+y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0550" y="1493838"/>
            <a:ext cx="3206750" cy="904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/>
          <a:p>
            <a:pPr indent="90488" algn="just"/>
            <a:endParaRPr lang="en-US" altLang="ru-RU" sz="28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101725" y="3141663"/>
            <a:ext cx="82407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процедура связана с глобальными переменными,  нельзя перенести в другую программу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печатает только сумму 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и 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ru-RU" sz="2400">
                <a:solidFill>
                  <a:srgbClr val="000000"/>
                </a:solidFill>
              </a:rPr>
              <a:t>, </a:t>
            </a:r>
            <a:r>
              <a:rPr lang="ru-RU" altLang="ru-RU" sz="2400">
                <a:solidFill>
                  <a:srgbClr val="000000"/>
                </a:solidFill>
              </a:rPr>
              <a:t>нельзя напечатать сумму других переменных или сумму 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x*y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и </a:t>
            </a:r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3x</a:t>
            </a:r>
            <a:endParaRPr lang="ru-RU" alt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>
            <a:off x="1022350" y="1420813"/>
            <a:ext cx="5586413" cy="1355725"/>
          </a:xfrm>
          <a:custGeom>
            <a:avLst/>
            <a:gdLst>
              <a:gd name="T0" fmla="*/ 5592773 w 5585988"/>
              <a:gd name="T1" fmla="*/ 1141384 h 1355002"/>
              <a:gd name="T2" fmla="*/ 0 w 5585988"/>
              <a:gd name="T3" fmla="*/ 0 h 1355002"/>
              <a:gd name="T4" fmla="*/ 0 60000 65536"/>
              <a:gd name="T5" fmla="*/ 0 60000 65536"/>
              <a:gd name="T6" fmla="*/ 0 w 5585988"/>
              <a:gd name="T7" fmla="*/ 0 h 1355002"/>
              <a:gd name="T8" fmla="*/ 5585988 w 5585988"/>
              <a:gd name="T9" fmla="*/ 1355002 h 13550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5988" h="1355002">
                <a:moveTo>
                  <a:pt x="5585988" y="1131683"/>
                </a:moveTo>
                <a:cubicBezTo>
                  <a:pt x="3977489" y="528119"/>
                  <a:pt x="1508910" y="1355002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>
            <a:off x="2109788" y="1420813"/>
            <a:ext cx="5068887" cy="1241425"/>
          </a:xfrm>
          <a:custGeom>
            <a:avLst/>
            <a:gdLst>
              <a:gd name="T0" fmla="*/ 1071528 w 5585988"/>
              <a:gd name="T1" fmla="*/ 255274 h 1355002"/>
              <a:gd name="T2" fmla="*/ 0 w 5585988"/>
              <a:gd name="T3" fmla="*/ 0 h 1355002"/>
              <a:gd name="T4" fmla="*/ 0 60000 65536"/>
              <a:gd name="T5" fmla="*/ 0 60000 65536"/>
              <a:gd name="T6" fmla="*/ 0 w 5585988"/>
              <a:gd name="T7" fmla="*/ 0 h 1355002"/>
              <a:gd name="T8" fmla="*/ 5585988 w 5585988"/>
              <a:gd name="T9" fmla="*/ 1355002 h 13550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5988" h="1355002">
                <a:moveTo>
                  <a:pt x="5585988" y="1131683"/>
                </a:moveTo>
                <a:cubicBezTo>
                  <a:pt x="3977489" y="528119"/>
                  <a:pt x="1508910" y="1355002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9925" y="4730750"/>
            <a:ext cx="3222625" cy="663575"/>
            <a:chOff x="796" y="2336"/>
            <a:chExt cx="2030" cy="41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7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 Как исправить</a:t>
              </a:r>
              <a:r>
                <a:rPr lang="en-US" sz="2400" dirty="0"/>
                <a:t>?</a:t>
              </a:r>
              <a:endParaRPr lang="ru-RU" sz="2400" dirty="0"/>
            </a:p>
          </p:txBody>
        </p:sp>
        <p:sp>
          <p:nvSpPr>
            <p:cNvPr id="110610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7" name="Умножение 16"/>
          <p:cNvSpPr/>
          <p:nvPr/>
        </p:nvSpPr>
        <p:spPr bwMode="auto">
          <a:xfrm>
            <a:off x="3640138" y="1801813"/>
            <a:ext cx="841375" cy="841375"/>
          </a:xfrm>
          <a:prstGeom prst="mathMultiply">
            <a:avLst>
              <a:gd name="adj1" fmla="val 5240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  <p:sp>
        <p:nvSpPr>
          <p:cNvPr id="18" name="Скругленная прямоугольная выноска 17"/>
          <p:cNvSpPr/>
          <p:nvPr/>
        </p:nvSpPr>
        <p:spPr bwMode="auto">
          <a:xfrm>
            <a:off x="4549775" y="4789488"/>
            <a:ext cx="2647950" cy="1136650"/>
          </a:xfrm>
          <a:prstGeom prst="wedgeRoundRectCallout">
            <a:avLst>
              <a:gd name="adj1" fmla="val -80184"/>
              <a:gd name="adj2" fmla="val -2504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передавать данные через параметры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Группа 37"/>
          <p:cNvGrpSpPr>
            <a:grpSpLocks/>
          </p:cNvGrpSpPr>
          <p:nvPr/>
        </p:nvGrpSpPr>
        <p:grpSpPr bwMode="auto">
          <a:xfrm>
            <a:off x="517525" y="3109913"/>
            <a:ext cx="561975" cy="561975"/>
            <a:chOff x="473725" y="4494882"/>
            <a:chExt cx="561861" cy="561861"/>
          </a:xfrm>
        </p:grpSpPr>
        <p:sp>
          <p:nvSpPr>
            <p:cNvPr id="110607" name="Овал 35"/>
            <p:cNvSpPr>
              <a:spLocks noChangeArrowheads="1"/>
            </p:cNvSpPr>
            <p:nvPr/>
          </p:nvSpPr>
          <p:spPr bwMode="auto">
            <a:xfrm>
              <a:off x="473725" y="4494882"/>
              <a:ext cx="561861" cy="5618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/>
            <a:p>
              <a:pPr eaLnBrk="1" hangingPunct="1"/>
              <a:endParaRPr lang="ru-RU" altLang="ru-RU"/>
            </a:p>
          </p:txBody>
        </p:sp>
        <p:sp>
          <p:nvSpPr>
            <p:cNvPr id="21" name="Крест 36"/>
            <p:cNvSpPr>
              <a:spLocks noChangeArrowheads="1"/>
            </p:cNvSpPr>
            <p:nvPr/>
          </p:nvSpPr>
          <p:spPr bwMode="auto">
            <a:xfrm>
              <a:off x="537212" y="4558369"/>
              <a:ext cx="434887" cy="434887"/>
            </a:xfrm>
            <a:prstGeom prst="mathMinus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7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p"/>
      <p:bldP spid="11" grpId="0" animBg="1"/>
      <p:bldP spid="1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Правильная процедура</a:t>
            </a:r>
          </a:p>
        </p:txBody>
      </p:sp>
      <p:sp>
        <p:nvSpPr>
          <p:cNvPr id="1116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079512-8845-4269-B2DD-EA307CEAD40F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76475" y="935038"/>
            <a:ext cx="3816350" cy="31083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y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800" dirty="0">
              <a:latin typeface="Arial" pitchFamily="34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x, y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w=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Sum2( z, w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Sum2(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z+x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y*w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35575" y="969963"/>
            <a:ext cx="3632200" cy="95408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a, b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a+b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Прямоугольник 6"/>
          <p:cNvSpPr>
            <a:spLocks noChangeArrowheads="1"/>
          </p:cNvSpPr>
          <p:nvPr/>
        </p:nvSpPr>
        <p:spPr bwMode="auto">
          <a:xfrm>
            <a:off x="6477000" y="2325688"/>
            <a:ext cx="36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endParaRPr lang="ru-RU" alt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381750" y="2703513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6" marR="91386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Прямоугольник 6"/>
          <p:cNvSpPr>
            <a:spLocks noChangeArrowheads="1"/>
          </p:cNvSpPr>
          <p:nvPr/>
        </p:nvSpPr>
        <p:spPr bwMode="auto">
          <a:xfrm>
            <a:off x="7300913" y="232568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endParaRPr lang="ru-RU" alt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7205663" y="2703513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5" marR="91385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Прямоугольник 6"/>
          <p:cNvSpPr>
            <a:spLocks noChangeArrowheads="1"/>
          </p:cNvSpPr>
          <p:nvPr/>
        </p:nvSpPr>
        <p:spPr bwMode="auto">
          <a:xfrm>
            <a:off x="701675" y="141287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x</a:t>
            </a:r>
            <a:endParaRPr lang="ru-RU" altLang="ru-RU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606425" y="1790700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6" marR="91386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Прямоугольник 6"/>
          <p:cNvSpPr>
            <a:spLocks noChangeArrowheads="1"/>
          </p:cNvSpPr>
          <p:nvPr/>
        </p:nvSpPr>
        <p:spPr bwMode="auto">
          <a:xfrm>
            <a:off x="1525588" y="141287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y</a:t>
            </a:r>
            <a:endParaRPr lang="ru-RU" altLang="ru-RU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430338" y="1790700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606425" y="2662238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430338" y="2662238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Прямоугольник 6"/>
          <p:cNvSpPr>
            <a:spLocks noChangeArrowheads="1"/>
          </p:cNvSpPr>
          <p:nvPr/>
        </p:nvSpPr>
        <p:spPr bwMode="auto">
          <a:xfrm>
            <a:off x="701675" y="2257425"/>
            <a:ext cx="368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z</a:t>
            </a:r>
            <a:endParaRPr lang="ru-RU" altLang="ru-RU"/>
          </a:p>
        </p:txBody>
      </p:sp>
      <p:sp>
        <p:nvSpPr>
          <p:cNvPr id="25" name="Прямоугольник 6"/>
          <p:cNvSpPr>
            <a:spLocks noChangeArrowheads="1"/>
          </p:cNvSpPr>
          <p:nvPr/>
        </p:nvSpPr>
        <p:spPr bwMode="auto">
          <a:xfrm>
            <a:off x="1525588" y="2257425"/>
            <a:ext cx="368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endParaRPr lang="ru-RU" altLang="ru-RU"/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6477000" y="2709863"/>
            <a:ext cx="39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altLang="ru-RU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7180263" y="270351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6369050" y="2709863"/>
            <a:ext cx="614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7288213" y="270351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altLang="ru-RU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6369050" y="2709863"/>
            <a:ext cx="614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22</a:t>
            </a:r>
          </a:p>
        </p:txBody>
      </p:sp>
      <p:sp>
        <p:nvSpPr>
          <p:cNvPr id="31" name="Прямоугольник 30"/>
          <p:cNvSpPr>
            <a:spLocks noChangeArrowheads="1"/>
          </p:cNvSpPr>
          <p:nvPr/>
        </p:nvSpPr>
        <p:spPr bwMode="auto">
          <a:xfrm>
            <a:off x="7180263" y="270351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8167688" y="2711450"/>
            <a:ext cx="6143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15</a:t>
            </a:r>
          </a:p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</a:p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52</a:t>
            </a:r>
            <a:endParaRPr lang="ru-RU" altLang="ru-RU">
              <a:solidFill>
                <a:srgbClr val="0000FF"/>
              </a:solidFill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4" name="Прямоугольник 33"/>
          <p:cNvSpPr>
            <a:spLocks noChangeArrowheads="1"/>
          </p:cNvSpPr>
          <p:nvPr/>
        </p:nvSpPr>
        <p:spPr bwMode="auto">
          <a:xfrm>
            <a:off x="260350" y="952500"/>
            <a:ext cx="201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Глобальные:</a:t>
            </a:r>
            <a:endParaRPr lang="ru-RU" altLang="ru-RU"/>
          </a:p>
        </p:txBody>
      </p:sp>
      <p:sp>
        <p:nvSpPr>
          <p:cNvPr id="35" name="Прямоугольник 34"/>
          <p:cNvSpPr>
            <a:spLocks noChangeArrowheads="1"/>
          </p:cNvSpPr>
          <p:nvPr/>
        </p:nvSpPr>
        <p:spPr bwMode="auto">
          <a:xfrm>
            <a:off x="6176963" y="2006600"/>
            <a:ext cx="185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Локальные:</a:t>
            </a:r>
            <a:endParaRPr lang="ru-RU" altLang="ru-RU"/>
          </a:p>
        </p:txBody>
      </p:sp>
      <p:grpSp>
        <p:nvGrpSpPr>
          <p:cNvPr id="2" name="Группа 37"/>
          <p:cNvGrpSpPr>
            <a:grpSpLocks/>
          </p:cNvGrpSpPr>
          <p:nvPr/>
        </p:nvGrpSpPr>
        <p:grpSpPr bwMode="auto">
          <a:xfrm>
            <a:off x="606425" y="4303713"/>
            <a:ext cx="561975" cy="561975"/>
            <a:chOff x="473725" y="4494882"/>
            <a:chExt cx="561861" cy="561861"/>
          </a:xfrm>
        </p:grpSpPr>
        <p:sp>
          <p:nvSpPr>
            <p:cNvPr id="111679" name="Овал 35"/>
            <p:cNvSpPr>
              <a:spLocks noChangeArrowheads="1"/>
            </p:cNvSpPr>
            <p:nvPr/>
          </p:nvSpPr>
          <p:spPr bwMode="auto">
            <a:xfrm>
              <a:off x="473725" y="4494882"/>
              <a:ext cx="561861" cy="56186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/>
            <a:p>
              <a:pPr eaLnBrk="1" hangingPunct="1"/>
              <a:endParaRPr lang="ru-RU" altLang="ru-RU"/>
            </a:p>
          </p:txBody>
        </p:sp>
        <p:sp>
          <p:nvSpPr>
            <p:cNvPr id="111680" name="Крест 36"/>
            <p:cNvSpPr>
              <a:spLocks noChangeArrowheads="1"/>
            </p:cNvSpPr>
            <p:nvPr/>
          </p:nvSpPr>
          <p:spPr bwMode="auto">
            <a:xfrm>
              <a:off x="537962" y="4559119"/>
              <a:ext cx="433387" cy="433387"/>
            </a:xfrm>
            <a:prstGeom prst="plus">
              <a:avLst>
                <a:gd name="adj" fmla="val 4058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/>
            <a:p>
              <a:pPr eaLnBrk="1" hangingPunct="1"/>
              <a:endParaRPr lang="ru-RU" altLang="ru-RU"/>
            </a:p>
          </p:txBody>
        </p:sp>
      </p:grpSp>
      <p:sp>
        <p:nvSpPr>
          <p:cNvPr id="39" name="Прямоугольник 38"/>
          <p:cNvSpPr>
            <a:spLocks noChangeArrowheads="1"/>
          </p:cNvSpPr>
          <p:nvPr/>
        </p:nvSpPr>
        <p:spPr bwMode="auto">
          <a:xfrm>
            <a:off x="1241425" y="4322763"/>
            <a:ext cx="69119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процедура не зависит от глобальных переменных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легко перенести в другую программу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печатает только сумму любых выражений</a:t>
            </a:r>
            <a:endParaRPr lang="ru-RU" alt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675" name="Стрелка влево 39"/>
          <p:cNvSpPr>
            <a:spLocks noChangeArrowheads="1"/>
          </p:cNvSpPr>
          <p:nvPr/>
        </p:nvSpPr>
        <p:spPr bwMode="auto">
          <a:xfrm>
            <a:off x="4330700" y="1206500"/>
            <a:ext cx="762000" cy="368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grpSp>
        <p:nvGrpSpPr>
          <p:cNvPr id="3" name="Группа 31"/>
          <p:cNvGrpSpPr>
            <a:grpSpLocks/>
          </p:cNvGrpSpPr>
          <p:nvPr/>
        </p:nvGrpSpPr>
        <p:grpSpPr bwMode="auto">
          <a:xfrm>
            <a:off x="3910013" y="-60325"/>
            <a:ext cx="3951287" cy="2332038"/>
            <a:chOff x="3648545" y="-60600"/>
            <a:chExt cx="4213509" cy="2333025"/>
          </a:xfrm>
        </p:grpSpPr>
        <p:sp>
          <p:nvSpPr>
            <p:cNvPr id="111677" name="Полилиния 5"/>
            <p:cNvSpPr>
              <a:spLocks/>
            </p:cNvSpPr>
            <p:nvPr/>
          </p:nvSpPr>
          <p:spPr bwMode="auto">
            <a:xfrm flipH="1">
              <a:off x="3648545" y="-47901"/>
              <a:ext cx="3516267" cy="2320326"/>
            </a:xfrm>
            <a:custGeom>
              <a:avLst/>
              <a:gdLst>
                <a:gd name="T0" fmla="*/ 0 w 10112287"/>
                <a:gd name="T1" fmla="*/ 133192714 h 1801423"/>
                <a:gd name="T2" fmla="*/ 0 w 10112287"/>
                <a:gd name="T3" fmla="*/ 64207300 h 1801423"/>
                <a:gd name="T4" fmla="*/ 0 60000 65536"/>
                <a:gd name="T5" fmla="*/ 0 60000 65536"/>
                <a:gd name="T6" fmla="*/ 0 w 10112287"/>
                <a:gd name="T7" fmla="*/ 0 h 1801423"/>
                <a:gd name="T8" fmla="*/ 10112287 w 10112287"/>
                <a:gd name="T9" fmla="*/ 1801423 h 18014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12287" h="1801423">
                  <a:moveTo>
                    <a:pt x="10112287" y="1801423"/>
                  </a:moveTo>
                  <a:cubicBezTo>
                    <a:pt x="8503788" y="1197859"/>
                    <a:pt x="2083170" y="0"/>
                    <a:pt x="0" y="868399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678" name="Полилиния 6"/>
            <p:cNvSpPr>
              <a:spLocks/>
            </p:cNvSpPr>
            <p:nvPr/>
          </p:nvSpPr>
          <p:spPr bwMode="auto">
            <a:xfrm flipH="1">
              <a:off x="4282287" y="-60600"/>
              <a:ext cx="3579767" cy="2333024"/>
            </a:xfrm>
            <a:custGeom>
              <a:avLst/>
              <a:gdLst>
                <a:gd name="T0" fmla="*/ 0 w 10294904"/>
                <a:gd name="T1" fmla="*/ 133920813 h 1811282"/>
                <a:gd name="T2" fmla="*/ 0 w 10294904"/>
                <a:gd name="T3" fmla="*/ 67122804 h 1811282"/>
                <a:gd name="T4" fmla="*/ 0 60000 65536"/>
                <a:gd name="T5" fmla="*/ 0 60000 65536"/>
                <a:gd name="T6" fmla="*/ 0 w 10294904"/>
                <a:gd name="T7" fmla="*/ 0 h 1811282"/>
                <a:gd name="T8" fmla="*/ 10294904 w 10294904"/>
                <a:gd name="T9" fmla="*/ 1811282 h 1811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94904" h="1811282">
                  <a:moveTo>
                    <a:pt x="10294904" y="1811282"/>
                  </a:moveTo>
                  <a:cubicBezTo>
                    <a:pt x="8686405" y="1207718"/>
                    <a:pt x="3105827" y="0"/>
                    <a:pt x="0" y="907838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640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0" grpId="0"/>
      <p:bldP spid="18" grpId="0"/>
      <p:bldP spid="20" grpId="0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1" grpId="0"/>
      <p:bldP spid="33" grpId="0" build="p"/>
      <p:bldP spid="34" grpId="0"/>
      <p:bldP spid="35" grpId="0"/>
      <p:bldP spid="3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602</Words>
  <Application>Microsoft Office PowerPoint</Application>
  <PresentationFormat>Экран (4:3)</PresentationFormat>
  <Paragraphs>176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Тема Office</vt:lpstr>
      <vt:lpstr>Программирование на языке Python</vt:lpstr>
      <vt:lpstr>Зачем нужны процедуры?</vt:lpstr>
      <vt:lpstr>Что такое процедура?</vt:lpstr>
      <vt:lpstr>Процедура с параметрами</vt:lpstr>
      <vt:lpstr>Процедура с параметрами</vt:lpstr>
      <vt:lpstr>Процедура с параметрами</vt:lpstr>
      <vt:lpstr>Локальные и глобальные переменные</vt:lpstr>
      <vt:lpstr>Неправильная процедура</vt:lpstr>
      <vt:lpstr>Правильная процедура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Информатика</dc:creator>
  <cp:lastModifiedBy>Иван Бачанцев</cp:lastModifiedBy>
  <cp:revision>4</cp:revision>
  <dcterms:created xsi:type="dcterms:W3CDTF">2021-03-05T08:51:52Z</dcterms:created>
  <dcterms:modified xsi:type="dcterms:W3CDTF">2022-03-26T11:02:17Z</dcterms:modified>
</cp:coreProperties>
</file>