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3C6D4-1367-4C3F-B190-E28CAF181A77}" v="155" dt="2020-02-16T02:30:30.904"/>
    <p1510:client id="{C47C7BA4-ADC2-4547-B408-FE324088361F}" v="1529" dt="2020-02-16T02:54:20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xiao-huang-4a545b8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ivboh/most_affordable_destinations_data_scient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The Most Affordable Destination for</a:t>
            </a:r>
            <a:r>
              <a:rPr lang="en-US" altLang="zh-CN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</a:t>
            </a:r>
            <a:endParaRPr lang="zh-CN" altLang="en-US" dirty="0"/>
          </a:p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Data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Xiao Huang</a:t>
            </a:r>
            <a:endParaRPr lang="zh-CN" altLang="en-US" dirty="0"/>
          </a:p>
          <a:p>
            <a:endParaRPr lang="en-US" dirty="0"/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1/10/20</a:t>
            </a:r>
            <a:endParaRPr lang="en-US" dirty="0"/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E20D-223F-4D85-B1A6-98DB5B6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Tools</a:t>
            </a:r>
            <a:endParaRPr lang="zh-CN" dirty="0"/>
          </a:p>
        </p:txBody>
      </p:sp>
      <p:pic>
        <p:nvPicPr>
          <p:cNvPr id="19" name="Picture 1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E450332E-0B0D-47E5-B3B3-94A1BEE7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8" y="4790268"/>
            <a:ext cx="3209863" cy="1853535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BEC2381-E633-40BF-B063-851B48D7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93" y="2067732"/>
            <a:ext cx="5169736" cy="2238899"/>
          </a:xfrm>
          <a:prstGeom prst="rect">
            <a:avLst/>
          </a:prstGeom>
        </p:spPr>
      </p:pic>
      <p:pic>
        <p:nvPicPr>
          <p:cNvPr id="21" name="Picture 20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B35AABD0-2807-4DC2-A27C-F3DC36A2A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0" y="609600"/>
            <a:ext cx="4129549" cy="292791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22DC62FC-33A4-44B8-9606-EE82F83A8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53" y="563314"/>
            <a:ext cx="2927069" cy="30204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F7FB126-308D-4D7D-83A7-1AAEEABDB773}"/>
              </a:ext>
            </a:extLst>
          </p:cNvPr>
          <p:cNvGrpSpPr/>
          <p:nvPr/>
        </p:nvGrpSpPr>
        <p:grpSpPr>
          <a:xfrm>
            <a:off x="7849000" y="3964799"/>
            <a:ext cx="4079574" cy="2671415"/>
            <a:chOff x="3506996" y="3233079"/>
            <a:chExt cx="5531494" cy="3190326"/>
          </a:xfrm>
        </p:grpSpPr>
        <p:pic>
          <p:nvPicPr>
            <p:cNvPr id="24" name="Picture 2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91F5125-D5F5-48F8-B1DE-6BD8AAF48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96" y="3233079"/>
              <a:ext cx="5531494" cy="2395569"/>
            </a:xfrm>
            <a:prstGeom prst="rect">
              <a:avLst/>
            </a:prstGeom>
          </p:spPr>
        </p:pic>
        <p:pic>
          <p:nvPicPr>
            <p:cNvPr id="25" name="Picture 24" descr="A picture containing drawing, clock&#10;&#10;Description automatically generated">
              <a:extLst>
                <a:ext uri="{FF2B5EF4-FFF2-40B4-BE49-F238E27FC236}">
                  <a16:creationId xmlns:a16="http://schemas.microsoft.com/office/drawing/2014/main" id="{E3138294-8294-4E88-A09D-AD0AA26C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92" y="5854615"/>
              <a:ext cx="1506538" cy="546100"/>
            </a:xfrm>
            <a:prstGeom prst="rect">
              <a:avLst/>
            </a:prstGeom>
          </p:spPr>
        </p:pic>
        <p:pic>
          <p:nvPicPr>
            <p:cNvPr id="26" name="Content Placeholder 4" descr="A picture containing large, light&#10;&#10;Description automatically generated">
              <a:extLst>
                <a:ext uri="{FF2B5EF4-FFF2-40B4-BE49-F238E27FC236}">
                  <a16:creationId xmlns:a16="http://schemas.microsoft.com/office/drawing/2014/main" id="{E975160D-61A7-40CD-9B9C-1019818F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389" y="5753708"/>
              <a:ext cx="1825805" cy="669697"/>
            </a:xfrm>
            <a:prstGeom prst="rect">
              <a:avLst/>
            </a:prstGeom>
          </p:spPr>
        </p:pic>
      </p:grp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2112C9-ABA8-4ECE-A35B-63FC07153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45" y="4059455"/>
            <a:ext cx="3032891" cy="25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515BE-E3B9-42FD-94EA-86688EE8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066" y="609600"/>
            <a:ext cx="5782733" cy="3624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 source: Web scraped on Indeed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49B1F5-E95E-4D8F-9A06-39677A39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045" y="0"/>
            <a:ext cx="4396706" cy="6858000"/>
          </a:xfrm>
          <a:prstGeom prst="rect">
            <a:avLst/>
          </a:prstGeom>
          <a:solidFill>
            <a:schemeClr val="tx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10" descr="手机截图图社交软件的信息&#10;&#10;已生成高可信度的说明">
            <a:extLst>
              <a:ext uri="{FF2B5EF4-FFF2-40B4-BE49-F238E27FC236}">
                <a16:creationId xmlns:a16="http://schemas.microsoft.com/office/drawing/2014/main" id="{B2AD8DF2-C96A-4121-A6EF-FE031E66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4" y="546008"/>
            <a:ext cx="3715584" cy="2517307"/>
          </a:xfrm>
          <a:prstGeom prst="rect">
            <a:avLst/>
          </a:prstGeom>
        </p:spPr>
      </p:pic>
      <p:pic>
        <p:nvPicPr>
          <p:cNvPr id="25" name="图片 8" descr="手机截图图社交软件的信息&#10;&#10;已生成高可信度的说明">
            <a:extLst>
              <a:ext uri="{FF2B5EF4-FFF2-40B4-BE49-F238E27FC236}">
                <a16:creationId xmlns:a16="http://schemas.microsoft.com/office/drawing/2014/main" id="{2F3AA5CF-EAE6-4CA3-B17A-300F1E3BB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36" y="3609324"/>
            <a:ext cx="2618179" cy="29269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BA647F-B43D-427E-ABC7-A339B4E67A84}"/>
              </a:ext>
            </a:extLst>
          </p:cNvPr>
          <p:cNvSpPr/>
          <p:nvPr/>
        </p:nvSpPr>
        <p:spPr>
          <a:xfrm>
            <a:off x="636434" y="2448231"/>
            <a:ext cx="608330" cy="615083"/>
          </a:xfrm>
          <a:prstGeom prst="rect">
            <a:avLst/>
          </a:prstGeom>
          <a:noFill/>
          <a:ln w="5715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94153C-D978-462C-9B9D-0CC56EA4CAC3}"/>
              </a:ext>
            </a:extLst>
          </p:cNvPr>
          <p:cNvSpPr/>
          <p:nvPr/>
        </p:nvSpPr>
        <p:spPr>
          <a:xfrm>
            <a:off x="2158181" y="1875012"/>
            <a:ext cx="1091380" cy="148468"/>
          </a:xfrm>
          <a:prstGeom prst="rect">
            <a:avLst/>
          </a:prstGeom>
          <a:noFill/>
          <a:ln w="5715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D544C2-1395-40A7-A42C-7BDD31D23B9E}"/>
              </a:ext>
            </a:extLst>
          </p:cNvPr>
          <p:cNvSpPr/>
          <p:nvPr/>
        </p:nvSpPr>
        <p:spPr>
          <a:xfrm>
            <a:off x="1244764" y="4528738"/>
            <a:ext cx="849507" cy="1942854"/>
          </a:xfrm>
          <a:prstGeom prst="rect">
            <a:avLst/>
          </a:prstGeom>
          <a:noFill/>
          <a:ln w="5715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A2C7-0F33-418E-8E80-E93AB731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en-US" altLang="zh-CN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Challenge: Sparse Data</a:t>
            </a:r>
            <a:endParaRPr lang="zh-CN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382E640B-4705-44BE-889D-9EABC176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en-US" dirty="0"/>
              <a:t>Total number of jobs scraped: 14000+</a:t>
            </a:r>
          </a:p>
          <a:p>
            <a:r>
              <a:rPr lang="en-US" dirty="0"/>
              <a:t>Total number of jobs have salary posted:  ~300</a:t>
            </a:r>
          </a:p>
          <a:p>
            <a:r>
              <a:rPr lang="en-US" dirty="0"/>
              <a:t>9/14 major cities have less than 10 samples</a:t>
            </a:r>
          </a:p>
        </p:txBody>
      </p:sp>
      <p:pic>
        <p:nvPicPr>
          <p:cNvPr id="11" name="图片 4" descr="手机屏幕截图&#10;&#10;已生成高可信度的说明">
            <a:extLst>
              <a:ext uri="{FF2B5EF4-FFF2-40B4-BE49-F238E27FC236}">
                <a16:creationId xmlns:a16="http://schemas.microsoft.com/office/drawing/2014/main" id="{7176BFC8-8D6F-4A3B-9843-49D2778F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64" y="2884659"/>
            <a:ext cx="2990088" cy="22425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图片 4" descr="手机屏幕截图&#10;&#10;已生成高可信度的说明">
            <a:extLst>
              <a:ext uri="{FF2B5EF4-FFF2-40B4-BE49-F238E27FC236}">
                <a16:creationId xmlns:a16="http://schemas.microsoft.com/office/drawing/2014/main" id="{D09813C8-E13C-44EC-A795-E49E95F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21" y="2884017"/>
            <a:ext cx="2991801" cy="22438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2901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AB5DB-F144-4E3A-9CCF-6279DA02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EDA and hypothesis testing</a:t>
            </a:r>
          </a:p>
        </p:txBody>
      </p:sp>
      <p:pic>
        <p:nvPicPr>
          <p:cNvPr id="10" name="图片 4" descr="图片包含 游戏机, 铅笔&#10;&#10;已生成极高可信度的说明">
            <a:extLst>
              <a:ext uri="{FF2B5EF4-FFF2-40B4-BE49-F238E27FC236}">
                <a16:creationId xmlns:a16="http://schemas.microsoft.com/office/drawing/2014/main" id="{3B45CBF8-BFC9-4381-8338-7EDC2CF5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44634"/>
            <a:ext cx="3417073" cy="2179693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12" name="图片 4" descr="手机屏幕截图&#10;&#10;已生成高可信度的说明">
            <a:extLst>
              <a:ext uri="{FF2B5EF4-FFF2-40B4-BE49-F238E27FC236}">
                <a16:creationId xmlns:a16="http://schemas.microsoft.com/office/drawing/2014/main" id="{078F41DD-8C0F-4955-89A0-48CD9A70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2944367"/>
            <a:ext cx="3417073" cy="2562804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4AED-8D97-4DD8-A1E3-84AC412D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EDA: Cities in TEXAS similar salary and living cost</a:t>
            </a:r>
          </a:p>
          <a:p>
            <a:r>
              <a:rPr lang="en-US" altLang="zh-CN" dirty="0"/>
              <a:t>Data grouped as in TEXAS and in other states</a:t>
            </a:r>
          </a:p>
          <a:p>
            <a:r>
              <a:rPr lang="en-US" altLang="zh-CN" dirty="0"/>
              <a:t>A/B testing: salary after living cost adjustment in Texas is 34k higher than not in Texas with p value 0.04</a:t>
            </a:r>
          </a:p>
        </p:txBody>
      </p:sp>
    </p:spTree>
    <p:extLst>
      <p:ext uri="{BB962C8B-B14F-4D97-AF65-F5344CB8AC3E}">
        <p14:creationId xmlns:p14="http://schemas.microsoft.com/office/powerpoint/2010/main" val="305757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D89C5-E0F7-4CB7-8EA6-7DF2C755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宋体"/>
              </a:rPr>
              <a:t>Conclusion and future study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B5C80-4660-4C98-9898-D288FDE2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Salary adjusted by living cost </a:t>
            </a:r>
            <a:r>
              <a:rPr 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 Texas are </a:t>
            </a:r>
            <a:r>
              <a:rPr lang="en-US" alt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$34k higher than in other states</a:t>
            </a:r>
            <a:endParaRPr lang="zh-CN" dirty="0"/>
          </a:p>
          <a:p>
            <a:endParaRPr lang="zh-CN" dirty="0"/>
          </a:p>
          <a:p>
            <a:r>
              <a:rPr 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Future study: </a:t>
            </a:r>
            <a:endParaRPr lang="en-US" altLang="zh-CN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/>
            <a:r>
              <a:rPr 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Consider other factors like weather, crime, amenities </a:t>
            </a:r>
            <a:r>
              <a:rPr lang="en-US" alt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etc.</a:t>
            </a:r>
          </a:p>
          <a:p>
            <a:pPr lvl="1"/>
            <a:r>
              <a:rPr lang="en-US" altLang="zh-CN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Adjust weights of factors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553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BD783-E53A-4D78-90E4-911934AD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zh-CN" alt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宋体"/>
              </a:rPr>
              <a:t>Contact info</a:t>
            </a:r>
            <a:endParaRPr lang="zh-CN" alt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34ECCEF-01FF-4DD5-969B-0BE686EB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21" y="2077064"/>
            <a:ext cx="10612940" cy="3216276"/>
          </a:xfrm>
        </p:spPr>
        <p:txBody>
          <a:bodyPr anchor="t">
            <a:normAutofit/>
          </a:bodyPr>
          <a:lstStyle/>
          <a:p>
            <a:r>
              <a:rPr lang="en-US" dirty="0" err="1">
                <a:hlinkClick r:id="rId3"/>
              </a:rPr>
              <a:t>Linkedin</a:t>
            </a:r>
            <a:r>
              <a:rPr lang="en-US" dirty="0"/>
              <a:t>: https://www.linkedin.com/in/xiao-huang-4a545b87</a:t>
            </a:r>
          </a:p>
          <a:p>
            <a:r>
              <a:rPr lang="en-US" dirty="0" err="1">
                <a:hlinkClick r:id="rId4"/>
              </a:rPr>
              <a:t>Github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repo</a:t>
            </a:r>
            <a:r>
              <a:rPr lang="en-US" dirty="0" err="1"/>
              <a:t>:https</a:t>
            </a:r>
            <a:r>
              <a:rPr lang="en-US" dirty="0"/>
              <a:t>://github.com/</a:t>
            </a:r>
            <a:r>
              <a:rPr lang="en-US" dirty="0" err="1"/>
              <a:t>ivboh</a:t>
            </a:r>
            <a:r>
              <a:rPr lang="en-US" dirty="0"/>
              <a:t>/</a:t>
            </a:r>
            <a:r>
              <a:rPr lang="en-US" dirty="0" err="1"/>
              <a:t>most_affordable_destinations_data_scientist</a:t>
            </a:r>
            <a:endParaRPr lang="en-US" dirty="0"/>
          </a:p>
        </p:txBody>
      </p:sp>
      <p:pic>
        <p:nvPicPr>
          <p:cNvPr id="6" name="图片 6" descr="年轻的女人在微笑&#10;&#10;已生成高可信度的说明">
            <a:extLst>
              <a:ext uri="{FF2B5EF4-FFF2-40B4-BE49-F238E27FC236}">
                <a16:creationId xmlns:a16="http://schemas.microsoft.com/office/drawing/2014/main" id="{FC958186-715C-4C4E-A27E-FD51F68A7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2" y="3685202"/>
            <a:ext cx="2998838" cy="29013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BDFD6-832E-4A1E-AE0D-60FF11467186}"/>
              </a:ext>
            </a:extLst>
          </p:cNvPr>
          <p:cNvSpPr txBox="1"/>
          <p:nvPr/>
        </p:nvSpPr>
        <p:spPr>
          <a:xfrm>
            <a:off x="4237705" y="3881736"/>
            <a:ext cx="738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Ph.D. in Statistics, Washington University in St. Louis</a:t>
            </a:r>
          </a:p>
          <a:p>
            <a:r>
              <a:rPr lang="en-US" dirty="0"/>
              <a:t>B.S. in Statistics, University of Science and Technology of China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9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The Most Affordable Destination for  Data Scientists</vt:lpstr>
      <vt:lpstr>Tools</vt:lpstr>
      <vt:lpstr>Data source: Web scraped on Indeed</vt:lpstr>
      <vt:lpstr>Challenge: Sparse Data</vt:lpstr>
      <vt:lpstr>EDA and hypothesis testing</vt:lpstr>
      <vt:lpstr>Conclusion and future study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Affordable Destination for  Data Scientists</dc:title>
  <dc:creator>xiao huang</dc:creator>
  <cp:lastModifiedBy>xiao huang</cp:lastModifiedBy>
  <cp:revision>1</cp:revision>
  <dcterms:created xsi:type="dcterms:W3CDTF">2020-02-16T02:46:12Z</dcterms:created>
  <dcterms:modified xsi:type="dcterms:W3CDTF">2020-02-16T02:54:20Z</dcterms:modified>
</cp:coreProperties>
</file>