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8" r:id="rId2"/>
    <p:sldId id="261" r:id="rId3"/>
    <p:sldId id="278" r:id="rId4"/>
    <p:sldId id="279" r:id="rId5"/>
    <p:sldId id="262" r:id="rId6"/>
    <p:sldId id="268" r:id="rId7"/>
    <p:sldId id="257" r:id="rId8"/>
    <p:sldId id="276" r:id="rId9"/>
    <p:sldId id="271" r:id="rId10"/>
    <p:sldId id="272" r:id="rId11"/>
    <p:sldId id="266" r:id="rId12"/>
    <p:sldId id="277" r:id="rId13"/>
    <p:sldId id="265" r:id="rId14"/>
    <p:sldId id="274" r:id="rId15"/>
    <p:sldId id="280" r:id="rId16"/>
    <p:sldId id="281" r:id="rId17"/>
    <p:sldId id="282" r:id="rId18"/>
    <p:sldId id="283" r:id="rId19"/>
    <p:sldId id="284" r:id="rId20"/>
    <p:sldId id="285" r:id="rId21"/>
    <p:sldId id="286"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2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08219C-8FBD-4AF1-AA82-7827E02CE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a:extLst>
              <a:ext uri="{FF2B5EF4-FFF2-40B4-BE49-F238E27FC236}">
                <a16:creationId xmlns:a16="http://schemas.microsoft.com/office/drawing/2014/main" xmlns="" id="{4BC0AC6A-1539-4648-933D-14C921C4BD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4E17C-2864-44D3-B10A-11D5DB0FE025}" type="datetimeFigureOut">
              <a:rPr lang="en-CA" smtClean="0"/>
              <a:t>2018-06-17</a:t>
            </a:fld>
            <a:endParaRPr lang="en-CA" dirty="0"/>
          </a:p>
        </p:txBody>
      </p:sp>
      <p:sp>
        <p:nvSpPr>
          <p:cNvPr id="4" name="Footer Placeholder 3">
            <a:extLst>
              <a:ext uri="{FF2B5EF4-FFF2-40B4-BE49-F238E27FC236}">
                <a16:creationId xmlns:a16="http://schemas.microsoft.com/office/drawing/2014/main" xmlns="" id="{72264D03-BD96-4698-99F1-C137D0B6D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a:extLst>
              <a:ext uri="{FF2B5EF4-FFF2-40B4-BE49-F238E27FC236}">
                <a16:creationId xmlns:a16="http://schemas.microsoft.com/office/drawing/2014/main" xmlns="" id="{D6F686C9-4EC9-4146-A37A-70C8A7F59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36891-BD91-44AB-B43F-3E916C1D7C98}" type="slidenum">
              <a:rPr lang="en-CA" smtClean="0"/>
              <a:t>‹#›</a:t>
            </a:fld>
            <a:endParaRPr lang="en-CA" dirty="0"/>
          </a:p>
        </p:txBody>
      </p:sp>
    </p:spTree>
    <p:extLst>
      <p:ext uri="{BB962C8B-B14F-4D97-AF65-F5344CB8AC3E}">
        <p14:creationId xmlns:p14="http://schemas.microsoft.com/office/powerpoint/2010/main" val="33217190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B8A2-9AE6-4065-8149-E49D81AC8424}" type="datetimeFigureOut">
              <a:rPr lang="en-CA" smtClean="0"/>
              <a:t>2018-06-17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12D32-0558-40D0-B093-01796F0B1B59}" type="slidenum">
              <a:rPr lang="en-CA" smtClean="0"/>
              <a:t>‹#›</a:t>
            </a:fld>
            <a:endParaRPr lang="en-CA" dirty="0"/>
          </a:p>
        </p:txBody>
      </p:sp>
    </p:spTree>
    <p:extLst>
      <p:ext uri="{BB962C8B-B14F-4D97-AF65-F5344CB8AC3E}">
        <p14:creationId xmlns:p14="http://schemas.microsoft.com/office/powerpoint/2010/main" val="25390818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05E1C-3A4F-4E85-9B8A-4248D3C9A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CACA51F4-EFE6-443C-8760-824FD4F0A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C0FAA5F9-07E2-4031-B821-1DC2868C55E4}"/>
              </a:ext>
            </a:extLst>
          </p:cNvPr>
          <p:cNvSpPr>
            <a:spLocks noGrp="1"/>
          </p:cNvSpPr>
          <p:nvPr>
            <p:ph type="dt" sz="half" idx="10"/>
          </p:nvPr>
        </p:nvSpPr>
        <p:spPr/>
        <p:txBody>
          <a:bodyPr/>
          <a:lstStyle/>
          <a:p>
            <a:fld id="{4EE2A330-29F9-43E5-8EFD-134344BF2A95}" type="datetime1">
              <a:rPr lang="en-CA" smtClean="0"/>
              <a:t>2018-06-17</a:t>
            </a:fld>
            <a:endParaRPr lang="en-CA" dirty="0"/>
          </a:p>
        </p:txBody>
      </p:sp>
      <p:sp>
        <p:nvSpPr>
          <p:cNvPr id="5" name="Footer Placeholder 4">
            <a:extLst>
              <a:ext uri="{FF2B5EF4-FFF2-40B4-BE49-F238E27FC236}">
                <a16:creationId xmlns:a16="http://schemas.microsoft.com/office/drawing/2014/main" xmlns="" id="{E673C49B-B1DA-4965-8470-9B0B372E017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xmlns="" id="{56FA52EE-2C9E-40A2-AB49-0341B781560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40718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10E3E-6E46-45C9-AFDF-ACA63A7B7F6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FA467753-56A9-4438-B4C6-C4058E9FEA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B217609-F2A1-4C05-943D-EA0F5E079179}"/>
              </a:ext>
            </a:extLst>
          </p:cNvPr>
          <p:cNvSpPr>
            <a:spLocks noGrp="1"/>
          </p:cNvSpPr>
          <p:nvPr>
            <p:ph type="dt" sz="half" idx="10"/>
          </p:nvPr>
        </p:nvSpPr>
        <p:spPr/>
        <p:txBody>
          <a:bodyPr/>
          <a:lstStyle/>
          <a:p>
            <a:fld id="{BAAF0BDE-929D-4665-9780-4EB5F4B3CCC7}" type="datetime1">
              <a:rPr lang="en-CA" smtClean="0"/>
              <a:t>2018-06-17</a:t>
            </a:fld>
            <a:endParaRPr lang="en-CA" dirty="0"/>
          </a:p>
        </p:txBody>
      </p:sp>
      <p:sp>
        <p:nvSpPr>
          <p:cNvPr id="5" name="Footer Placeholder 4">
            <a:extLst>
              <a:ext uri="{FF2B5EF4-FFF2-40B4-BE49-F238E27FC236}">
                <a16:creationId xmlns:a16="http://schemas.microsoft.com/office/drawing/2014/main" xmlns="" id="{8D65379D-1A74-457A-8B2A-5BDF2987B467}"/>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xmlns="" id="{34CB5259-68BC-470C-A521-1C328FA15C53}"/>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143824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58DD8-EFDB-4477-916C-23277B7C0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68305600-C6C3-4ED7-A941-C5493F64D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74E0234D-9721-4B56-82D3-8B130EA0F5A1}"/>
              </a:ext>
            </a:extLst>
          </p:cNvPr>
          <p:cNvSpPr>
            <a:spLocks noGrp="1"/>
          </p:cNvSpPr>
          <p:nvPr>
            <p:ph type="dt" sz="half" idx="10"/>
          </p:nvPr>
        </p:nvSpPr>
        <p:spPr/>
        <p:txBody>
          <a:bodyPr/>
          <a:lstStyle/>
          <a:p>
            <a:fld id="{A2C755D4-4B90-456F-B69C-A186693D57B8}" type="datetime1">
              <a:rPr lang="en-CA" smtClean="0"/>
              <a:t>2018-06-17</a:t>
            </a:fld>
            <a:endParaRPr lang="en-CA" dirty="0"/>
          </a:p>
        </p:txBody>
      </p:sp>
      <p:sp>
        <p:nvSpPr>
          <p:cNvPr id="5" name="Footer Placeholder 4">
            <a:extLst>
              <a:ext uri="{FF2B5EF4-FFF2-40B4-BE49-F238E27FC236}">
                <a16:creationId xmlns:a16="http://schemas.microsoft.com/office/drawing/2014/main" xmlns="" id="{B3E7AE43-2297-40DD-ABBE-74299739CA55}"/>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xmlns="" id="{5AE2CA13-50A3-4D78-8FD5-2A94018702C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41379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E9342-E062-4430-AAE1-0F514E027F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C756BE0D-0FC5-4F09-80D3-270421C2DD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463A4AD6-89F9-4FDB-9B8F-4DA486A43A26}"/>
              </a:ext>
            </a:extLst>
          </p:cNvPr>
          <p:cNvSpPr>
            <a:spLocks noGrp="1"/>
          </p:cNvSpPr>
          <p:nvPr>
            <p:ph type="dt" sz="half" idx="10"/>
          </p:nvPr>
        </p:nvSpPr>
        <p:spPr/>
        <p:txBody>
          <a:bodyPr/>
          <a:lstStyle/>
          <a:p>
            <a:fld id="{1FF6764E-7C1B-4E7A-952E-34FC2C6E79AD}" type="datetime1">
              <a:rPr lang="en-CA" smtClean="0"/>
              <a:t>2018-06-17</a:t>
            </a:fld>
            <a:endParaRPr lang="en-CA" dirty="0"/>
          </a:p>
        </p:txBody>
      </p:sp>
      <p:sp>
        <p:nvSpPr>
          <p:cNvPr id="5" name="Footer Placeholder 4">
            <a:extLst>
              <a:ext uri="{FF2B5EF4-FFF2-40B4-BE49-F238E27FC236}">
                <a16:creationId xmlns:a16="http://schemas.microsoft.com/office/drawing/2014/main" xmlns="" id="{03A30F60-7ADB-424B-90F8-95465B276A7E}"/>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xmlns="" id="{F72B9456-59F9-48C6-8D96-10E00AC5F43C}"/>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07449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0A233-C286-4D97-89BF-F5A46312E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F18BFECD-3671-4C58-BFD4-6E47E8ADD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8F5343F-847E-40D7-8A80-AF5F8594D4BC}"/>
              </a:ext>
            </a:extLst>
          </p:cNvPr>
          <p:cNvSpPr>
            <a:spLocks noGrp="1"/>
          </p:cNvSpPr>
          <p:nvPr>
            <p:ph type="dt" sz="half" idx="10"/>
          </p:nvPr>
        </p:nvSpPr>
        <p:spPr/>
        <p:txBody>
          <a:bodyPr/>
          <a:lstStyle/>
          <a:p>
            <a:fld id="{9D24EC60-0A36-4F96-AC42-2BAAEE1E41EB}" type="datetime1">
              <a:rPr lang="en-CA" smtClean="0"/>
              <a:t>2018-06-17</a:t>
            </a:fld>
            <a:endParaRPr lang="en-CA" dirty="0"/>
          </a:p>
        </p:txBody>
      </p:sp>
      <p:sp>
        <p:nvSpPr>
          <p:cNvPr id="5" name="Footer Placeholder 4">
            <a:extLst>
              <a:ext uri="{FF2B5EF4-FFF2-40B4-BE49-F238E27FC236}">
                <a16:creationId xmlns:a16="http://schemas.microsoft.com/office/drawing/2014/main" xmlns="" id="{AAAFDA4C-5BD0-48DD-A939-A349F0537A1D}"/>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xmlns="" id="{01534E2C-974C-4AC7-8E43-1CA511D680D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407489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437C1-E4BF-4AF3-B8F7-8E2715F309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3526A27B-DB64-430C-9F5C-6D4B7E1C6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AAD5BB99-0F4F-4D69-9CCB-4C1F7AF549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9C72832A-B068-48EE-A6B4-D01B383A68FD}"/>
              </a:ext>
            </a:extLst>
          </p:cNvPr>
          <p:cNvSpPr>
            <a:spLocks noGrp="1"/>
          </p:cNvSpPr>
          <p:nvPr>
            <p:ph type="dt" sz="half" idx="10"/>
          </p:nvPr>
        </p:nvSpPr>
        <p:spPr/>
        <p:txBody>
          <a:bodyPr/>
          <a:lstStyle/>
          <a:p>
            <a:fld id="{71C7B5FB-E720-4967-B76F-B47E2A2FF606}" type="datetime1">
              <a:rPr lang="en-CA" smtClean="0"/>
              <a:t>2018-06-17</a:t>
            </a:fld>
            <a:endParaRPr lang="en-CA" dirty="0"/>
          </a:p>
        </p:txBody>
      </p:sp>
      <p:sp>
        <p:nvSpPr>
          <p:cNvPr id="6" name="Footer Placeholder 5">
            <a:extLst>
              <a:ext uri="{FF2B5EF4-FFF2-40B4-BE49-F238E27FC236}">
                <a16:creationId xmlns:a16="http://schemas.microsoft.com/office/drawing/2014/main" xmlns="" id="{E4766D64-DD78-428B-999D-CC613471112F}"/>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xmlns="" id="{48999B10-E59A-419B-92C3-7AD18D3DB0B5}"/>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68152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45F10-6880-43BD-8A94-B81B698B4D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3DEEDFF1-513D-451B-8CC8-DA6E7E5C2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295FEAE-1461-4EDE-A9DB-CA67D4A95B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4A875993-BD94-4D79-AA7B-E2154FDA0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2E3C7AA-E53B-4641-A6CB-34A4BC0670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4BBEFEAE-25FD-4ACD-90DE-177E4508D1E6}"/>
              </a:ext>
            </a:extLst>
          </p:cNvPr>
          <p:cNvSpPr>
            <a:spLocks noGrp="1"/>
          </p:cNvSpPr>
          <p:nvPr>
            <p:ph type="dt" sz="half" idx="10"/>
          </p:nvPr>
        </p:nvSpPr>
        <p:spPr/>
        <p:txBody>
          <a:bodyPr/>
          <a:lstStyle/>
          <a:p>
            <a:fld id="{D5779243-C9FB-4E23-9AFF-0FC6D6E34D18}" type="datetime1">
              <a:rPr lang="en-CA" smtClean="0"/>
              <a:t>2018-06-17</a:t>
            </a:fld>
            <a:endParaRPr lang="en-CA" dirty="0"/>
          </a:p>
        </p:txBody>
      </p:sp>
      <p:sp>
        <p:nvSpPr>
          <p:cNvPr id="8" name="Footer Placeholder 7">
            <a:extLst>
              <a:ext uri="{FF2B5EF4-FFF2-40B4-BE49-F238E27FC236}">
                <a16:creationId xmlns:a16="http://schemas.microsoft.com/office/drawing/2014/main" xmlns="" id="{10B4BF82-5B26-493B-9835-1C0BC4E8E868}"/>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9" name="Slide Number Placeholder 8">
            <a:extLst>
              <a:ext uri="{FF2B5EF4-FFF2-40B4-BE49-F238E27FC236}">
                <a16:creationId xmlns:a16="http://schemas.microsoft.com/office/drawing/2014/main" xmlns="" id="{67382112-A247-4BEC-B560-C6757881301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70579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25B9D-5650-489B-B044-F5F974F2CF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5EAD15E9-AC75-45AC-9B8A-A8D60716E514}"/>
              </a:ext>
            </a:extLst>
          </p:cNvPr>
          <p:cNvSpPr>
            <a:spLocks noGrp="1"/>
          </p:cNvSpPr>
          <p:nvPr>
            <p:ph type="dt" sz="half" idx="10"/>
          </p:nvPr>
        </p:nvSpPr>
        <p:spPr/>
        <p:txBody>
          <a:bodyPr/>
          <a:lstStyle/>
          <a:p>
            <a:fld id="{57AEC7D1-DFB7-4FA3-9A4E-9B7E286FA48F}" type="datetime1">
              <a:rPr lang="en-CA" smtClean="0"/>
              <a:t>2018-06-17</a:t>
            </a:fld>
            <a:endParaRPr lang="en-CA" dirty="0"/>
          </a:p>
        </p:txBody>
      </p:sp>
      <p:sp>
        <p:nvSpPr>
          <p:cNvPr id="4" name="Footer Placeholder 3">
            <a:extLst>
              <a:ext uri="{FF2B5EF4-FFF2-40B4-BE49-F238E27FC236}">
                <a16:creationId xmlns:a16="http://schemas.microsoft.com/office/drawing/2014/main" xmlns="" id="{2AA8CD87-40BF-49D3-913C-D32E776BF7AC}"/>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Slide Number Placeholder 4">
            <a:extLst>
              <a:ext uri="{FF2B5EF4-FFF2-40B4-BE49-F238E27FC236}">
                <a16:creationId xmlns:a16="http://schemas.microsoft.com/office/drawing/2014/main" xmlns="" id="{837CB726-4561-4E19-BA41-FFC872B9D0EB}"/>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155053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95FC7BB-CFB5-4E08-9853-57ADB532A0A6}"/>
              </a:ext>
            </a:extLst>
          </p:cNvPr>
          <p:cNvSpPr>
            <a:spLocks noGrp="1"/>
          </p:cNvSpPr>
          <p:nvPr>
            <p:ph type="dt" sz="half" idx="10"/>
          </p:nvPr>
        </p:nvSpPr>
        <p:spPr/>
        <p:txBody>
          <a:bodyPr/>
          <a:lstStyle/>
          <a:p>
            <a:fld id="{B54F341B-AA75-43A8-87E4-A79D1428F9B9}" type="datetime1">
              <a:rPr lang="en-CA" smtClean="0"/>
              <a:t>2018-06-17</a:t>
            </a:fld>
            <a:endParaRPr lang="en-CA" dirty="0"/>
          </a:p>
        </p:txBody>
      </p:sp>
      <p:sp>
        <p:nvSpPr>
          <p:cNvPr id="3" name="Footer Placeholder 2">
            <a:extLst>
              <a:ext uri="{FF2B5EF4-FFF2-40B4-BE49-F238E27FC236}">
                <a16:creationId xmlns:a16="http://schemas.microsoft.com/office/drawing/2014/main" xmlns="" id="{D07E7F23-0466-4DB5-BE47-128E473DE2C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4" name="Slide Number Placeholder 3">
            <a:extLst>
              <a:ext uri="{FF2B5EF4-FFF2-40B4-BE49-F238E27FC236}">
                <a16:creationId xmlns:a16="http://schemas.microsoft.com/office/drawing/2014/main" xmlns="" id="{3A960CC4-0F01-4358-ACF7-07C5BBA2614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352357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ADF45-F541-40F7-A463-C2276ECD8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18F55FCC-D768-4B72-90A4-9F486FDCE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B0020C4D-DF28-45D7-B55D-9FA5B8EF9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2BEE1D6-57FC-4DA4-BD4E-80D38ABBF75B}"/>
              </a:ext>
            </a:extLst>
          </p:cNvPr>
          <p:cNvSpPr>
            <a:spLocks noGrp="1"/>
          </p:cNvSpPr>
          <p:nvPr>
            <p:ph type="dt" sz="half" idx="10"/>
          </p:nvPr>
        </p:nvSpPr>
        <p:spPr/>
        <p:txBody>
          <a:bodyPr/>
          <a:lstStyle/>
          <a:p>
            <a:fld id="{0CCEB221-492B-4468-8BE3-ECC3859FFA90}" type="datetime1">
              <a:rPr lang="en-CA" smtClean="0"/>
              <a:t>2018-06-17</a:t>
            </a:fld>
            <a:endParaRPr lang="en-CA" dirty="0"/>
          </a:p>
        </p:txBody>
      </p:sp>
      <p:sp>
        <p:nvSpPr>
          <p:cNvPr id="6" name="Footer Placeholder 5">
            <a:extLst>
              <a:ext uri="{FF2B5EF4-FFF2-40B4-BE49-F238E27FC236}">
                <a16:creationId xmlns:a16="http://schemas.microsoft.com/office/drawing/2014/main" xmlns="" id="{BB97990B-D04C-41B3-A497-7A971F336DF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xmlns="" id="{3FF29D4B-26BD-4919-88B9-B43CDB880FE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3542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1E034-B825-4C80-9027-680BA57B8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BC967E4A-FB49-4942-AB7E-F6056E818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xmlns="" id="{5FE09786-7821-4A29-84A5-222991CB3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E867743-7562-4044-8EC4-5DC9A4FAC210}"/>
              </a:ext>
            </a:extLst>
          </p:cNvPr>
          <p:cNvSpPr>
            <a:spLocks noGrp="1"/>
          </p:cNvSpPr>
          <p:nvPr>
            <p:ph type="dt" sz="half" idx="10"/>
          </p:nvPr>
        </p:nvSpPr>
        <p:spPr/>
        <p:txBody>
          <a:bodyPr/>
          <a:lstStyle/>
          <a:p>
            <a:fld id="{B2FB492E-EBB6-4D04-8C6C-9F1DCA87F528}" type="datetime1">
              <a:rPr lang="en-CA" smtClean="0"/>
              <a:t>2018-06-17</a:t>
            </a:fld>
            <a:endParaRPr lang="en-CA" dirty="0"/>
          </a:p>
        </p:txBody>
      </p:sp>
      <p:sp>
        <p:nvSpPr>
          <p:cNvPr id="6" name="Footer Placeholder 5">
            <a:extLst>
              <a:ext uri="{FF2B5EF4-FFF2-40B4-BE49-F238E27FC236}">
                <a16:creationId xmlns:a16="http://schemas.microsoft.com/office/drawing/2014/main" xmlns="" id="{0E4D8130-8B5A-4AA9-A436-92BAF1073946}"/>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xmlns="" id="{8B44FE1D-7A48-4315-B04B-ECCC23A804F4}"/>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7224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B238C2-7ACA-48AC-8861-E89A0915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2D4E7E2B-674D-455E-8BB0-F2FF24E02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DC1D6E0-DA2D-4042-B9AC-35E04166B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24558-E362-4126-AB20-87DED8565B52}" type="datetime1">
              <a:rPr lang="en-CA" smtClean="0"/>
              <a:t>2018-06-17</a:t>
            </a:fld>
            <a:endParaRPr lang="en-CA" dirty="0"/>
          </a:p>
        </p:txBody>
      </p:sp>
      <p:sp>
        <p:nvSpPr>
          <p:cNvPr id="5" name="Footer Placeholder 4">
            <a:extLst>
              <a:ext uri="{FF2B5EF4-FFF2-40B4-BE49-F238E27FC236}">
                <a16:creationId xmlns:a16="http://schemas.microsoft.com/office/drawing/2014/main" xmlns="" id="{F2BCF61B-9071-4C3C-AFC1-075E0D4B7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xmlns="" id="{389F3921-EA57-405E-98DE-76B165232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11C2B-5F16-431A-B660-F7A342C2C86C}" type="slidenum">
              <a:rPr lang="en-CA" smtClean="0"/>
              <a:t>‹#›</a:t>
            </a:fld>
            <a:endParaRPr lang="en-CA" dirty="0"/>
          </a:p>
        </p:txBody>
      </p:sp>
    </p:spTree>
    <p:extLst>
      <p:ext uri="{BB962C8B-B14F-4D97-AF65-F5344CB8AC3E}">
        <p14:creationId xmlns:p14="http://schemas.microsoft.com/office/powerpoint/2010/main" val="199023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usdot/flight-delays/data" TargetMode="External"/><Relationship Id="rId1" Type="http://schemas.openxmlformats.org/officeDocument/2006/relationships/slideLayout" Target="../slideLayouts/slideLayout2.xml"/><Relationship Id="rId5" Type="http://schemas.openxmlformats.org/officeDocument/2006/relationships/hyperlink" Target="https://www.faa.gov/licenses_certificates/aircraft_certification/aircraft_registry/" TargetMode="Externa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02DAF-91D4-4DB6-B27A-4D8CB756B6FC}"/>
              </a:ext>
            </a:extLst>
          </p:cNvPr>
          <p:cNvSpPr>
            <a:spLocks noGrp="1"/>
          </p:cNvSpPr>
          <p:nvPr>
            <p:ph type="title"/>
          </p:nvPr>
        </p:nvSpPr>
        <p:spPr/>
        <p:txBody>
          <a:bodyPr/>
          <a:lstStyle/>
          <a:p>
            <a:pPr algn="ctr"/>
            <a:r>
              <a:rPr lang="en-US" b="1" dirty="0"/>
              <a:t>Big Data Analytics course CSDA1000SUMA18 Group 1, Final Project</a:t>
            </a:r>
            <a:endParaRPr lang="en-CA" dirty="0"/>
          </a:p>
        </p:txBody>
      </p:sp>
      <p:sp>
        <p:nvSpPr>
          <p:cNvPr id="3" name="Content Placeholder 2">
            <a:extLst>
              <a:ext uri="{FF2B5EF4-FFF2-40B4-BE49-F238E27FC236}">
                <a16:creationId xmlns:a16="http://schemas.microsoft.com/office/drawing/2014/main" xmlns="" id="{683A34C9-6D47-4DF9-9F81-2FB512AC34EB}"/>
              </a:ext>
            </a:extLst>
          </p:cNvPr>
          <p:cNvSpPr>
            <a:spLocks noGrp="1"/>
          </p:cNvSpPr>
          <p:nvPr>
            <p:ph idx="1"/>
          </p:nvPr>
        </p:nvSpPr>
        <p:spPr/>
        <p:txBody>
          <a:bodyPr>
            <a:normAutofit/>
          </a:bodyPr>
          <a:lstStyle/>
          <a:p>
            <a:pPr marL="0" indent="0" algn="ctr">
              <a:buNone/>
            </a:pPr>
            <a:r>
              <a:rPr lang="en-CA" b="1" dirty="0"/>
              <a:t>Airport Gate Assignment Optimization Presentation</a:t>
            </a:r>
          </a:p>
          <a:p>
            <a:pPr marL="0" indent="0" algn="ctr">
              <a:buNone/>
            </a:pPr>
            <a:r>
              <a:rPr lang="en-CA" dirty="0"/>
              <a:t>Viviane Adohouannon </a:t>
            </a:r>
          </a:p>
          <a:p>
            <a:pPr marL="0" indent="0" algn="ctr">
              <a:buNone/>
            </a:pPr>
            <a:r>
              <a:rPr lang="en-CA" dirty="0"/>
              <a:t>Kate Alexander</a:t>
            </a:r>
          </a:p>
          <a:p>
            <a:pPr marL="0" indent="0" algn="ctr">
              <a:buNone/>
            </a:pPr>
            <a:r>
              <a:rPr lang="en-CA" dirty="0"/>
              <a:t>Juan Arangote</a:t>
            </a:r>
          </a:p>
          <a:p>
            <a:pPr marL="0" indent="0" algn="ctr">
              <a:buNone/>
            </a:pPr>
            <a:r>
              <a:rPr lang="en-CA" dirty="0"/>
              <a:t>Diana Azbel</a:t>
            </a:r>
          </a:p>
          <a:p>
            <a:pPr marL="0" indent="0" algn="ctr">
              <a:buNone/>
            </a:pPr>
            <a:r>
              <a:rPr lang="en-CA" dirty="0"/>
              <a:t>Igor Baranov</a:t>
            </a:r>
          </a:p>
          <a:p>
            <a:pPr marL="0" indent="0" algn="ctr">
              <a:buNone/>
            </a:pPr>
            <a:endParaRPr lang="en-CA" dirty="0"/>
          </a:p>
          <a:p>
            <a:pPr marL="0" indent="0" algn="ctr">
              <a:buNone/>
            </a:pPr>
            <a:r>
              <a:rPr lang="en-CA" dirty="0"/>
              <a:t>York University School of Continuous Studies</a:t>
            </a:r>
          </a:p>
          <a:p>
            <a:endParaRPr lang="en-CA" b="1" dirty="0"/>
          </a:p>
          <a:p>
            <a:endParaRPr lang="en-CA" dirty="0"/>
          </a:p>
        </p:txBody>
      </p:sp>
      <p:sp>
        <p:nvSpPr>
          <p:cNvPr id="4" name="Footer Placeholder 3">
            <a:extLst>
              <a:ext uri="{FF2B5EF4-FFF2-40B4-BE49-F238E27FC236}">
                <a16:creationId xmlns:a16="http://schemas.microsoft.com/office/drawing/2014/main" xmlns="" id="{C5B958DC-753E-4486-8D39-A1DE365272C8}"/>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206852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4892EBC-2EB9-4388-816E-41EC6C5CDB5A}"/>
              </a:ext>
            </a:extLst>
          </p:cNvPr>
          <p:cNvSpPr>
            <a:spLocks noGrp="1"/>
          </p:cNvSpPr>
          <p:nvPr>
            <p:ph type="ftr" sz="quarter" idx="11"/>
          </p:nvPr>
        </p:nvSpPr>
        <p:spPr/>
        <p:txBody>
          <a:bodyPr/>
          <a:lstStyle/>
          <a:p>
            <a:r>
              <a:rPr lang="en-US" dirty="0"/>
              <a:t>CSDA1000SUMA18 - Airport Gate Assignment Optimization</a:t>
            </a:r>
            <a:endParaRPr lang="en-CA" dirty="0"/>
          </a:p>
        </p:txBody>
      </p:sp>
      <p:grpSp>
        <p:nvGrpSpPr>
          <p:cNvPr id="9" name="Group 8">
            <a:extLst>
              <a:ext uri="{FF2B5EF4-FFF2-40B4-BE49-F238E27FC236}">
                <a16:creationId xmlns:a16="http://schemas.microsoft.com/office/drawing/2014/main" xmlns="" id="{67DAED50-13FB-44BA-8771-647B41B8F23D}"/>
              </a:ext>
            </a:extLst>
          </p:cNvPr>
          <p:cNvGrpSpPr/>
          <p:nvPr/>
        </p:nvGrpSpPr>
        <p:grpSpPr>
          <a:xfrm>
            <a:off x="1974850" y="1485900"/>
            <a:ext cx="8147050" cy="4478460"/>
            <a:chOff x="1974850" y="1133475"/>
            <a:chExt cx="8616952" cy="4830885"/>
          </a:xfrm>
        </p:grpSpPr>
        <p:pic>
          <p:nvPicPr>
            <p:cNvPr id="3" name="Picture 2">
              <a:extLst>
                <a:ext uri="{FF2B5EF4-FFF2-40B4-BE49-F238E27FC236}">
                  <a16:creationId xmlns:a16="http://schemas.microsoft.com/office/drawing/2014/main" xmlns="" id="{D4BDE4D1-395E-4AAB-892D-FC64ADE8B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33475"/>
              <a:ext cx="2927350" cy="4556724"/>
            </a:xfrm>
            <a:prstGeom prst="rect">
              <a:avLst/>
            </a:prstGeom>
          </p:spPr>
        </p:pic>
        <p:pic>
          <p:nvPicPr>
            <p:cNvPr id="7" name="Picture 6">
              <a:extLst>
                <a:ext uri="{FF2B5EF4-FFF2-40B4-BE49-F238E27FC236}">
                  <a16:creationId xmlns:a16="http://schemas.microsoft.com/office/drawing/2014/main" xmlns="" id="{6E09470D-02DB-42AC-81A9-220332C86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802" y="1133475"/>
              <a:ext cx="5461000" cy="4830885"/>
            </a:xfrm>
            <a:prstGeom prst="rect">
              <a:avLst/>
            </a:prstGeom>
          </p:spPr>
        </p:pic>
      </p:grpSp>
      <p:sp>
        <p:nvSpPr>
          <p:cNvPr id="8" name="Title 1">
            <a:extLst>
              <a:ext uri="{FF2B5EF4-FFF2-40B4-BE49-F238E27FC236}">
                <a16:creationId xmlns:a16="http://schemas.microsoft.com/office/drawing/2014/main" xmlns="" id="{96A69B67-006F-4FB0-914C-3755B8758AF4}"/>
              </a:ext>
            </a:extLst>
          </p:cNvPr>
          <p:cNvSpPr>
            <a:spLocks noGrp="1"/>
          </p:cNvSpPr>
          <p:nvPr>
            <p:ph type="title"/>
          </p:nvPr>
        </p:nvSpPr>
        <p:spPr>
          <a:xfrm>
            <a:off x="796730" y="311626"/>
            <a:ext cx="10515600" cy="699283"/>
          </a:xfrm>
        </p:spPr>
        <p:txBody>
          <a:bodyPr/>
          <a:lstStyle/>
          <a:p>
            <a:r>
              <a:rPr lang="en-CA" dirty="0"/>
              <a:t>Airlines performance analysis</a:t>
            </a:r>
          </a:p>
        </p:txBody>
      </p:sp>
      <p:sp>
        <p:nvSpPr>
          <p:cNvPr id="10" name="Rectangle 9">
            <a:extLst>
              <a:ext uri="{FF2B5EF4-FFF2-40B4-BE49-F238E27FC236}">
                <a16:creationId xmlns:a16="http://schemas.microsoft.com/office/drawing/2014/main" xmlns="" id="{E916CD28-54E8-484A-9C2E-026E0F50190A}"/>
              </a:ext>
            </a:extLst>
          </p:cNvPr>
          <p:cNvSpPr/>
          <p:nvPr/>
        </p:nvSpPr>
        <p:spPr>
          <a:xfrm>
            <a:off x="838200" y="1010909"/>
            <a:ext cx="9647943" cy="369332"/>
          </a:xfrm>
          <a:prstGeom prst="rect">
            <a:avLst/>
          </a:prstGeom>
        </p:spPr>
        <p:txBody>
          <a:bodyPr wrap="square">
            <a:spAutoFit/>
          </a:bodyPr>
          <a:lstStyle/>
          <a:p>
            <a:r>
              <a:rPr lang="en-CA" dirty="0"/>
              <a:t>Percentage of delay per Airline</a:t>
            </a:r>
          </a:p>
        </p:txBody>
      </p:sp>
    </p:spTree>
    <p:extLst>
      <p:ext uri="{BB962C8B-B14F-4D97-AF65-F5344CB8AC3E}">
        <p14:creationId xmlns:p14="http://schemas.microsoft.com/office/powerpoint/2010/main" val="50278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358282F-7E58-4D6B-BA02-38DFA4E0A4F6}"/>
              </a:ext>
            </a:extLst>
          </p:cNvPr>
          <p:cNvSpPr>
            <a:spLocks noGrp="1"/>
          </p:cNvSpPr>
          <p:nvPr>
            <p:ph idx="1"/>
          </p:nvPr>
        </p:nvSpPr>
        <p:spPr>
          <a:xfrm>
            <a:off x="682807" y="1331238"/>
            <a:ext cx="2117037" cy="512975"/>
          </a:xfrm>
        </p:spPr>
        <p:txBody>
          <a:bodyPr>
            <a:normAutofit fontScale="55000" lnSpcReduction="20000"/>
          </a:bodyPr>
          <a:lstStyle/>
          <a:p>
            <a:pPr marL="0" indent="0">
              <a:buNone/>
            </a:pPr>
            <a:r>
              <a:rPr lang="en-US" dirty="0"/>
              <a:t>The estimated number of passengers per Airline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xmlns="" id="{45E1FDCC-7C12-4662-A162-EB7B06BE22C9}"/>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5" name="Picture 4">
            <a:extLst>
              <a:ext uri="{FF2B5EF4-FFF2-40B4-BE49-F238E27FC236}">
                <a16:creationId xmlns:a16="http://schemas.microsoft.com/office/drawing/2014/main" xmlns="" id="{1EB0B0E9-114E-4884-8B28-66490B9B4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07" y="1709370"/>
            <a:ext cx="2272428" cy="3131647"/>
          </a:xfrm>
          <a:prstGeom prst="rect">
            <a:avLst/>
          </a:prstGeom>
        </p:spPr>
      </p:pic>
      <p:grpSp>
        <p:nvGrpSpPr>
          <p:cNvPr id="14" name="Group 13">
            <a:extLst>
              <a:ext uri="{FF2B5EF4-FFF2-40B4-BE49-F238E27FC236}">
                <a16:creationId xmlns:a16="http://schemas.microsoft.com/office/drawing/2014/main" xmlns="" id="{991CE930-91C5-405C-B6E2-9D28DACCC533}"/>
              </a:ext>
            </a:extLst>
          </p:cNvPr>
          <p:cNvGrpSpPr/>
          <p:nvPr/>
        </p:nvGrpSpPr>
        <p:grpSpPr>
          <a:xfrm>
            <a:off x="3432448" y="1195668"/>
            <a:ext cx="8365153" cy="4813341"/>
            <a:chOff x="3453046" y="1285148"/>
            <a:chExt cx="8365153" cy="4813341"/>
          </a:xfrm>
        </p:grpSpPr>
        <p:pic>
          <p:nvPicPr>
            <p:cNvPr id="10" name="Picture 9">
              <a:extLst>
                <a:ext uri="{FF2B5EF4-FFF2-40B4-BE49-F238E27FC236}">
                  <a16:creationId xmlns:a16="http://schemas.microsoft.com/office/drawing/2014/main" xmlns="" id="{56E4EF0C-A61F-42D4-99C5-6C66773C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295" y="1625446"/>
              <a:ext cx="3193722" cy="4306682"/>
            </a:xfrm>
            <a:prstGeom prst="rect">
              <a:avLst/>
            </a:prstGeom>
          </p:spPr>
        </p:pic>
        <p:pic>
          <p:nvPicPr>
            <p:cNvPr id="12" name="Picture 11">
              <a:extLst>
                <a:ext uri="{FF2B5EF4-FFF2-40B4-BE49-F238E27FC236}">
                  <a16:creationId xmlns:a16="http://schemas.microsoft.com/office/drawing/2014/main" xmlns="" id="{E5A5E44D-A161-4213-987D-71242BBC2451}"/>
                </a:ext>
              </a:extLst>
            </p:cNvPr>
            <p:cNvPicPr>
              <a:picLocks noChangeAspect="1"/>
            </p:cNvPicPr>
            <p:nvPr/>
          </p:nvPicPr>
          <p:blipFill rotWithShape="1">
            <a:blip r:embed="rId4">
              <a:extLst>
                <a:ext uri="{28A0092B-C50C-407E-A947-70E740481C1C}">
                  <a14:useLocalDpi xmlns:a14="http://schemas.microsoft.com/office/drawing/2010/main" val="0"/>
                </a:ext>
              </a:extLst>
            </a:blip>
            <a:srcRect t="869"/>
            <a:stretch/>
          </p:blipFill>
          <p:spPr>
            <a:xfrm>
              <a:off x="6959536" y="1285148"/>
              <a:ext cx="4858663" cy="4813341"/>
            </a:xfrm>
            <a:prstGeom prst="rect">
              <a:avLst/>
            </a:prstGeom>
          </p:spPr>
        </p:pic>
        <p:sp>
          <p:nvSpPr>
            <p:cNvPr id="7" name="TextBox 6">
              <a:extLst>
                <a:ext uri="{FF2B5EF4-FFF2-40B4-BE49-F238E27FC236}">
                  <a16:creationId xmlns:a16="http://schemas.microsoft.com/office/drawing/2014/main" xmlns="" id="{0033411A-DAE6-4D72-86EB-71F28BCA955E}"/>
                </a:ext>
              </a:extLst>
            </p:cNvPr>
            <p:cNvSpPr txBox="1"/>
            <p:nvPr/>
          </p:nvSpPr>
          <p:spPr>
            <a:xfrm>
              <a:off x="3453046" y="1302281"/>
              <a:ext cx="5965552" cy="678829"/>
            </a:xfrm>
            <a:prstGeom prst="rect">
              <a:avLst/>
            </a:prstGeom>
            <a:noFill/>
          </p:spPr>
          <p:txBody>
            <a:bodyPr wrap="square" rtlCol="0">
              <a:spAutoFit/>
            </a:bodyPr>
            <a:lstStyle/>
            <a:p>
              <a:r>
                <a:rPr lang="en-CA" sz="1500" dirty="0"/>
                <a:t>Estimate number of passengers affected by Cancellations per Airline</a:t>
              </a:r>
            </a:p>
          </p:txBody>
        </p:sp>
      </p:grpSp>
      <p:sp>
        <p:nvSpPr>
          <p:cNvPr id="13" name="Title 1">
            <a:extLst>
              <a:ext uri="{FF2B5EF4-FFF2-40B4-BE49-F238E27FC236}">
                <a16:creationId xmlns:a16="http://schemas.microsoft.com/office/drawing/2014/main" xmlns="" id="{525FCE68-A8FD-4839-A47B-C5EAA851EAE5}"/>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169403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1FC4786-A06E-4254-BB1E-101E932019C8}"/>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xmlns="" id="{41B68D3E-0369-407F-A9AF-D91A589DA709}"/>
              </a:ext>
            </a:extLst>
          </p:cNvPr>
          <p:cNvSpPr>
            <a:spLocks noGrp="1"/>
          </p:cNvSpPr>
          <p:nvPr>
            <p:ph type="title"/>
          </p:nvPr>
        </p:nvSpPr>
        <p:spPr>
          <a:xfrm>
            <a:off x="796730" y="311626"/>
            <a:ext cx="10515600" cy="699283"/>
          </a:xfrm>
        </p:spPr>
        <p:txBody>
          <a:bodyPr/>
          <a:lstStyle/>
          <a:p>
            <a:r>
              <a:rPr lang="en-CA" dirty="0"/>
              <a:t>Airlines performance analysis</a:t>
            </a:r>
          </a:p>
        </p:txBody>
      </p:sp>
      <p:pic>
        <p:nvPicPr>
          <p:cNvPr id="9" name="Picture 8">
            <a:extLst>
              <a:ext uri="{FF2B5EF4-FFF2-40B4-BE49-F238E27FC236}">
                <a16:creationId xmlns:a16="http://schemas.microsoft.com/office/drawing/2014/main" xmlns="" id="{EE469259-6B98-4FC3-9596-014C45D13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448" y="1524486"/>
            <a:ext cx="3274136" cy="4308966"/>
          </a:xfrm>
          <a:prstGeom prst="rect">
            <a:avLst/>
          </a:prstGeom>
        </p:spPr>
      </p:pic>
      <p:pic>
        <p:nvPicPr>
          <p:cNvPr id="12" name="Picture 11">
            <a:extLst>
              <a:ext uri="{FF2B5EF4-FFF2-40B4-BE49-F238E27FC236}">
                <a16:creationId xmlns:a16="http://schemas.microsoft.com/office/drawing/2014/main" xmlns="" id="{396345A7-7737-4A21-B4A0-D80141C86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944" y="1214300"/>
            <a:ext cx="5268912" cy="5105956"/>
          </a:xfrm>
          <a:prstGeom prst="rect">
            <a:avLst/>
          </a:prstGeom>
        </p:spPr>
      </p:pic>
      <p:sp>
        <p:nvSpPr>
          <p:cNvPr id="10" name="TextBox 9">
            <a:extLst>
              <a:ext uri="{FF2B5EF4-FFF2-40B4-BE49-F238E27FC236}">
                <a16:creationId xmlns:a16="http://schemas.microsoft.com/office/drawing/2014/main" xmlns="" id="{3F3687E5-4672-46D1-B2A4-C23D230F30D3}"/>
              </a:ext>
            </a:extLst>
          </p:cNvPr>
          <p:cNvSpPr txBox="1"/>
          <p:nvPr/>
        </p:nvSpPr>
        <p:spPr>
          <a:xfrm>
            <a:off x="1654448" y="1024548"/>
            <a:ext cx="5965552" cy="323165"/>
          </a:xfrm>
          <a:prstGeom prst="rect">
            <a:avLst/>
          </a:prstGeom>
          <a:noFill/>
        </p:spPr>
        <p:txBody>
          <a:bodyPr wrap="square" rtlCol="0">
            <a:spAutoFit/>
          </a:bodyPr>
          <a:lstStyle/>
          <a:p>
            <a:r>
              <a:rPr lang="en-CA" sz="1500" dirty="0"/>
              <a:t>Estimate number of passengers affected by delay per Airline</a:t>
            </a:r>
          </a:p>
        </p:txBody>
      </p:sp>
    </p:spTree>
    <p:extLst>
      <p:ext uri="{BB962C8B-B14F-4D97-AF65-F5344CB8AC3E}">
        <p14:creationId xmlns:p14="http://schemas.microsoft.com/office/powerpoint/2010/main" val="202669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377788-39F9-4E9F-ABCA-6D81F5AD9E8F}"/>
              </a:ext>
            </a:extLst>
          </p:cNvPr>
          <p:cNvSpPr>
            <a:spLocks noGrp="1"/>
          </p:cNvSpPr>
          <p:nvPr>
            <p:ph idx="1"/>
          </p:nvPr>
        </p:nvSpPr>
        <p:spPr>
          <a:xfrm>
            <a:off x="796730" y="1007406"/>
            <a:ext cx="10515600" cy="1010634"/>
          </a:xfrm>
        </p:spPr>
        <p:txBody>
          <a:bodyPr/>
          <a:lstStyle/>
          <a:p>
            <a:pPr marL="0" indent="0">
              <a:buNone/>
            </a:pPr>
            <a:r>
              <a:rPr lang="en-CA" dirty="0"/>
              <a:t>Results: Performance of the Airlines:</a:t>
            </a:r>
          </a:p>
          <a:p>
            <a:pPr marL="0" indent="0">
              <a:buNone/>
            </a:pPr>
            <a:endParaRPr lang="en-CA" dirty="0"/>
          </a:p>
        </p:txBody>
      </p:sp>
      <p:sp>
        <p:nvSpPr>
          <p:cNvPr id="4" name="Footer Placeholder 3">
            <a:extLst>
              <a:ext uri="{FF2B5EF4-FFF2-40B4-BE49-F238E27FC236}">
                <a16:creationId xmlns:a16="http://schemas.microsoft.com/office/drawing/2014/main" xmlns="" id="{DE023AB9-84FC-40F7-9A88-A68EDD2925EB}"/>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xmlns="" id="{EF801466-BACB-4521-8DDD-3287A69FFBB8}"/>
              </a:ext>
            </a:extLst>
          </p:cNvPr>
          <p:cNvSpPr>
            <a:spLocks noGrp="1"/>
          </p:cNvSpPr>
          <p:nvPr>
            <p:ph type="title"/>
          </p:nvPr>
        </p:nvSpPr>
        <p:spPr>
          <a:xfrm>
            <a:off x="796730" y="311626"/>
            <a:ext cx="10515600" cy="699283"/>
          </a:xfrm>
        </p:spPr>
        <p:txBody>
          <a:bodyPr/>
          <a:lstStyle/>
          <a:p>
            <a:r>
              <a:rPr lang="en-CA" dirty="0"/>
              <a:t>Airlines performance analysis</a:t>
            </a:r>
          </a:p>
        </p:txBody>
      </p:sp>
      <p:pic>
        <p:nvPicPr>
          <p:cNvPr id="6" name="Picture 5">
            <a:extLst>
              <a:ext uri="{FF2B5EF4-FFF2-40B4-BE49-F238E27FC236}">
                <a16:creationId xmlns:a16="http://schemas.microsoft.com/office/drawing/2014/main" xmlns="" id="{F25EF7E2-CFEC-4E03-8254-598448774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512723"/>
            <a:ext cx="8661400" cy="4552786"/>
          </a:xfrm>
          <a:prstGeom prst="rect">
            <a:avLst/>
          </a:prstGeom>
        </p:spPr>
      </p:pic>
    </p:spTree>
    <p:extLst>
      <p:ext uri="{BB962C8B-B14F-4D97-AF65-F5344CB8AC3E}">
        <p14:creationId xmlns:p14="http://schemas.microsoft.com/office/powerpoint/2010/main" val="97422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1D06B6B-D8C6-491E-8AE1-44549F8945D8}"/>
              </a:ext>
            </a:extLst>
          </p:cNvPr>
          <p:cNvSpPr>
            <a:spLocks noGrp="1"/>
          </p:cNvSpPr>
          <p:nvPr>
            <p:ph idx="1"/>
          </p:nvPr>
        </p:nvSpPr>
        <p:spPr>
          <a:xfrm>
            <a:off x="838200" y="1765300"/>
            <a:ext cx="10515600" cy="4411663"/>
          </a:xfrm>
        </p:spPr>
        <p:txBody>
          <a:bodyPr/>
          <a:lstStyle/>
          <a:p>
            <a:r>
              <a:rPr lang="en-US" dirty="0"/>
              <a:t>Historical data and linear progressing, the estimated future delays and cancellations in the next 5, 10, 20 years by airline</a:t>
            </a:r>
          </a:p>
          <a:p>
            <a:endParaRPr lang="en-US" dirty="0"/>
          </a:p>
          <a:p>
            <a:r>
              <a:rPr lang="en-US" dirty="0"/>
              <a:t>For the best airline only</a:t>
            </a:r>
            <a:endParaRPr lang="en-CA" dirty="0"/>
          </a:p>
        </p:txBody>
      </p:sp>
      <p:sp>
        <p:nvSpPr>
          <p:cNvPr id="4" name="Footer Placeholder 3">
            <a:extLst>
              <a:ext uri="{FF2B5EF4-FFF2-40B4-BE49-F238E27FC236}">
                <a16:creationId xmlns:a16="http://schemas.microsoft.com/office/drawing/2014/main" xmlns="" id="{E3BEA1FC-60D5-4847-8E34-119296AEFDDF}"/>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xmlns="" id="{997628FB-DEAE-4765-9691-13FC6568CEDE}"/>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364914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EB89F-2846-48D9-8682-A0F21F7247F1}"/>
              </a:ext>
            </a:extLst>
          </p:cNvPr>
          <p:cNvSpPr>
            <a:spLocks noGrp="1"/>
          </p:cNvSpPr>
          <p:nvPr>
            <p:ph type="title"/>
          </p:nvPr>
        </p:nvSpPr>
        <p:spPr/>
        <p:txBody>
          <a:bodyPr/>
          <a:lstStyle/>
          <a:p>
            <a:r>
              <a:rPr lang="en-CA" dirty="0" smtClean="0"/>
              <a:t>Model development </a:t>
            </a:r>
            <a:r>
              <a:rPr lang="en-CA" dirty="0"/>
              <a:t>- Igor</a:t>
            </a:r>
          </a:p>
        </p:txBody>
      </p:sp>
      <p:sp>
        <p:nvSpPr>
          <p:cNvPr id="3" name="Content Placeholder 2">
            <a:extLst>
              <a:ext uri="{FF2B5EF4-FFF2-40B4-BE49-F238E27FC236}">
                <a16:creationId xmlns="" xmlns:a16="http://schemas.microsoft.com/office/drawing/2014/main" id="{9BFA56E4-820C-454A-8010-D41616ED8DC8}"/>
              </a:ext>
            </a:extLst>
          </p:cNvPr>
          <p:cNvSpPr>
            <a:spLocks noGrp="1"/>
          </p:cNvSpPr>
          <p:nvPr>
            <p:ph idx="1"/>
          </p:nvPr>
        </p:nvSpPr>
        <p:spPr/>
        <p:txBody>
          <a:bodyPr/>
          <a:lstStyle/>
          <a:p>
            <a:r>
              <a:rPr lang="en-CA" dirty="0" smtClean="0"/>
              <a:t>The </a:t>
            </a:r>
            <a:r>
              <a:rPr lang="en-CA" dirty="0"/>
              <a:t>model base on optimal resource optimization using Linear </a:t>
            </a:r>
            <a:r>
              <a:rPr lang="en-CA" dirty="0" smtClean="0"/>
              <a:t>Programming was chosen</a:t>
            </a:r>
          </a:p>
          <a:p>
            <a:r>
              <a:rPr lang="en-CA" dirty="0" smtClean="0"/>
              <a:t>The target function: MAX number of people served by the terminal in the target week</a:t>
            </a:r>
          </a:p>
          <a:p>
            <a:r>
              <a:rPr lang="en-CA" dirty="0" smtClean="0"/>
              <a:t>Constrains applied (target week):</a:t>
            </a:r>
          </a:p>
          <a:p>
            <a:pPr lvl="1"/>
            <a:r>
              <a:rPr lang="en-CA" dirty="0" smtClean="0"/>
              <a:t>Min number of flights granted to each airline</a:t>
            </a:r>
          </a:p>
          <a:p>
            <a:pPr lvl="1"/>
            <a:r>
              <a:rPr lang="en-CA" dirty="0" smtClean="0"/>
              <a:t>Max </a:t>
            </a:r>
            <a:r>
              <a:rPr lang="en-CA" dirty="0"/>
              <a:t>number of </a:t>
            </a:r>
            <a:r>
              <a:rPr lang="en-CA" dirty="0" smtClean="0"/>
              <a:t>flights granted </a:t>
            </a:r>
            <a:r>
              <a:rPr lang="en-CA" dirty="0"/>
              <a:t>to each </a:t>
            </a:r>
            <a:r>
              <a:rPr lang="en-CA" dirty="0" smtClean="0"/>
              <a:t>airline</a:t>
            </a:r>
          </a:p>
          <a:p>
            <a:pPr lvl="1"/>
            <a:r>
              <a:rPr lang="en-CA" dirty="0"/>
              <a:t>Min number of </a:t>
            </a:r>
            <a:r>
              <a:rPr lang="en-CA" dirty="0" smtClean="0"/>
              <a:t>flights assigned to each gate</a:t>
            </a:r>
          </a:p>
          <a:p>
            <a:pPr lvl="1"/>
            <a:r>
              <a:rPr lang="en-CA" dirty="0" smtClean="0"/>
              <a:t>Max </a:t>
            </a:r>
            <a:r>
              <a:rPr lang="en-CA" dirty="0"/>
              <a:t>number of flights assigned to each gate</a:t>
            </a:r>
          </a:p>
          <a:p>
            <a:pPr lvl="1"/>
            <a:endParaRPr lang="en-CA" dirty="0"/>
          </a:p>
          <a:p>
            <a:pPr lvl="1"/>
            <a:endParaRPr lang="en-CA" dirty="0" smtClean="0"/>
          </a:p>
          <a:p>
            <a:pPr lvl="1"/>
            <a:endParaRPr lang="en-CA" dirty="0"/>
          </a:p>
          <a:p>
            <a:endParaRPr lang="en-CA" dirty="0"/>
          </a:p>
        </p:txBody>
      </p:sp>
      <p:sp>
        <p:nvSpPr>
          <p:cNvPr id="4" name="Footer Placeholder 3">
            <a:extLst>
              <a:ext uri="{FF2B5EF4-FFF2-40B4-BE49-F238E27FC236}">
                <a16:creationId xmlns="" xmlns:a16="http://schemas.microsoft.com/office/drawing/2014/main" id="{32EA42CB-4F7E-48D7-AB91-72D0799D7433}"/>
              </a:ext>
            </a:extLst>
          </p:cNvPr>
          <p:cNvSpPr>
            <a:spLocks noGrp="1"/>
          </p:cNvSpPr>
          <p:nvPr>
            <p:ph type="ftr" sz="quarter" idx="11"/>
          </p:nvPr>
        </p:nvSpPr>
        <p:spPr/>
        <p:txBody>
          <a:bodyPr/>
          <a:lstStyle/>
          <a:p>
            <a:r>
              <a:rPr lang="en-US"/>
              <a:t>CSDA1000SUMA18 - Airport Gate Assignment Optimization</a:t>
            </a:r>
            <a:endParaRPr lang="en-CA"/>
          </a:p>
        </p:txBody>
      </p:sp>
    </p:spTree>
    <p:extLst>
      <p:ext uri="{BB962C8B-B14F-4D97-AF65-F5344CB8AC3E}">
        <p14:creationId xmlns:p14="http://schemas.microsoft.com/office/powerpoint/2010/main" val="56479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SFO </a:t>
            </a:r>
            <a:r>
              <a:rPr lang="en-US" dirty="0" smtClean="0"/>
              <a:t>Gates - </a:t>
            </a:r>
            <a:r>
              <a:rPr lang="en-US" dirty="0"/>
              <a:t>Weekly </a:t>
            </a:r>
            <a:r>
              <a:rPr lang="en-US" dirty="0" smtClean="0"/>
              <a:t>Allocation – input 1</a:t>
            </a:r>
            <a:endParaRPr lang="en-CA" dirty="0"/>
          </a:p>
        </p:txBody>
      </p:sp>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graphicFrame>
        <p:nvGraphicFramePr>
          <p:cNvPr id="9" name="Content Placeholder 8"/>
          <p:cNvGraphicFramePr>
            <a:graphicFrameLocks noGrp="1"/>
          </p:cNvGraphicFramePr>
          <p:nvPr>
            <p:ph idx="1"/>
          </p:nvPr>
        </p:nvGraphicFramePr>
        <p:xfrm>
          <a:off x="1696454" y="1231901"/>
          <a:ext cx="8799092" cy="4945060"/>
        </p:xfrm>
        <a:graphic>
          <a:graphicData uri="http://schemas.openxmlformats.org/drawingml/2006/table">
            <a:tbl>
              <a:tblPr/>
              <a:tblGrid>
                <a:gridCol w="2277307"/>
                <a:gridCol w="451917"/>
                <a:gridCol w="336723"/>
                <a:gridCol w="336723"/>
                <a:gridCol w="336723"/>
                <a:gridCol w="342630"/>
                <a:gridCol w="342630"/>
                <a:gridCol w="342630"/>
                <a:gridCol w="342630"/>
                <a:gridCol w="342630"/>
                <a:gridCol w="342630"/>
                <a:gridCol w="342630"/>
                <a:gridCol w="342630"/>
                <a:gridCol w="342630"/>
                <a:gridCol w="567111"/>
                <a:gridCol w="664584"/>
                <a:gridCol w="744334"/>
              </a:tblGrid>
              <a:tr h="274234">
                <a:tc gridSpan="5">
                  <a:txBody>
                    <a:bodyPr/>
                    <a:lstStyle/>
                    <a:p>
                      <a:pPr algn="l" fontAlgn="b"/>
                      <a:endParaRPr lang="en-US" sz="1700" b="1" i="0" u="none" strike="noStrike" dirty="0">
                        <a:solidFill>
                          <a:srgbClr val="000000"/>
                        </a:solidFill>
                        <a:effectLst/>
                        <a:latin typeface="Calibri"/>
                      </a:endParaRP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76925">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rowSpan="4" gridSpan="7">
                  <a:txBody>
                    <a:bodyPr/>
                    <a:lstStyle/>
                    <a:p>
                      <a:pPr algn="l" fontAlgn="b"/>
                      <a:r>
                        <a:rPr lang="en-US" sz="1000" b="0" i="0" u="none" strike="noStrike">
                          <a:solidFill>
                            <a:srgbClr val="000000"/>
                          </a:solidFill>
                          <a:effectLst/>
                          <a:latin typeface="Calibri"/>
                        </a:rPr>
                        <a:t>False False False False </a:t>
                      </a:r>
                    </a:p>
                  </a:txBody>
                  <a:tcPr marL="0" marR="0" marT="0" marB="0" anchor="b">
                    <a:lnL>
                      <a:noFill/>
                    </a:lnL>
                    <a:lnR>
                      <a:noFill/>
                    </a:lnR>
                    <a:lnT>
                      <a:noFill/>
                    </a:lnT>
                    <a:lnB>
                      <a:noFill/>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r>
              <a:tr h="185772">
                <a:tc>
                  <a:txBody>
                    <a:bodyPr/>
                    <a:lstStyle/>
                    <a:p>
                      <a:pPr algn="l" fontAlgn="b"/>
                      <a:r>
                        <a:rPr lang="en-US" sz="1100" b="1" i="0" u="none" strike="noStrike">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1000" b="1" i="0" u="none" strike="noStrike">
                          <a:solidFill>
                            <a:srgbClr val="FF0000"/>
                          </a:solidFill>
                          <a:effectLst/>
                          <a:latin typeface="Calibri"/>
                        </a:rPr>
                        <a:t>121701</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85772">
                <a:tc>
                  <a:txBody>
                    <a:bodyPr/>
                    <a:lstStyle/>
                    <a:p>
                      <a:pPr algn="l" fontAlgn="b"/>
                      <a:r>
                        <a:rPr lang="en-US" sz="11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85772">
                <a:tc>
                  <a:txBody>
                    <a:bodyPr/>
                    <a:lstStyle/>
                    <a:p>
                      <a:pPr algn="l" fontAlgn="b"/>
                      <a:r>
                        <a:rPr lang="en-US" sz="11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1000" b="1" i="0" u="none" strike="noStrike">
                          <a:solidFill>
                            <a:srgbClr val="FF0000"/>
                          </a:solidFill>
                          <a:effectLst/>
                          <a:latin typeface="Calibri"/>
                        </a:rPr>
                        <a:t>0%</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85772">
                <a:tc>
                  <a:txBody>
                    <a:bodyPr/>
                    <a:lstStyle/>
                    <a:p>
                      <a:pPr algn="l" fontAlgn="b"/>
                      <a:r>
                        <a:rPr lang="en-US" sz="11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815</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85772">
                <a:tc>
                  <a:txBody>
                    <a:bodyPr/>
                    <a:lstStyle/>
                    <a:p>
                      <a:pPr algn="l" fontAlgn="b"/>
                      <a:r>
                        <a:rPr lang="en-US" sz="11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85772">
                <a:tc>
                  <a:txBody>
                    <a:bodyPr/>
                    <a:lstStyle/>
                    <a:p>
                      <a:pPr algn="l" fontAlgn="b"/>
                      <a:r>
                        <a:rPr lang="en-US" sz="11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85772">
                <a:tc>
                  <a:txBody>
                    <a:bodyPr/>
                    <a:lstStyle/>
                    <a:p>
                      <a:pPr algn="l" fontAlgn="b"/>
                      <a:r>
                        <a:rPr lang="en-US" sz="11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76925">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85772">
                <a:tc>
                  <a:txBody>
                    <a:bodyPr/>
                    <a:lstStyle/>
                    <a:p>
                      <a:pPr algn="l" fontAlgn="b"/>
                      <a:r>
                        <a:rPr lang="en-US" sz="11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76925">
                <a:tc gridSpan="2">
                  <a:txBody>
                    <a:bodyPr/>
                    <a:lstStyle/>
                    <a:p>
                      <a:pPr algn="ctr" fontAlgn="ctr"/>
                      <a:r>
                        <a:rPr lang="en-US" sz="10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10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0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10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10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r>
              <a:tr h="176925">
                <a:tc>
                  <a:txBody>
                    <a:bodyPr/>
                    <a:lstStyle/>
                    <a:p>
                      <a:pPr algn="l" fontAlgn="b"/>
                      <a:r>
                        <a:rPr lang="en-US" sz="10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6925">
                <a:tc>
                  <a:txBody>
                    <a:bodyPr/>
                    <a:lstStyle/>
                    <a:p>
                      <a:pPr algn="l" fontAlgn="b"/>
                      <a:r>
                        <a:rPr lang="en-US" sz="10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67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26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25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55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55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9C0006"/>
                          </a:solidFill>
                          <a:effectLst/>
                          <a:latin typeface="Calibri"/>
                        </a:rPr>
                        <a:t>59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166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166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15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9C0006"/>
                          </a:solidFill>
                          <a:effectLst/>
                          <a:latin typeface="Calibri"/>
                        </a:rPr>
                        <a:t>35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239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239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54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82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82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a:txBody>
                    <a:bodyPr/>
                    <a:lstStyle/>
                    <a:p>
                      <a:pPr algn="l" fontAlgn="b"/>
                      <a:r>
                        <a:rPr lang="en-US" sz="10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72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76925">
                <a:tc gridSpan="2">
                  <a:txBody>
                    <a:bodyPr/>
                    <a:lstStyle/>
                    <a:p>
                      <a:pPr algn="r" fontAlgn="b"/>
                      <a:r>
                        <a:rPr lang="en-US" sz="10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1000" b="0" i="0" u="none" strike="noStrike">
                          <a:solidFill>
                            <a:srgbClr val="0000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62</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76925">
                <a:tc gridSpan="2">
                  <a:txBody>
                    <a:bodyPr/>
                    <a:lstStyle/>
                    <a:p>
                      <a:pPr algn="r" fontAlgn="b"/>
                      <a:r>
                        <a:rPr lang="en-US" sz="10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r>
              <a:tr h="176925">
                <a:tc gridSpan="2">
                  <a:txBody>
                    <a:bodyPr/>
                    <a:lstStyle/>
                    <a:p>
                      <a:pPr algn="r" fontAlgn="b"/>
                      <a:r>
                        <a:rPr lang="en-US" sz="10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0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pic>
        <p:nvPicPr>
          <p:cNvPr id="10" name="CommandButton1">
            <a:extLst>
              <a:ext uri="{63B3BB69-23CF-44E3-9099-C40C66FF867C}">
                <a14:compatExt xmlns:a14="http://schemas.microsoft.com/office/drawing/2010/main" spid="_x0000_s1028"/>
              </a:ext>
            </a:extLst>
          </p:cNvPr>
          <p:cNvPicPr>
            <a:picLocks noChangeAspect="1"/>
          </p:cNvPicPr>
          <p:nvPr/>
        </p:nvPicPr>
        <p:blipFill>
          <a:blip r:embed="rId2"/>
          <a:stretch>
            <a:fillRect/>
          </a:stretch>
        </p:blipFill>
        <p:spPr>
          <a:xfrm>
            <a:off x="7046843" y="1717675"/>
            <a:ext cx="2308295" cy="600075"/>
          </a:xfrm>
          <a:prstGeom prst="rect">
            <a:avLst/>
          </a:prstGeom>
        </p:spPr>
      </p:pic>
      <p:pic>
        <p:nvPicPr>
          <p:cNvPr id="11" name="CommandButton2">
            <a:extLst>
              <a:ext uri="{63B3BB69-23CF-44E3-9099-C40C66FF867C}">
                <a14:compatExt xmlns:a14="http://schemas.microsoft.com/office/drawing/2010/main" spid="_x0000_s1029"/>
              </a:ext>
            </a:extLst>
          </p:cNvPr>
          <p:cNvPicPr>
            <a:picLocks noChangeAspect="1"/>
          </p:cNvPicPr>
          <p:nvPr/>
        </p:nvPicPr>
        <p:blipFill>
          <a:blip r:embed="rId3"/>
          <a:stretch>
            <a:fillRect/>
          </a:stretch>
        </p:blipFill>
        <p:spPr>
          <a:xfrm>
            <a:off x="9431338" y="1708150"/>
            <a:ext cx="1085850" cy="600075"/>
          </a:xfrm>
          <a:prstGeom prst="rect">
            <a:avLst/>
          </a:prstGeom>
        </p:spPr>
      </p:pic>
    </p:spTree>
    <p:extLst>
      <p:ext uri="{BB962C8B-B14F-4D97-AF65-F5344CB8AC3E}">
        <p14:creationId xmlns:p14="http://schemas.microsoft.com/office/powerpoint/2010/main" val="381734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SFO </a:t>
            </a:r>
            <a:r>
              <a:rPr lang="en-US" dirty="0" smtClean="0"/>
              <a:t>Gates - </a:t>
            </a:r>
            <a:r>
              <a:rPr lang="en-US" dirty="0"/>
              <a:t>Weekly </a:t>
            </a:r>
            <a:r>
              <a:rPr lang="en-US" dirty="0" smtClean="0"/>
              <a:t>Allocation – input 2</a:t>
            </a:r>
            <a:endParaRPr lang="en-CA" dirty="0"/>
          </a:p>
        </p:txBody>
      </p:sp>
      <p:graphicFrame>
        <p:nvGraphicFramePr>
          <p:cNvPr id="7" name="Table 6"/>
          <p:cNvGraphicFramePr>
            <a:graphicFrameLocks noGrp="1"/>
          </p:cNvGraphicFramePr>
          <p:nvPr/>
        </p:nvGraphicFramePr>
        <p:xfrm>
          <a:off x="2419350" y="2663031"/>
          <a:ext cx="7353300" cy="2676525"/>
        </p:xfrm>
        <a:graphic>
          <a:graphicData uri="http://schemas.openxmlformats.org/drawingml/2006/table">
            <a:tbl>
              <a:tblPr/>
              <a:tblGrid>
                <a:gridCol w="2447925"/>
                <a:gridCol w="485775"/>
                <a:gridCol w="368300"/>
                <a:gridCol w="368300"/>
                <a:gridCol w="368300"/>
                <a:gridCol w="368300"/>
                <a:gridCol w="368300"/>
                <a:gridCol w="368300"/>
                <a:gridCol w="368300"/>
                <a:gridCol w="368300"/>
                <a:gridCol w="368300"/>
                <a:gridCol w="368300"/>
                <a:gridCol w="368300"/>
                <a:gridCol w="368300"/>
              </a:tblGrid>
              <a:tr h="200025">
                <a:tc gridSpan="2">
                  <a:txBody>
                    <a:bodyPr/>
                    <a:lstStyle/>
                    <a:p>
                      <a:pPr algn="l" fontAlgn="b"/>
                      <a:r>
                        <a:rPr lang="en-US" sz="1200" b="1" i="0" u="none" strike="noStrike">
                          <a:solidFill>
                            <a:srgbClr val="000000"/>
                          </a:solidFill>
                          <a:effectLst/>
                          <a:latin typeface="Calibri"/>
                        </a:rPr>
                        <a:t>Airlines Historical Behavior SFO (May-Nov):</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90500">
                <a:tc gridSpan="2">
                  <a:txBody>
                    <a:bodyPr/>
                    <a:lstStyle/>
                    <a:p>
                      <a:pPr algn="ctr" fontAlgn="ctr"/>
                      <a:r>
                        <a:rPr lang="en-US" sz="11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Reliability</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Avg People on a flight</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Total Flights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Flights weekly T1</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Total People</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 People Delayed</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r>
              <a:tr h="190500">
                <a:tc>
                  <a:txBody>
                    <a:bodyPr/>
                    <a:lstStyle/>
                    <a:p>
                      <a:pPr algn="l" fontAlgn="b"/>
                      <a:r>
                        <a:rPr lang="en-US" sz="11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0.9954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218.58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14802</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67</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3220562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14795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0.9974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160.47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5744</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26</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919360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2400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0.9980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225.16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5510</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25</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1238179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2471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196.58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12179</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55</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2390472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3729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1.0000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154.83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2280</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10</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353002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0.9922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376.45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732</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273402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2141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0.9919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68.41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36679</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166</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2488916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20222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0.9923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192.85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52673</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239</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10079832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77312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0.9985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290.83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1970</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9</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572057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871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169.60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18074</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82</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3056779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8559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0.9789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144.15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15892</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72</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2242581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a:rPr>
                        <a:t>47274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331482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SFO </a:t>
            </a:r>
            <a:r>
              <a:rPr lang="en-US" dirty="0" smtClean="0"/>
              <a:t>Gates - </a:t>
            </a:r>
            <a:r>
              <a:rPr lang="en-US" dirty="0"/>
              <a:t>Weekly </a:t>
            </a:r>
            <a:r>
              <a:rPr lang="en-US" dirty="0" smtClean="0"/>
              <a:t>Allocation – input 3</a:t>
            </a:r>
            <a:endParaRPr lang="en-CA" dirty="0"/>
          </a:p>
        </p:txBody>
      </p:sp>
      <p:graphicFrame>
        <p:nvGraphicFramePr>
          <p:cNvPr id="2" name="Table 1"/>
          <p:cNvGraphicFramePr>
            <a:graphicFrameLocks noGrp="1"/>
          </p:cNvGraphicFramePr>
          <p:nvPr>
            <p:extLst>
              <p:ext uri="{D42A27DB-BD31-4B8C-83A1-F6EECF244321}">
                <p14:modId xmlns:p14="http://schemas.microsoft.com/office/powerpoint/2010/main" val="1323995233"/>
              </p:ext>
            </p:extLst>
          </p:nvPr>
        </p:nvGraphicFramePr>
        <p:xfrm>
          <a:off x="2545810" y="1131941"/>
          <a:ext cx="7353299" cy="2521807"/>
        </p:xfrm>
        <a:graphic>
          <a:graphicData uri="http://schemas.openxmlformats.org/drawingml/2006/table">
            <a:tbl>
              <a:tblPr/>
              <a:tblGrid>
                <a:gridCol w="2450042"/>
                <a:gridCol w="485565"/>
                <a:gridCol w="368141"/>
                <a:gridCol w="368141"/>
                <a:gridCol w="368141"/>
                <a:gridCol w="368141"/>
                <a:gridCol w="368141"/>
                <a:gridCol w="368141"/>
                <a:gridCol w="368141"/>
                <a:gridCol w="368141"/>
                <a:gridCol w="368141"/>
                <a:gridCol w="368141"/>
                <a:gridCol w="368141"/>
                <a:gridCol w="368141"/>
              </a:tblGrid>
              <a:tr h="188463">
                <a:tc>
                  <a:txBody>
                    <a:bodyPr/>
                    <a:lstStyle/>
                    <a:p>
                      <a:pPr algn="l" fontAlgn="b"/>
                      <a:r>
                        <a:rPr lang="en-US" sz="1200" b="1" i="0" u="none" strike="noStrike" dirty="0">
                          <a:solidFill>
                            <a:srgbClr val="000000"/>
                          </a:solidFill>
                          <a:effectLst/>
                          <a:latin typeface="Calibri"/>
                        </a:rPr>
                        <a:t>Gate Preferences: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79488">
                <a:tc gridSpan="2">
                  <a:txBody>
                    <a:bodyPr/>
                    <a:lstStyle/>
                    <a:p>
                      <a:pPr algn="ctr" fontAlgn="ctr"/>
                      <a:r>
                        <a:rPr lang="en-US" sz="11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11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9488">
                <a:tc>
                  <a:txBody>
                    <a:bodyPr/>
                    <a:lstStyle/>
                    <a:p>
                      <a:pPr algn="l" fontAlgn="b"/>
                      <a:r>
                        <a:rPr lang="en-US" sz="1100" b="1" i="0" u="none" strike="noStrike" dirty="0">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179488">
                <a:tc>
                  <a:txBody>
                    <a:bodyPr/>
                    <a:lstStyle/>
                    <a:p>
                      <a:pPr algn="l" fontAlgn="b"/>
                      <a:r>
                        <a:rPr lang="en-US" sz="1100" b="0" i="0" u="none" strike="noStrike" dirty="0">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r h="179488">
                <a:tc>
                  <a:txBody>
                    <a:bodyPr/>
                    <a:lstStyle/>
                    <a:p>
                      <a:pPr algn="l" fontAlgn="b"/>
                      <a:r>
                        <a:rPr lang="en-US" sz="11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60950132"/>
              </p:ext>
            </p:extLst>
          </p:nvPr>
        </p:nvGraphicFramePr>
        <p:xfrm>
          <a:off x="2536082" y="3760759"/>
          <a:ext cx="7353299" cy="2547715"/>
        </p:xfrm>
        <a:graphic>
          <a:graphicData uri="http://schemas.openxmlformats.org/drawingml/2006/table">
            <a:tbl>
              <a:tblPr/>
              <a:tblGrid>
                <a:gridCol w="2450042"/>
                <a:gridCol w="485565"/>
                <a:gridCol w="368141"/>
                <a:gridCol w="368141"/>
                <a:gridCol w="368141"/>
                <a:gridCol w="368141"/>
                <a:gridCol w="368141"/>
                <a:gridCol w="368141"/>
                <a:gridCol w="368141"/>
                <a:gridCol w="368141"/>
                <a:gridCol w="368141"/>
                <a:gridCol w="368141"/>
                <a:gridCol w="368141"/>
                <a:gridCol w="368141"/>
              </a:tblGrid>
              <a:tr h="190399">
                <a:tc>
                  <a:txBody>
                    <a:bodyPr/>
                    <a:lstStyle/>
                    <a:p>
                      <a:pPr algn="l" fontAlgn="b"/>
                      <a:r>
                        <a:rPr lang="en-US" sz="1200" b="1" i="0" u="none" strike="noStrike">
                          <a:solidFill>
                            <a:srgbClr val="000000"/>
                          </a:solidFill>
                          <a:effectLst/>
                          <a:latin typeface="Calibri"/>
                        </a:rPr>
                        <a:t>Gate Preferences: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81332">
                <a:tc gridSpan="2">
                  <a:txBody>
                    <a:bodyPr/>
                    <a:lstStyle/>
                    <a:p>
                      <a:pPr algn="ctr" fontAlgn="ctr"/>
                      <a:r>
                        <a:rPr lang="en-US" sz="11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11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1332">
                <a:tc>
                  <a:txBody>
                    <a:bodyPr/>
                    <a:lstStyle/>
                    <a:p>
                      <a:pPr algn="l" fontAlgn="b"/>
                      <a:r>
                        <a:rPr lang="en-US" sz="11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r>
              <a:tr h="181332">
                <a:tc>
                  <a:txBody>
                    <a:bodyPr/>
                    <a:lstStyle/>
                    <a:p>
                      <a:pPr algn="l" fontAlgn="b"/>
                      <a:r>
                        <a:rPr lang="en-US" sz="11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r>
              <a:tr h="181332">
                <a:tc>
                  <a:txBody>
                    <a:bodyPr/>
                    <a:lstStyle/>
                    <a:p>
                      <a:pPr algn="l" fontAlgn="b"/>
                      <a:r>
                        <a:rPr lang="en-US" sz="11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r>
            </a:tbl>
          </a:graphicData>
        </a:graphic>
      </p:graphicFrame>
      <p:sp>
        <p:nvSpPr>
          <p:cNvPr id="5" name="TextBox 4"/>
          <p:cNvSpPr txBox="1"/>
          <p:nvPr/>
        </p:nvSpPr>
        <p:spPr>
          <a:xfrm>
            <a:off x="1360738" y="2208179"/>
            <a:ext cx="975523" cy="369332"/>
          </a:xfrm>
          <a:prstGeom prst="rect">
            <a:avLst/>
          </a:prstGeom>
          <a:noFill/>
        </p:spPr>
        <p:txBody>
          <a:bodyPr wrap="none" rtlCol="0">
            <a:spAutoFit/>
          </a:bodyPr>
          <a:lstStyle/>
          <a:p>
            <a:r>
              <a:rPr lang="en-US" dirty="0" smtClean="0"/>
              <a:t>Relaxed:</a:t>
            </a:r>
            <a:endParaRPr lang="en-US" dirty="0"/>
          </a:p>
        </p:txBody>
      </p:sp>
      <p:sp>
        <p:nvSpPr>
          <p:cNvPr id="8" name="TextBox 7"/>
          <p:cNvSpPr txBox="1"/>
          <p:nvPr/>
        </p:nvSpPr>
        <p:spPr>
          <a:xfrm>
            <a:off x="1145999" y="4821677"/>
            <a:ext cx="1190262" cy="369332"/>
          </a:xfrm>
          <a:prstGeom prst="rect">
            <a:avLst/>
          </a:prstGeom>
          <a:noFill/>
        </p:spPr>
        <p:txBody>
          <a:bodyPr wrap="none" rtlCol="0">
            <a:spAutoFit/>
          </a:bodyPr>
          <a:lstStyle/>
          <a:p>
            <a:r>
              <a:rPr lang="en-US" dirty="0" smtClean="0"/>
              <a:t>Restricted:</a:t>
            </a:r>
            <a:endParaRPr lang="en-US" dirty="0"/>
          </a:p>
        </p:txBody>
      </p:sp>
    </p:spTree>
    <p:extLst>
      <p:ext uri="{BB962C8B-B14F-4D97-AF65-F5344CB8AC3E}">
        <p14:creationId xmlns:p14="http://schemas.microsoft.com/office/powerpoint/2010/main" val="378949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extLst>
              <p:ext uri="{D42A27DB-BD31-4B8C-83A1-F6EECF244321}">
                <p14:modId xmlns:p14="http://schemas.microsoft.com/office/powerpoint/2010/main" val="3970317745"/>
              </p:ext>
            </p:extLst>
          </p:nvPr>
        </p:nvGraphicFramePr>
        <p:xfrm>
          <a:off x="2359485" y="1702340"/>
          <a:ext cx="7764859" cy="3988241"/>
        </p:xfrm>
        <a:graphic>
          <a:graphicData uri="http://schemas.openxmlformats.org/drawingml/2006/table">
            <a:tbl>
              <a:tblPr/>
              <a:tblGrid>
                <a:gridCol w="2007524"/>
                <a:gridCol w="397865"/>
                <a:gridCol w="301649"/>
                <a:gridCol w="301649"/>
                <a:gridCol w="301649"/>
                <a:gridCol w="301649"/>
                <a:gridCol w="301649"/>
                <a:gridCol w="301649"/>
                <a:gridCol w="301649"/>
                <a:gridCol w="301649"/>
                <a:gridCol w="301649"/>
                <a:gridCol w="301649"/>
                <a:gridCol w="301649"/>
                <a:gridCol w="301649"/>
                <a:gridCol w="499281"/>
                <a:gridCol w="585095"/>
                <a:gridCol w="655306"/>
              </a:tblGrid>
              <a:tr h="186479">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139364</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15%</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915</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12%</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51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69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20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208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299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smtClean="0"/>
              <a:t>Weekly Allocation: allow more flights</a:t>
            </a:r>
            <a:endParaRPr lang="en-CA" dirty="0"/>
          </a:p>
        </p:txBody>
      </p:sp>
      <p:cxnSp>
        <p:nvCxnSpPr>
          <p:cNvPr id="18" name="Straight Arrow Connector 17"/>
          <p:cNvCxnSpPr/>
          <p:nvPr/>
        </p:nvCxnSpPr>
        <p:spPr>
          <a:xfrm flipH="1">
            <a:off x="4970836" y="1614791"/>
            <a:ext cx="1040858" cy="5155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8132324" y="2130357"/>
            <a:ext cx="408561" cy="24221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73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1AC926-02FE-42E2-B85F-B6D770FBA8C9}"/>
              </a:ext>
            </a:extLst>
          </p:cNvPr>
          <p:cNvSpPr>
            <a:spLocks noGrp="1"/>
          </p:cNvSpPr>
          <p:nvPr>
            <p:ph type="title"/>
          </p:nvPr>
        </p:nvSpPr>
        <p:spPr/>
        <p:txBody>
          <a:bodyPr/>
          <a:lstStyle/>
          <a:p>
            <a:r>
              <a:rPr lang="en-CA" dirty="0"/>
              <a:t>Introduction, Business goal - Juan</a:t>
            </a:r>
          </a:p>
        </p:txBody>
      </p:sp>
      <p:sp>
        <p:nvSpPr>
          <p:cNvPr id="3" name="Content Placeholder 2">
            <a:extLst>
              <a:ext uri="{FF2B5EF4-FFF2-40B4-BE49-F238E27FC236}">
                <a16:creationId xmlns:a16="http://schemas.microsoft.com/office/drawing/2014/main" xmlns="" id="{9CB07A2C-EC1A-48D7-B2FA-FE58675A1FF7}"/>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xmlns="" id="{431E049E-4AA1-48A2-96C2-9462466A55E2}"/>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786425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smtClean="0"/>
              <a:t>Weekly Allocation: increase gate utilization</a:t>
            </a:r>
            <a:endParaRPr lang="en-CA" dirty="0"/>
          </a:p>
        </p:txBody>
      </p:sp>
      <p:graphicFrame>
        <p:nvGraphicFramePr>
          <p:cNvPr id="2" name="Table 1"/>
          <p:cNvGraphicFramePr>
            <a:graphicFrameLocks noGrp="1"/>
          </p:cNvGraphicFramePr>
          <p:nvPr>
            <p:extLst>
              <p:ext uri="{D42A27DB-BD31-4B8C-83A1-F6EECF244321}">
                <p14:modId xmlns:p14="http://schemas.microsoft.com/office/powerpoint/2010/main" val="3621325379"/>
              </p:ext>
            </p:extLst>
          </p:nvPr>
        </p:nvGraphicFramePr>
        <p:xfrm>
          <a:off x="2388668" y="1673157"/>
          <a:ext cx="7764859" cy="3954162"/>
        </p:xfrm>
        <a:graphic>
          <a:graphicData uri="http://schemas.openxmlformats.org/drawingml/2006/table">
            <a:tbl>
              <a:tblPr/>
              <a:tblGrid>
                <a:gridCol w="2007524"/>
                <a:gridCol w="397865"/>
                <a:gridCol w="301649"/>
                <a:gridCol w="301649"/>
                <a:gridCol w="301649"/>
                <a:gridCol w="301649"/>
                <a:gridCol w="301649"/>
                <a:gridCol w="301649"/>
                <a:gridCol w="301649"/>
                <a:gridCol w="301649"/>
                <a:gridCol w="301649"/>
                <a:gridCol w="301649"/>
                <a:gridCol w="301649"/>
                <a:gridCol w="301649"/>
                <a:gridCol w="499281"/>
                <a:gridCol w="585095"/>
                <a:gridCol w="655306"/>
              </a:tblGrid>
              <a:tr h="128113">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152127</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25%</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1019</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25%</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31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69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208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208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71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299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78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20</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cxnSp>
        <p:nvCxnSpPr>
          <p:cNvPr id="18" name="Straight Arrow Connector 17"/>
          <p:cNvCxnSpPr/>
          <p:nvPr/>
        </p:nvCxnSpPr>
        <p:spPr>
          <a:xfrm flipH="1">
            <a:off x="4863830" y="1546698"/>
            <a:ext cx="1322962" cy="54474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91945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smtClean="0"/>
              <a:t>Weekly Allocation: increase gate utilization</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2791459640"/>
              </p:ext>
            </p:extLst>
          </p:nvPr>
        </p:nvGraphicFramePr>
        <p:xfrm>
          <a:off x="2401638" y="1663429"/>
          <a:ext cx="7764859" cy="3954162"/>
        </p:xfrm>
        <a:graphic>
          <a:graphicData uri="http://schemas.openxmlformats.org/drawingml/2006/table">
            <a:tbl>
              <a:tblPr/>
              <a:tblGrid>
                <a:gridCol w="2007524"/>
                <a:gridCol w="397865"/>
                <a:gridCol w="301649"/>
                <a:gridCol w="301649"/>
                <a:gridCol w="301649"/>
                <a:gridCol w="301649"/>
                <a:gridCol w="301649"/>
                <a:gridCol w="301649"/>
                <a:gridCol w="301649"/>
                <a:gridCol w="301649"/>
                <a:gridCol w="301649"/>
                <a:gridCol w="301649"/>
                <a:gridCol w="301649"/>
                <a:gridCol w="301649"/>
                <a:gridCol w="499281"/>
                <a:gridCol w="585095"/>
                <a:gridCol w="655306"/>
              </a:tblGrid>
              <a:tr h="89202">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170940</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40%</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1070</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31%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101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67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39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37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75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55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61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166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250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358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358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123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82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123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72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cxnSp>
        <p:nvCxnSpPr>
          <p:cNvPr id="18" name="Straight Arrow Connector 17"/>
          <p:cNvCxnSpPr/>
          <p:nvPr/>
        </p:nvCxnSpPr>
        <p:spPr>
          <a:xfrm flipH="1">
            <a:off x="4679007" y="1546698"/>
            <a:ext cx="1507784" cy="8754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41432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smtClean="0"/>
              <a:t>Weekly Allocation: increase gate utilization</a:t>
            </a:r>
            <a:endParaRPr lang="en-CA" dirty="0"/>
          </a:p>
        </p:txBody>
      </p:sp>
      <p:graphicFrame>
        <p:nvGraphicFramePr>
          <p:cNvPr id="2" name="Table 1"/>
          <p:cNvGraphicFramePr>
            <a:graphicFrameLocks noGrp="1"/>
          </p:cNvGraphicFramePr>
          <p:nvPr>
            <p:extLst>
              <p:ext uri="{D42A27DB-BD31-4B8C-83A1-F6EECF244321}">
                <p14:modId xmlns:p14="http://schemas.microsoft.com/office/powerpoint/2010/main" val="1123243032"/>
              </p:ext>
            </p:extLst>
          </p:nvPr>
        </p:nvGraphicFramePr>
        <p:xfrm>
          <a:off x="2411365" y="1643974"/>
          <a:ext cx="7764859" cy="3962232"/>
        </p:xfrm>
        <a:graphic>
          <a:graphicData uri="http://schemas.openxmlformats.org/drawingml/2006/table">
            <a:tbl>
              <a:tblPr/>
              <a:tblGrid>
                <a:gridCol w="2007524"/>
                <a:gridCol w="397865"/>
                <a:gridCol w="301649"/>
                <a:gridCol w="301649"/>
                <a:gridCol w="301649"/>
                <a:gridCol w="301649"/>
                <a:gridCol w="301649"/>
                <a:gridCol w="301649"/>
                <a:gridCol w="301649"/>
                <a:gridCol w="301649"/>
                <a:gridCol w="301649"/>
                <a:gridCol w="301649"/>
                <a:gridCol w="301649"/>
                <a:gridCol w="301649"/>
                <a:gridCol w="499281"/>
                <a:gridCol w="585095"/>
                <a:gridCol w="655306"/>
              </a:tblGrid>
              <a:tr h="160470">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173332</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42%</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1092</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34%</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1.75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117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67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26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44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55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36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166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38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68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70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82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143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72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cxnSp>
        <p:nvCxnSpPr>
          <p:cNvPr id="18" name="Straight Arrow Connector 17"/>
          <p:cNvCxnSpPr/>
          <p:nvPr/>
        </p:nvCxnSpPr>
        <p:spPr>
          <a:xfrm flipH="1">
            <a:off x="4922196" y="1546698"/>
            <a:ext cx="1099225" cy="53502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8258783" y="2237362"/>
            <a:ext cx="865762" cy="14202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3596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smtClean="0"/>
              <a:t>Weekly Allocation: increase gate utilization</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313619743"/>
              </p:ext>
            </p:extLst>
          </p:nvPr>
        </p:nvGraphicFramePr>
        <p:xfrm>
          <a:off x="2398396" y="1653701"/>
          <a:ext cx="7764859" cy="3959058"/>
        </p:xfrm>
        <a:graphic>
          <a:graphicData uri="http://schemas.openxmlformats.org/drawingml/2006/table">
            <a:tbl>
              <a:tblPr/>
              <a:tblGrid>
                <a:gridCol w="2007524"/>
                <a:gridCol w="397865"/>
                <a:gridCol w="301649"/>
                <a:gridCol w="301649"/>
                <a:gridCol w="301649"/>
                <a:gridCol w="301649"/>
                <a:gridCol w="301649"/>
                <a:gridCol w="301649"/>
                <a:gridCol w="301649"/>
                <a:gridCol w="301649"/>
                <a:gridCol w="301649"/>
                <a:gridCol w="301649"/>
                <a:gridCol w="301649"/>
                <a:gridCol w="301649"/>
                <a:gridCol w="499281"/>
                <a:gridCol w="585095"/>
                <a:gridCol w="655306"/>
              </a:tblGrid>
              <a:tr h="157296">
                <a:tc>
                  <a:txBody>
                    <a:bodyPr/>
                    <a:lstStyle/>
                    <a:p>
                      <a:pPr algn="l" fontAlgn="b"/>
                      <a:r>
                        <a:rPr lang="en-US" sz="1000" b="1" i="0" u="none" strike="noStrike">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190034</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56%</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1199</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47%</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1.75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117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FF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418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79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143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143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cxnSp>
        <p:nvCxnSpPr>
          <p:cNvPr id="18" name="Straight Arrow Connector 17"/>
          <p:cNvCxnSpPr/>
          <p:nvPr/>
        </p:nvCxnSpPr>
        <p:spPr>
          <a:xfrm flipH="1">
            <a:off x="4854105" y="1663429"/>
            <a:ext cx="1342414" cy="43774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8677072" y="2344366"/>
            <a:ext cx="366412" cy="13391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4859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1BF0E-D22F-44CF-9A70-A2DCA461397D}"/>
              </a:ext>
            </a:extLst>
          </p:cNvPr>
          <p:cNvSpPr>
            <a:spLocks noGrp="1"/>
          </p:cNvSpPr>
          <p:nvPr>
            <p:ph type="title"/>
          </p:nvPr>
        </p:nvSpPr>
        <p:spPr/>
        <p:txBody>
          <a:bodyPr/>
          <a:lstStyle/>
          <a:p>
            <a:r>
              <a:rPr lang="en-CA" dirty="0" smtClean="0"/>
              <a:t>Conclusion</a:t>
            </a:r>
            <a:endParaRPr lang="en-CA" dirty="0"/>
          </a:p>
        </p:txBody>
      </p:sp>
      <p:sp>
        <p:nvSpPr>
          <p:cNvPr id="3" name="Content Placeholder 2">
            <a:extLst>
              <a:ext uri="{FF2B5EF4-FFF2-40B4-BE49-F238E27FC236}">
                <a16:creationId xmlns="" xmlns:a16="http://schemas.microsoft.com/office/drawing/2014/main" id="{0A2FE52C-2E80-447C-8D90-A04C2CB4D393}"/>
              </a:ext>
            </a:extLst>
          </p:cNvPr>
          <p:cNvSpPr>
            <a:spLocks noGrp="1"/>
          </p:cNvSpPr>
          <p:nvPr>
            <p:ph idx="1"/>
          </p:nvPr>
        </p:nvSpPr>
        <p:spPr/>
        <p:txBody>
          <a:bodyPr/>
          <a:lstStyle/>
          <a:p>
            <a:r>
              <a:rPr lang="en-CA" dirty="0" smtClean="0"/>
              <a:t>Developed flexible gates assigned model base on optimal resource optimization using Linear Programming</a:t>
            </a:r>
          </a:p>
          <a:p>
            <a:r>
              <a:rPr lang="en-CA" dirty="0" smtClean="0"/>
              <a:t>Most significant factor for airport – better gate utilization (GU)</a:t>
            </a:r>
          </a:p>
          <a:p>
            <a:r>
              <a:rPr lang="en-CA" dirty="0" smtClean="0"/>
              <a:t>‘Fair’ gate distribution, 33% GU increase:  +42% performance</a:t>
            </a:r>
          </a:p>
          <a:p>
            <a:r>
              <a:rPr lang="en-CA" dirty="0" smtClean="0"/>
              <a:t>‘Greedy’ </a:t>
            </a:r>
            <a:r>
              <a:rPr lang="en-CA" dirty="0"/>
              <a:t>gate distribution, 33% GU </a:t>
            </a:r>
            <a:r>
              <a:rPr lang="en-CA" dirty="0" smtClean="0"/>
              <a:t>increase: +56% performance</a:t>
            </a:r>
            <a:endParaRPr lang="en-CA" dirty="0"/>
          </a:p>
          <a:p>
            <a:r>
              <a:rPr lang="en-CA" dirty="0" smtClean="0"/>
              <a:t>Gate utilization does not have significant influence on decrease of delays and cancellations, it is an airlines responsibility to decrease them.</a:t>
            </a:r>
            <a:endParaRPr lang="en-CA" dirty="0"/>
          </a:p>
        </p:txBody>
      </p:sp>
      <p:sp>
        <p:nvSpPr>
          <p:cNvPr id="4" name="Footer Placeholder 3">
            <a:extLst>
              <a:ext uri="{FF2B5EF4-FFF2-40B4-BE49-F238E27FC236}">
                <a16:creationId xmlns="" xmlns:a16="http://schemas.microsoft.com/office/drawing/2014/main" id="{776A46A2-A7F3-4663-B9E2-3A4FDC8FA9AC}"/>
              </a:ext>
            </a:extLst>
          </p:cNvPr>
          <p:cNvSpPr>
            <a:spLocks noGrp="1"/>
          </p:cNvSpPr>
          <p:nvPr>
            <p:ph type="ftr" sz="quarter" idx="11"/>
          </p:nvPr>
        </p:nvSpPr>
        <p:spPr/>
        <p:txBody>
          <a:bodyPr/>
          <a:lstStyle/>
          <a:p>
            <a:r>
              <a:rPr lang="en-US"/>
              <a:t>CSDA1000SUMA18 - Airport Gate Assignment Optimization</a:t>
            </a:r>
            <a:endParaRPr lang="en-CA"/>
          </a:p>
        </p:txBody>
      </p:sp>
    </p:spTree>
    <p:extLst>
      <p:ext uri="{BB962C8B-B14F-4D97-AF65-F5344CB8AC3E}">
        <p14:creationId xmlns:p14="http://schemas.microsoft.com/office/powerpoint/2010/main" val="227760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CBEDCB89-AE61-49A2-A70B-B24F75991469}"/>
              </a:ext>
            </a:extLst>
          </p:cNvPr>
          <p:cNvSpPr txBox="1"/>
          <p:nvPr/>
        </p:nvSpPr>
        <p:spPr>
          <a:xfrm>
            <a:off x="556590" y="848142"/>
            <a:ext cx="11436627" cy="224676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Information from 22 years has been retrieved from airlines transportation database. These datasets are from 1987 to 2008 and are relative to United State airlines performance, for the data description. As an example, for the year 2008, SFO airport has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140.587</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flights from 15 different carriers. The top 4 most important carriers are United Airlines Inc with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31%</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total traffic followed by SkyWest Airlines Inc.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Southwest Airlines Co.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and American Airlines Inc.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Number of flights per carrier, delays trend and cancellation analysis at San Francisco International Airport (SFO) presented here (see Tables 1, 2,3 and 4</a:t>
            </a: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 that analysis the following datasets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were analyzed: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Airline on-time performance reports (“Airline on-time performance reports,”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1987-2008 US Flights statistics (“Data elements,”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SFO Gate and Stand Assignment Information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Sfo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gate and stand assignment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information - data.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Gov</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2015 US Flights statistics (“2015 flight delays and cancellations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kaggle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Aircraft registry (“Aircraft registry – releasable aircraft database download,”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xmlns="" id="{6C379ADF-C3CF-4A92-9C4D-FF5531C168A9}"/>
              </a:ext>
            </a:extLst>
          </p:cNvPr>
          <p:cNvSpPr/>
          <p:nvPr/>
        </p:nvSpPr>
        <p:spPr>
          <a:xfrm>
            <a:off x="556590" y="21203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xmlns="" id="{E5E184BE-44FF-431D-8FFF-8AF0B7A6E51B}"/>
              </a:ext>
            </a:extLst>
          </p:cNvPr>
          <p:cNvSpPr/>
          <p:nvPr/>
        </p:nvSpPr>
        <p:spPr>
          <a:xfrm>
            <a:off x="8806065" y="2936600"/>
            <a:ext cx="329317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2</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the top (United Airlines Inc ) carrier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3" name="Table 12">
            <a:extLst>
              <a:ext uri="{FF2B5EF4-FFF2-40B4-BE49-F238E27FC236}">
                <a16:creationId xmlns:a16="http://schemas.microsoft.com/office/drawing/2014/main" xmlns="" id="{ECB23D50-503B-428D-8185-0A87F394BB88}"/>
              </a:ext>
            </a:extLst>
          </p:cNvPr>
          <p:cNvGraphicFramePr>
            <a:graphicFrameLocks noGrp="1"/>
          </p:cNvGraphicFramePr>
          <p:nvPr>
            <p:extLst/>
          </p:nvPr>
        </p:nvGraphicFramePr>
        <p:xfrm>
          <a:off x="8898830" y="3451273"/>
          <a:ext cx="2637184" cy="2647950"/>
        </p:xfrm>
        <a:graphic>
          <a:graphicData uri="http://schemas.openxmlformats.org/drawingml/2006/table">
            <a:tbl>
              <a:tblPr/>
              <a:tblGrid>
                <a:gridCol w="912233">
                  <a:extLst>
                    <a:ext uri="{9D8B030D-6E8A-4147-A177-3AD203B41FA5}">
                      <a16:colId xmlns:a16="http://schemas.microsoft.com/office/drawing/2014/main" xmlns="" val="672359830"/>
                    </a:ext>
                  </a:extLst>
                </a:gridCol>
                <a:gridCol w="796131">
                  <a:extLst>
                    <a:ext uri="{9D8B030D-6E8A-4147-A177-3AD203B41FA5}">
                      <a16:colId xmlns:a16="http://schemas.microsoft.com/office/drawing/2014/main" xmlns="" val="219403198"/>
                    </a:ext>
                  </a:extLst>
                </a:gridCol>
                <a:gridCol w="928820">
                  <a:extLst>
                    <a:ext uri="{9D8B030D-6E8A-4147-A177-3AD203B41FA5}">
                      <a16:colId xmlns:a16="http://schemas.microsoft.com/office/drawing/2014/main" xmlns="" val="1336570471"/>
                    </a:ext>
                  </a:extLst>
                </a:gridCol>
              </a:tblGrid>
              <a:tr h="317243">
                <a:tc>
                  <a:txBody>
                    <a:bodyPr/>
                    <a:lstStyle/>
                    <a:p>
                      <a:pPr algn="l" fontAlgn="ctr"/>
                      <a:r>
                        <a:rPr lang="en-CA" sz="1100" b="1" i="0" u="none" strike="noStrike" dirty="0">
                          <a:solidFill>
                            <a:srgbClr val="000000"/>
                          </a:solidFill>
                          <a:effectLst/>
                          <a:latin typeface="Calibri" panose="020F0502020204030204" pitchFamily="34" charset="0"/>
                        </a:rPr>
                        <a:t>United Air 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dirty="0">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xmlns="" val="2809495550"/>
                  </a:ext>
                </a:extLst>
              </a:tr>
              <a:tr h="163003">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94,084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102,706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xmlns="" val="765398158"/>
                  </a:ext>
                </a:extLst>
              </a:tr>
              <a:tr h="163003">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50,629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56,384</a:t>
                      </a:r>
                    </a:p>
                  </a:txBody>
                  <a:tcPr marL="9525" marR="9525" marT="9525" marB="0" anchor="ctr">
                    <a:lnL>
                      <a:noFill/>
                    </a:lnL>
                    <a:lnR>
                      <a:noFill/>
                    </a:lnR>
                    <a:lnT>
                      <a:noFill/>
                    </a:lnT>
                    <a:lnB>
                      <a:noFill/>
                    </a:lnB>
                  </a:tcPr>
                </a:tc>
                <a:extLst>
                  <a:ext uri="{0D108BD9-81ED-4DB2-BD59-A6C34878D82A}">
                    <a16:rowId xmlns:a16="http://schemas.microsoft.com/office/drawing/2014/main" xmlns="" val="4060798462"/>
                  </a:ext>
                </a:extLst>
              </a:tr>
              <a:tr h="163003">
                <a:tc>
                  <a:txBody>
                    <a:bodyPr/>
                    <a:lstStyle/>
                    <a:p>
                      <a:pPr algn="l" fontAlgn="b"/>
                      <a:r>
                        <a:rPr lang="en-CA" sz="1100" b="0" i="0" u="none" strike="noStrike" dirty="0">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23,240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38,367</a:t>
                      </a:r>
                    </a:p>
                  </a:txBody>
                  <a:tcPr marL="9525" marR="9525" marT="9525" marB="0" anchor="ctr">
                    <a:lnL>
                      <a:noFill/>
                    </a:lnL>
                    <a:lnR>
                      <a:noFill/>
                    </a:lnR>
                    <a:lnT>
                      <a:noFill/>
                    </a:lnT>
                    <a:lnB>
                      <a:noFill/>
                    </a:lnB>
                  </a:tcPr>
                </a:tc>
                <a:extLst>
                  <a:ext uri="{0D108BD9-81ED-4DB2-BD59-A6C34878D82A}">
                    <a16:rowId xmlns:a16="http://schemas.microsoft.com/office/drawing/2014/main" xmlns="" val="828368912"/>
                  </a:ext>
                </a:extLst>
              </a:tr>
              <a:tr h="163003">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22,525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36,477</a:t>
                      </a:r>
                    </a:p>
                  </a:txBody>
                  <a:tcPr marL="9525" marR="9525" marT="9525" marB="0" anchor="ctr">
                    <a:lnL>
                      <a:noFill/>
                    </a:lnL>
                    <a:lnR>
                      <a:noFill/>
                    </a:lnR>
                    <a:lnT>
                      <a:noFill/>
                    </a:lnT>
                    <a:lnB>
                      <a:noFill/>
                    </a:lnB>
                  </a:tcPr>
                </a:tc>
                <a:extLst>
                  <a:ext uri="{0D108BD9-81ED-4DB2-BD59-A6C34878D82A}">
                    <a16:rowId xmlns:a16="http://schemas.microsoft.com/office/drawing/2014/main" xmlns="" val="2853851387"/>
                  </a:ext>
                </a:extLst>
              </a:tr>
              <a:tr h="163003">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44,159</a:t>
                      </a:r>
                    </a:p>
                  </a:txBody>
                  <a:tcPr marL="9525" marR="9525" marT="9525" marB="0" anchor="ctr">
                    <a:lnL>
                      <a:noFill/>
                    </a:lnL>
                    <a:lnR>
                      <a:noFill/>
                    </a:lnR>
                    <a:lnT>
                      <a:noFill/>
                    </a:lnT>
                    <a:lnB>
                      <a:noFill/>
                    </a:lnB>
                  </a:tcPr>
                </a:tc>
                <a:extLst>
                  <a:ext uri="{0D108BD9-81ED-4DB2-BD59-A6C34878D82A}">
                    <a16:rowId xmlns:a16="http://schemas.microsoft.com/office/drawing/2014/main" xmlns="" val="1159806773"/>
                  </a:ext>
                </a:extLst>
              </a:tr>
              <a:tr h="163003">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65,529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79,900</a:t>
                      </a:r>
                    </a:p>
                  </a:txBody>
                  <a:tcPr marL="9525" marR="9525" marT="9525" marB="0" anchor="ctr">
                    <a:lnL>
                      <a:noFill/>
                    </a:lnL>
                    <a:lnR>
                      <a:noFill/>
                    </a:lnR>
                    <a:lnT>
                      <a:noFill/>
                    </a:lnT>
                    <a:lnB>
                      <a:noFill/>
                    </a:lnB>
                  </a:tcPr>
                </a:tc>
                <a:extLst>
                  <a:ext uri="{0D108BD9-81ED-4DB2-BD59-A6C34878D82A}">
                    <a16:rowId xmlns:a16="http://schemas.microsoft.com/office/drawing/2014/main" xmlns="" val="1423614132"/>
                  </a:ext>
                </a:extLst>
              </a:tr>
              <a:tr h="163003">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51,381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64,791</a:t>
                      </a:r>
                    </a:p>
                  </a:txBody>
                  <a:tcPr marL="9525" marR="9525" marT="9525" marB="0" anchor="ctr">
                    <a:lnL>
                      <a:noFill/>
                    </a:lnL>
                    <a:lnR>
                      <a:noFill/>
                    </a:lnR>
                    <a:lnT>
                      <a:noFill/>
                    </a:lnT>
                    <a:lnB>
                      <a:noFill/>
                    </a:lnB>
                  </a:tcPr>
                </a:tc>
                <a:extLst>
                  <a:ext uri="{0D108BD9-81ED-4DB2-BD59-A6C34878D82A}">
                    <a16:rowId xmlns:a16="http://schemas.microsoft.com/office/drawing/2014/main" xmlns="" val="645975668"/>
                  </a:ext>
                </a:extLst>
              </a:tr>
              <a:tr h="163003">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44,212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58,489</a:t>
                      </a:r>
                    </a:p>
                  </a:txBody>
                  <a:tcPr marL="9525" marR="9525" marT="9525" marB="0" anchor="ctr">
                    <a:lnL>
                      <a:noFill/>
                    </a:lnL>
                    <a:lnR>
                      <a:noFill/>
                    </a:lnR>
                    <a:lnT>
                      <a:noFill/>
                    </a:lnT>
                    <a:lnB>
                      <a:noFill/>
                    </a:lnB>
                  </a:tcPr>
                </a:tc>
                <a:extLst>
                  <a:ext uri="{0D108BD9-81ED-4DB2-BD59-A6C34878D82A}">
                    <a16:rowId xmlns:a16="http://schemas.microsoft.com/office/drawing/2014/main" xmlns="" val="4158106442"/>
                  </a:ext>
                </a:extLst>
              </a:tr>
              <a:tr h="163003">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18,530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23,058</a:t>
                      </a:r>
                    </a:p>
                  </a:txBody>
                  <a:tcPr marL="9525" marR="9525" marT="9525" marB="0" anchor="ctr">
                    <a:lnL>
                      <a:noFill/>
                    </a:lnL>
                    <a:lnR>
                      <a:noFill/>
                    </a:lnR>
                    <a:lnT>
                      <a:noFill/>
                    </a:lnT>
                    <a:lnB>
                      <a:noFill/>
                    </a:lnB>
                  </a:tcPr>
                </a:tc>
                <a:extLst>
                  <a:ext uri="{0D108BD9-81ED-4DB2-BD59-A6C34878D82A}">
                    <a16:rowId xmlns:a16="http://schemas.microsoft.com/office/drawing/2014/main" xmlns="" val="3787635475"/>
                  </a:ext>
                </a:extLst>
              </a:tr>
              <a:tr h="163003">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19,209</a:t>
                      </a:r>
                    </a:p>
                  </a:txBody>
                  <a:tcPr marL="9525" marR="9525" marT="9525" marB="0" anchor="ctr">
                    <a:lnL>
                      <a:noFill/>
                    </a:lnL>
                    <a:lnR>
                      <a:noFill/>
                    </a:lnR>
                    <a:lnT>
                      <a:noFill/>
                    </a:lnT>
                    <a:lnB>
                      <a:noFill/>
                    </a:lnB>
                  </a:tcPr>
                </a:tc>
                <a:extLst>
                  <a:ext uri="{0D108BD9-81ED-4DB2-BD59-A6C34878D82A}">
                    <a16:rowId xmlns:a16="http://schemas.microsoft.com/office/drawing/2014/main" xmlns="" val="4059221637"/>
                  </a:ext>
                </a:extLst>
              </a:tr>
              <a:tr h="163003">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26,756</a:t>
                      </a:r>
                    </a:p>
                  </a:txBody>
                  <a:tcPr marL="9525" marR="9525" marT="9525" marB="0" anchor="ctr">
                    <a:lnL>
                      <a:noFill/>
                    </a:lnL>
                    <a:lnR>
                      <a:noFill/>
                    </a:lnR>
                    <a:lnT>
                      <a:noFill/>
                    </a:lnT>
                    <a:lnB>
                      <a:noFill/>
                    </a:lnB>
                  </a:tcPr>
                </a:tc>
                <a:extLst>
                  <a:ext uri="{0D108BD9-81ED-4DB2-BD59-A6C34878D82A}">
                    <a16:rowId xmlns:a16="http://schemas.microsoft.com/office/drawing/2014/main" xmlns="" val="1262228617"/>
                  </a:ext>
                </a:extLst>
              </a:tr>
              <a:tr h="163003">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19,252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52,767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xmlns="" val="1167706189"/>
                  </a:ext>
                </a:extLst>
              </a:tr>
              <a:tr h="163003">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431,884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603,063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xmlns="" val="2179952380"/>
                  </a:ext>
                </a:extLst>
              </a:tr>
            </a:tbl>
          </a:graphicData>
        </a:graphic>
      </p:graphicFrame>
      <p:sp>
        <p:nvSpPr>
          <p:cNvPr id="15" name="Rectangle 14">
            <a:extLst>
              <a:ext uri="{FF2B5EF4-FFF2-40B4-BE49-F238E27FC236}">
                <a16:creationId xmlns:a16="http://schemas.microsoft.com/office/drawing/2014/main" xmlns="" id="{4803A30E-BFDB-4559-A5D5-A7BAEDF0A214}"/>
              </a:ext>
            </a:extLst>
          </p:cNvPr>
          <p:cNvSpPr/>
          <p:nvPr/>
        </p:nvSpPr>
        <p:spPr>
          <a:xfrm>
            <a:off x="463957" y="3182748"/>
            <a:ext cx="8087140" cy="292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1</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Number of flights per carrier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San Francisco International Airport (SFO)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Table 16">
            <a:extLst>
              <a:ext uri="{FF2B5EF4-FFF2-40B4-BE49-F238E27FC236}">
                <a16:creationId xmlns:a16="http://schemas.microsoft.com/office/drawing/2014/main" xmlns="" id="{596E2878-9866-45C6-B54B-61B87DE70ACD}"/>
              </a:ext>
            </a:extLst>
          </p:cNvPr>
          <p:cNvGraphicFramePr>
            <a:graphicFrameLocks noGrp="1"/>
          </p:cNvGraphicFramePr>
          <p:nvPr>
            <p:extLst/>
          </p:nvPr>
        </p:nvGraphicFramePr>
        <p:xfrm>
          <a:off x="556590" y="3597046"/>
          <a:ext cx="7646774" cy="2834640"/>
        </p:xfrm>
        <a:graphic>
          <a:graphicData uri="http://schemas.openxmlformats.org/drawingml/2006/table">
            <a:tbl>
              <a:tblPr/>
              <a:tblGrid>
                <a:gridCol w="463880">
                  <a:extLst>
                    <a:ext uri="{9D8B030D-6E8A-4147-A177-3AD203B41FA5}">
                      <a16:colId xmlns:a16="http://schemas.microsoft.com/office/drawing/2014/main" xmlns="" val="1424182554"/>
                    </a:ext>
                  </a:extLst>
                </a:gridCol>
                <a:gridCol w="492873">
                  <a:extLst>
                    <a:ext uri="{9D8B030D-6E8A-4147-A177-3AD203B41FA5}">
                      <a16:colId xmlns:a16="http://schemas.microsoft.com/office/drawing/2014/main" xmlns="" val="1250374353"/>
                    </a:ext>
                  </a:extLst>
                </a:gridCol>
                <a:gridCol w="463880">
                  <a:extLst>
                    <a:ext uri="{9D8B030D-6E8A-4147-A177-3AD203B41FA5}">
                      <a16:colId xmlns:a16="http://schemas.microsoft.com/office/drawing/2014/main" xmlns="" val="4222620148"/>
                    </a:ext>
                  </a:extLst>
                </a:gridCol>
                <a:gridCol w="463880">
                  <a:extLst>
                    <a:ext uri="{9D8B030D-6E8A-4147-A177-3AD203B41FA5}">
                      <a16:colId xmlns:a16="http://schemas.microsoft.com/office/drawing/2014/main" xmlns="" val="3639038356"/>
                    </a:ext>
                  </a:extLst>
                </a:gridCol>
                <a:gridCol w="463880">
                  <a:extLst>
                    <a:ext uri="{9D8B030D-6E8A-4147-A177-3AD203B41FA5}">
                      <a16:colId xmlns:a16="http://schemas.microsoft.com/office/drawing/2014/main" xmlns="" val="333109348"/>
                    </a:ext>
                  </a:extLst>
                </a:gridCol>
                <a:gridCol w="543610">
                  <a:extLst>
                    <a:ext uri="{9D8B030D-6E8A-4147-A177-3AD203B41FA5}">
                      <a16:colId xmlns:a16="http://schemas.microsoft.com/office/drawing/2014/main" xmlns="" val="2311543677"/>
                    </a:ext>
                  </a:extLst>
                </a:gridCol>
                <a:gridCol w="463880">
                  <a:extLst>
                    <a:ext uri="{9D8B030D-6E8A-4147-A177-3AD203B41FA5}">
                      <a16:colId xmlns:a16="http://schemas.microsoft.com/office/drawing/2014/main" xmlns="" val="145565953"/>
                    </a:ext>
                  </a:extLst>
                </a:gridCol>
                <a:gridCol w="463880">
                  <a:extLst>
                    <a:ext uri="{9D8B030D-6E8A-4147-A177-3AD203B41FA5}">
                      <a16:colId xmlns:a16="http://schemas.microsoft.com/office/drawing/2014/main" xmlns="" val="2075866957"/>
                    </a:ext>
                  </a:extLst>
                </a:gridCol>
                <a:gridCol w="463880">
                  <a:extLst>
                    <a:ext uri="{9D8B030D-6E8A-4147-A177-3AD203B41FA5}">
                      <a16:colId xmlns:a16="http://schemas.microsoft.com/office/drawing/2014/main" xmlns="" val="2929057495"/>
                    </a:ext>
                  </a:extLst>
                </a:gridCol>
                <a:gridCol w="463880">
                  <a:extLst>
                    <a:ext uri="{9D8B030D-6E8A-4147-A177-3AD203B41FA5}">
                      <a16:colId xmlns:a16="http://schemas.microsoft.com/office/drawing/2014/main" xmlns="" val="1411633997"/>
                    </a:ext>
                  </a:extLst>
                </a:gridCol>
                <a:gridCol w="463880">
                  <a:extLst>
                    <a:ext uri="{9D8B030D-6E8A-4147-A177-3AD203B41FA5}">
                      <a16:colId xmlns:a16="http://schemas.microsoft.com/office/drawing/2014/main" xmlns="" val="3532159257"/>
                    </a:ext>
                  </a:extLst>
                </a:gridCol>
                <a:gridCol w="463880">
                  <a:extLst>
                    <a:ext uri="{9D8B030D-6E8A-4147-A177-3AD203B41FA5}">
                      <a16:colId xmlns:a16="http://schemas.microsoft.com/office/drawing/2014/main" xmlns="" val="1183651597"/>
                    </a:ext>
                  </a:extLst>
                </a:gridCol>
                <a:gridCol w="463880">
                  <a:extLst>
                    <a:ext uri="{9D8B030D-6E8A-4147-A177-3AD203B41FA5}">
                      <a16:colId xmlns:a16="http://schemas.microsoft.com/office/drawing/2014/main" xmlns="" val="2344115212"/>
                    </a:ext>
                  </a:extLst>
                </a:gridCol>
                <a:gridCol w="502537">
                  <a:extLst>
                    <a:ext uri="{9D8B030D-6E8A-4147-A177-3AD203B41FA5}">
                      <a16:colId xmlns:a16="http://schemas.microsoft.com/office/drawing/2014/main" xmlns="" val="1354655260"/>
                    </a:ext>
                  </a:extLst>
                </a:gridCol>
                <a:gridCol w="541194">
                  <a:extLst>
                    <a:ext uri="{9D8B030D-6E8A-4147-A177-3AD203B41FA5}">
                      <a16:colId xmlns:a16="http://schemas.microsoft.com/office/drawing/2014/main" xmlns="" val="3501361448"/>
                    </a:ext>
                  </a:extLst>
                </a:gridCol>
                <a:gridCol w="463880">
                  <a:extLst>
                    <a:ext uri="{9D8B030D-6E8A-4147-A177-3AD203B41FA5}">
                      <a16:colId xmlns:a16="http://schemas.microsoft.com/office/drawing/2014/main" xmlns="" val="1690394575"/>
                    </a:ext>
                  </a:extLst>
                </a:gridCol>
              </a:tblGrid>
              <a:tr h="166655">
                <a:tc>
                  <a:txBody>
                    <a:bodyPr/>
                    <a:lstStyle/>
                    <a:p>
                      <a:pPr algn="l" fontAlgn="b"/>
                      <a:r>
                        <a:rPr lang="en-CA" sz="1100" b="1" i="0" u="none" strike="noStrike">
                          <a:solidFill>
                            <a:srgbClr val="000000"/>
                          </a:solidFill>
                          <a:effectLst/>
                          <a:latin typeface="Calibri" panose="020F0502020204030204" pitchFamily="34" charset="0"/>
                        </a:rPr>
                        <a:t>Month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B6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DL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HA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MQ</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XE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xmlns="" val="830704249"/>
                  </a:ext>
                </a:extLst>
              </a:tr>
              <a:tr h="166655">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976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426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282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3,454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3,656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793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xmlns="" val="707452400"/>
                  </a:ext>
                </a:extLst>
              </a:tr>
              <a:tr h="166655">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extLst>
                  <a:ext uri="{0D108BD9-81ED-4DB2-BD59-A6C34878D82A}">
                    <a16:rowId xmlns:a16="http://schemas.microsoft.com/office/drawing/2014/main" xmlns="" val="2470520138"/>
                  </a:ext>
                </a:extLst>
              </a:tr>
              <a:tr h="166655">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extLst>
                  <a:ext uri="{0D108BD9-81ED-4DB2-BD59-A6C34878D82A}">
                    <a16:rowId xmlns:a16="http://schemas.microsoft.com/office/drawing/2014/main" xmlns="" val="989911873"/>
                  </a:ext>
                </a:extLst>
              </a:tr>
              <a:tr h="166655">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140</a:t>
                      </a:r>
                    </a:p>
                  </a:txBody>
                  <a:tcPr marL="9525" marR="9525" marT="9525" marB="0" anchor="ctr">
                    <a:lnL>
                      <a:noFill/>
                    </a:lnL>
                    <a:lnR>
                      <a:noFill/>
                    </a:lnR>
                    <a:lnT>
                      <a:noFill/>
                    </a:lnT>
                    <a:lnB>
                      <a:noFill/>
                    </a:lnB>
                  </a:tcPr>
                </a:tc>
                <a:extLst>
                  <a:ext uri="{0D108BD9-81ED-4DB2-BD59-A6C34878D82A}">
                    <a16:rowId xmlns:a16="http://schemas.microsoft.com/office/drawing/2014/main" xmlns="" val="1529205624"/>
                  </a:ext>
                </a:extLst>
              </a:tr>
              <a:tr h="166655">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extLst>
                  <a:ext uri="{0D108BD9-81ED-4DB2-BD59-A6C34878D82A}">
                    <a16:rowId xmlns:a16="http://schemas.microsoft.com/office/drawing/2014/main" xmlns="" val="3531752389"/>
                  </a:ext>
                </a:extLst>
              </a:tr>
              <a:tr h="166655">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167</a:t>
                      </a:r>
                    </a:p>
                  </a:txBody>
                  <a:tcPr marL="9525" marR="9525" marT="9525" marB="0" anchor="ctr">
                    <a:lnL>
                      <a:noFill/>
                    </a:lnL>
                    <a:lnR>
                      <a:noFill/>
                    </a:lnR>
                    <a:lnT>
                      <a:noFill/>
                    </a:lnT>
                    <a:lnB>
                      <a:noFill/>
                    </a:lnB>
                  </a:tcPr>
                </a:tc>
                <a:extLst>
                  <a:ext uri="{0D108BD9-81ED-4DB2-BD59-A6C34878D82A}">
                    <a16:rowId xmlns:a16="http://schemas.microsoft.com/office/drawing/2014/main" xmlns="" val="1988200376"/>
                  </a:ext>
                </a:extLst>
              </a:tr>
              <a:tr h="166655">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433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177</a:t>
                      </a:r>
                    </a:p>
                  </a:txBody>
                  <a:tcPr marL="9525" marR="9525" marT="9525" marB="0" anchor="ctr">
                    <a:lnL>
                      <a:noFill/>
                    </a:lnL>
                    <a:lnR>
                      <a:noFill/>
                    </a:lnR>
                    <a:lnT>
                      <a:noFill/>
                    </a:lnT>
                    <a:lnB>
                      <a:noFill/>
                    </a:lnB>
                  </a:tcPr>
                </a:tc>
                <a:extLst>
                  <a:ext uri="{0D108BD9-81ED-4DB2-BD59-A6C34878D82A}">
                    <a16:rowId xmlns:a16="http://schemas.microsoft.com/office/drawing/2014/main" xmlns="" val="2693411348"/>
                  </a:ext>
                </a:extLst>
              </a:tr>
              <a:tr h="166655">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157</a:t>
                      </a:r>
                    </a:p>
                  </a:txBody>
                  <a:tcPr marL="9525" marR="9525" marT="9525" marB="0" anchor="ctr">
                    <a:lnL>
                      <a:noFill/>
                    </a:lnL>
                    <a:lnR>
                      <a:noFill/>
                    </a:lnR>
                    <a:lnT>
                      <a:noFill/>
                    </a:lnT>
                    <a:lnB>
                      <a:noFill/>
                    </a:lnB>
                  </a:tcPr>
                </a:tc>
                <a:extLst>
                  <a:ext uri="{0D108BD9-81ED-4DB2-BD59-A6C34878D82A}">
                    <a16:rowId xmlns:a16="http://schemas.microsoft.com/office/drawing/2014/main" xmlns="" val="408038942"/>
                  </a:ext>
                </a:extLst>
              </a:tr>
              <a:tr h="166655">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extLst>
                  <a:ext uri="{0D108BD9-81ED-4DB2-BD59-A6C34878D82A}">
                    <a16:rowId xmlns:a16="http://schemas.microsoft.com/office/drawing/2014/main" xmlns="" val="102046404"/>
                  </a:ext>
                </a:extLst>
              </a:tr>
              <a:tr h="166655">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1,183</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xmlns="" val="1885310229"/>
                  </a:ext>
                </a:extLst>
              </a:tr>
              <a:tr h="166655">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3,134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1,130</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xmlns="" val="3820779378"/>
                  </a:ext>
                </a:extLst>
              </a:tr>
              <a:tr h="166655">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967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405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388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379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3,214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3,354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558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1,172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xmlns="" val="3627483082"/>
                  </a:ext>
                </a:extLst>
              </a:tr>
              <a:tr h="166655">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12,008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5,062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1,923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4,801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4,575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1,686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951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366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3,827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39,027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43,736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7,112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12,568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xmlns="" val="211775146"/>
                  </a:ext>
                </a:extLst>
              </a:tr>
              <a:tr h="154989">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3491515223"/>
                  </a:ext>
                </a:extLst>
              </a:tr>
              <a:tr h="166655">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xmlns="" val="1860317905"/>
                  </a:ext>
                </a:extLst>
              </a:tr>
            </a:tbl>
          </a:graphicData>
        </a:graphic>
      </p:graphicFrame>
    </p:spTree>
    <p:extLst>
      <p:ext uri="{BB962C8B-B14F-4D97-AF65-F5344CB8AC3E}">
        <p14:creationId xmlns:p14="http://schemas.microsoft.com/office/powerpoint/2010/main" val="153655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CBEDCB89-AE61-49A2-A70B-B24F75991469}"/>
              </a:ext>
            </a:extLst>
          </p:cNvPr>
          <p:cNvSpPr txBox="1"/>
          <p:nvPr/>
        </p:nvSpPr>
        <p:spPr>
          <a:xfrm>
            <a:off x="556590" y="1046922"/>
            <a:ext cx="11198085"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From the cancellation trend 3% of total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American Airlines Inc. flights have been cancelled in 2008. are United Airlines Inc and SkyWest Airlines Inc. remain the top carriers whose have been mostly cancelled. These are the top 2 airlines  at SFO with the most significant flights and those cancellation provide a very bad experience to their travelers. It also have a negative impact on the entire airport performance and it is critical to address it.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7">
            <a:extLst>
              <a:ext uri="{FF2B5EF4-FFF2-40B4-BE49-F238E27FC236}">
                <a16:creationId xmlns:a16="http://schemas.microsoft.com/office/drawing/2014/main" xmlns="" id="{6C379ADF-C3CF-4A92-9C4D-FF5531C168A9}"/>
              </a:ext>
            </a:extLst>
          </p:cNvPr>
          <p:cNvSpPr/>
          <p:nvPr/>
        </p:nvSpPr>
        <p:spPr>
          <a:xfrm>
            <a:off x="556590" y="27829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none" spc="0" normalizeH="0" baseline="0" noProof="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xmlns="" id="{E5E184BE-44FF-431D-8FFF-8AF0B7A6E51B}"/>
              </a:ext>
            </a:extLst>
          </p:cNvPr>
          <p:cNvSpPr/>
          <p:nvPr/>
        </p:nvSpPr>
        <p:spPr>
          <a:xfrm>
            <a:off x="556590" y="2053606"/>
            <a:ext cx="60164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3</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SkyWest Airlines Inc. and American Airlines Inc.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BC1CAC64-32CE-4B84-91C9-2DB3C2814369}"/>
              </a:ext>
            </a:extLst>
          </p:cNvPr>
          <p:cNvSpPr/>
          <p:nvPr/>
        </p:nvSpPr>
        <p:spPr>
          <a:xfrm>
            <a:off x="7447721" y="2058421"/>
            <a:ext cx="2173357" cy="292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4</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Total Cancellations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2" name="Table 11">
            <a:extLst>
              <a:ext uri="{FF2B5EF4-FFF2-40B4-BE49-F238E27FC236}">
                <a16:creationId xmlns:a16="http://schemas.microsoft.com/office/drawing/2014/main" xmlns="" id="{96E03379-780D-440A-9C6B-2104A0F3B79F}"/>
              </a:ext>
            </a:extLst>
          </p:cNvPr>
          <p:cNvGraphicFramePr>
            <a:graphicFrameLocks noGrp="1"/>
          </p:cNvGraphicFramePr>
          <p:nvPr>
            <p:extLst/>
          </p:nvPr>
        </p:nvGraphicFramePr>
        <p:xfrm>
          <a:off x="7527234" y="2477024"/>
          <a:ext cx="3581679" cy="3417901"/>
        </p:xfrm>
        <a:graphic>
          <a:graphicData uri="http://schemas.openxmlformats.org/drawingml/2006/table">
            <a:tbl>
              <a:tblPr/>
              <a:tblGrid>
                <a:gridCol w="574505">
                  <a:extLst>
                    <a:ext uri="{9D8B030D-6E8A-4147-A177-3AD203B41FA5}">
                      <a16:colId xmlns:a16="http://schemas.microsoft.com/office/drawing/2014/main" xmlns="" val="3244466348"/>
                    </a:ext>
                  </a:extLst>
                </a:gridCol>
                <a:gridCol w="610412">
                  <a:extLst>
                    <a:ext uri="{9D8B030D-6E8A-4147-A177-3AD203B41FA5}">
                      <a16:colId xmlns:a16="http://schemas.microsoft.com/office/drawing/2014/main" xmlns="" val="1422901368"/>
                    </a:ext>
                  </a:extLst>
                </a:gridCol>
                <a:gridCol w="574505">
                  <a:extLst>
                    <a:ext uri="{9D8B030D-6E8A-4147-A177-3AD203B41FA5}">
                      <a16:colId xmlns:a16="http://schemas.microsoft.com/office/drawing/2014/main" xmlns="" val="4129151962"/>
                    </a:ext>
                  </a:extLst>
                </a:gridCol>
                <a:gridCol w="574505">
                  <a:extLst>
                    <a:ext uri="{9D8B030D-6E8A-4147-A177-3AD203B41FA5}">
                      <a16:colId xmlns:a16="http://schemas.microsoft.com/office/drawing/2014/main" xmlns="" val="415756413"/>
                    </a:ext>
                  </a:extLst>
                </a:gridCol>
                <a:gridCol w="574505">
                  <a:extLst>
                    <a:ext uri="{9D8B030D-6E8A-4147-A177-3AD203B41FA5}">
                      <a16:colId xmlns:a16="http://schemas.microsoft.com/office/drawing/2014/main" xmlns="" val="1322289535"/>
                    </a:ext>
                  </a:extLst>
                </a:gridCol>
                <a:gridCol w="673247">
                  <a:extLst>
                    <a:ext uri="{9D8B030D-6E8A-4147-A177-3AD203B41FA5}">
                      <a16:colId xmlns:a16="http://schemas.microsoft.com/office/drawing/2014/main" xmlns="" val="1423453768"/>
                    </a:ext>
                  </a:extLst>
                </a:gridCol>
              </a:tblGrid>
              <a:tr h="236392">
                <a:tc>
                  <a:txBody>
                    <a:bodyPr/>
                    <a:lstStyle/>
                    <a:p>
                      <a:pPr algn="l" fontAlgn="ctr"/>
                      <a:r>
                        <a:rPr lang="en-CA" sz="1100" b="1" i="0" u="none" strike="noStrike">
                          <a:solidFill>
                            <a:srgbClr val="000000"/>
                          </a:solidFill>
                          <a:effectLst/>
                          <a:latin typeface="Calibri" panose="020F0502020204030204" pitchFamily="34" charset="0"/>
                        </a:rPr>
                        <a:t>Month</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xmlns="" val="1003096531"/>
                  </a:ext>
                </a:extLst>
              </a:tr>
              <a:tr h="236392">
                <a:tc>
                  <a:txBody>
                    <a:bodyPr/>
                    <a:lstStyle/>
                    <a:p>
                      <a:pPr algn="l" fontAlgn="b"/>
                      <a:r>
                        <a:rPr lang="en-CA" sz="1100" b="0" i="0" u="none" strike="noStrike" dirty="0">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190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613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xmlns="" val="2227967977"/>
                  </a:ext>
                </a:extLst>
              </a:tr>
              <a:tr h="236392">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a:t>
                      </a:r>
                    </a:p>
                  </a:txBody>
                  <a:tcPr marL="9525" marR="9525" marT="9525" marB="0" anchor="ctr">
                    <a:lnL>
                      <a:noFill/>
                    </a:lnL>
                    <a:lnR>
                      <a:noFill/>
                    </a:lnR>
                    <a:lnT>
                      <a:noFill/>
                    </a:lnT>
                    <a:lnB>
                      <a:noFill/>
                    </a:lnB>
                  </a:tcPr>
                </a:tc>
                <a:extLst>
                  <a:ext uri="{0D108BD9-81ED-4DB2-BD59-A6C34878D82A}">
                    <a16:rowId xmlns:a16="http://schemas.microsoft.com/office/drawing/2014/main" xmlns="" val="1586943888"/>
                  </a:ext>
                </a:extLst>
              </a:tr>
              <a:tr h="236392">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181</a:t>
                      </a:r>
                    </a:p>
                  </a:txBody>
                  <a:tcPr marL="9525" marR="9525" marT="9525" marB="0" anchor="ctr">
                    <a:lnL>
                      <a:noFill/>
                    </a:lnL>
                    <a:lnR>
                      <a:noFill/>
                    </a:lnR>
                    <a:lnT>
                      <a:noFill/>
                    </a:lnT>
                    <a:lnB>
                      <a:noFill/>
                    </a:lnB>
                  </a:tcPr>
                </a:tc>
                <a:extLst>
                  <a:ext uri="{0D108BD9-81ED-4DB2-BD59-A6C34878D82A}">
                    <a16:rowId xmlns:a16="http://schemas.microsoft.com/office/drawing/2014/main" xmlns="" val="1379187660"/>
                  </a:ext>
                </a:extLst>
              </a:tr>
              <a:tr h="236392">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152</a:t>
                      </a:r>
                    </a:p>
                  </a:txBody>
                  <a:tcPr marL="9525" marR="9525" marT="9525" marB="0" anchor="ctr">
                    <a:lnL>
                      <a:noFill/>
                    </a:lnL>
                    <a:lnR>
                      <a:noFill/>
                    </a:lnR>
                    <a:lnT>
                      <a:noFill/>
                    </a:lnT>
                    <a:lnB>
                      <a:noFill/>
                    </a:lnB>
                  </a:tcPr>
                </a:tc>
                <a:extLst>
                  <a:ext uri="{0D108BD9-81ED-4DB2-BD59-A6C34878D82A}">
                    <a16:rowId xmlns:a16="http://schemas.microsoft.com/office/drawing/2014/main" xmlns="" val="1270250899"/>
                  </a:ext>
                </a:extLst>
              </a:tr>
              <a:tr h="236392">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134</a:t>
                      </a:r>
                    </a:p>
                  </a:txBody>
                  <a:tcPr marL="9525" marR="9525" marT="9525" marB="0" anchor="ctr">
                    <a:lnL>
                      <a:noFill/>
                    </a:lnL>
                    <a:lnR>
                      <a:noFill/>
                    </a:lnR>
                    <a:lnT>
                      <a:noFill/>
                    </a:lnT>
                    <a:lnB>
                      <a:noFill/>
                    </a:lnB>
                  </a:tcPr>
                </a:tc>
                <a:extLst>
                  <a:ext uri="{0D108BD9-81ED-4DB2-BD59-A6C34878D82A}">
                    <a16:rowId xmlns:a16="http://schemas.microsoft.com/office/drawing/2014/main" xmlns="" val="3687516715"/>
                  </a:ext>
                </a:extLst>
              </a:tr>
              <a:tr h="236392">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a:t>
                      </a:r>
                    </a:p>
                  </a:txBody>
                  <a:tcPr marL="9525" marR="9525" marT="9525" marB="0" anchor="ctr">
                    <a:lnL>
                      <a:noFill/>
                    </a:lnL>
                    <a:lnR>
                      <a:noFill/>
                    </a:lnR>
                    <a:lnT>
                      <a:noFill/>
                    </a:lnT>
                    <a:lnB>
                      <a:noFill/>
                    </a:lnB>
                  </a:tcPr>
                </a:tc>
                <a:extLst>
                  <a:ext uri="{0D108BD9-81ED-4DB2-BD59-A6C34878D82A}">
                    <a16:rowId xmlns:a16="http://schemas.microsoft.com/office/drawing/2014/main" xmlns="" val="2222285805"/>
                  </a:ext>
                </a:extLst>
              </a:tr>
              <a:tr h="236392">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227</a:t>
                      </a:r>
                    </a:p>
                  </a:txBody>
                  <a:tcPr marL="9525" marR="9525" marT="9525" marB="0" anchor="ctr">
                    <a:lnL>
                      <a:noFill/>
                    </a:lnL>
                    <a:lnR>
                      <a:noFill/>
                    </a:lnR>
                    <a:lnT>
                      <a:noFill/>
                    </a:lnT>
                    <a:lnB>
                      <a:noFill/>
                    </a:lnB>
                  </a:tcPr>
                </a:tc>
                <a:extLst>
                  <a:ext uri="{0D108BD9-81ED-4DB2-BD59-A6C34878D82A}">
                    <a16:rowId xmlns:a16="http://schemas.microsoft.com/office/drawing/2014/main" xmlns="" val="3552037644"/>
                  </a:ext>
                </a:extLst>
              </a:tr>
              <a:tr h="236392">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124</a:t>
                      </a:r>
                    </a:p>
                  </a:txBody>
                  <a:tcPr marL="9525" marR="9525" marT="9525" marB="0" anchor="ctr">
                    <a:lnL>
                      <a:noFill/>
                    </a:lnL>
                    <a:lnR>
                      <a:noFill/>
                    </a:lnR>
                    <a:lnT>
                      <a:noFill/>
                    </a:lnT>
                    <a:lnB>
                      <a:noFill/>
                    </a:lnB>
                  </a:tcPr>
                </a:tc>
                <a:extLst>
                  <a:ext uri="{0D108BD9-81ED-4DB2-BD59-A6C34878D82A}">
                    <a16:rowId xmlns:a16="http://schemas.microsoft.com/office/drawing/2014/main" xmlns="" val="513634080"/>
                  </a:ext>
                </a:extLst>
              </a:tr>
              <a:tr h="236392">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87</a:t>
                      </a:r>
                    </a:p>
                  </a:txBody>
                  <a:tcPr marL="9525" marR="9525" marT="9525" marB="0" anchor="ctr">
                    <a:lnL>
                      <a:noFill/>
                    </a:lnL>
                    <a:lnR>
                      <a:noFill/>
                    </a:lnR>
                    <a:lnT>
                      <a:noFill/>
                    </a:lnT>
                    <a:lnB>
                      <a:noFill/>
                    </a:lnB>
                  </a:tcPr>
                </a:tc>
                <a:extLst>
                  <a:ext uri="{0D108BD9-81ED-4DB2-BD59-A6C34878D82A}">
                    <a16:rowId xmlns:a16="http://schemas.microsoft.com/office/drawing/2014/main" xmlns="" val="1518104514"/>
                  </a:ext>
                </a:extLst>
              </a:tr>
              <a:tr h="236392">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a:noFill/>
                    </a:lnB>
                  </a:tcPr>
                </a:tc>
                <a:extLst>
                  <a:ext uri="{0D108BD9-81ED-4DB2-BD59-A6C34878D82A}">
                    <a16:rowId xmlns:a16="http://schemas.microsoft.com/office/drawing/2014/main" xmlns="" val="3983172394"/>
                  </a:ext>
                </a:extLst>
              </a:tr>
              <a:tr h="236392">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extLst>
                  <a:ext uri="{0D108BD9-81ED-4DB2-BD59-A6C34878D82A}">
                    <a16:rowId xmlns:a16="http://schemas.microsoft.com/office/drawing/2014/main" xmlns="" val="3633164761"/>
                  </a:ext>
                </a:extLst>
              </a:tr>
              <a:tr h="236392">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245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xmlns="" val="1215465050"/>
                  </a:ext>
                </a:extLst>
              </a:tr>
              <a:tr h="236392">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335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872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291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2,401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xmlns="" val="3413314019"/>
                  </a:ext>
                </a:extLst>
              </a:tr>
            </a:tbl>
          </a:graphicData>
        </a:graphic>
      </p:graphicFrame>
      <p:graphicFrame>
        <p:nvGraphicFramePr>
          <p:cNvPr id="5" name="Table 4">
            <a:extLst>
              <a:ext uri="{FF2B5EF4-FFF2-40B4-BE49-F238E27FC236}">
                <a16:creationId xmlns:a16="http://schemas.microsoft.com/office/drawing/2014/main" xmlns="" id="{63547301-37D1-43EC-A3CB-3C5CE1FFCA05}"/>
              </a:ext>
            </a:extLst>
          </p:cNvPr>
          <p:cNvGraphicFramePr>
            <a:graphicFrameLocks noGrp="1"/>
          </p:cNvGraphicFramePr>
          <p:nvPr>
            <p:extLst/>
          </p:nvPr>
        </p:nvGraphicFramePr>
        <p:xfrm>
          <a:off x="556590" y="2534495"/>
          <a:ext cx="2849217" cy="3360432"/>
        </p:xfrm>
        <a:graphic>
          <a:graphicData uri="http://schemas.openxmlformats.org/drawingml/2006/table">
            <a:tbl>
              <a:tblPr/>
              <a:tblGrid>
                <a:gridCol w="1214356">
                  <a:extLst>
                    <a:ext uri="{9D8B030D-6E8A-4147-A177-3AD203B41FA5}">
                      <a16:colId xmlns:a16="http://schemas.microsoft.com/office/drawing/2014/main" xmlns="" val="1103114057"/>
                    </a:ext>
                  </a:extLst>
                </a:gridCol>
                <a:gridCol w="754551">
                  <a:extLst>
                    <a:ext uri="{9D8B030D-6E8A-4147-A177-3AD203B41FA5}">
                      <a16:colId xmlns:a16="http://schemas.microsoft.com/office/drawing/2014/main" xmlns="" val="416372629"/>
                    </a:ext>
                  </a:extLst>
                </a:gridCol>
                <a:gridCol w="880310">
                  <a:extLst>
                    <a:ext uri="{9D8B030D-6E8A-4147-A177-3AD203B41FA5}">
                      <a16:colId xmlns:a16="http://schemas.microsoft.com/office/drawing/2014/main" xmlns="" val="1253654685"/>
                    </a:ext>
                  </a:extLst>
                </a:gridCol>
              </a:tblGrid>
              <a:tr h="448055">
                <a:tc>
                  <a:txBody>
                    <a:bodyPr/>
                    <a:lstStyle/>
                    <a:p>
                      <a:pPr algn="l" fontAlgn="ctr"/>
                      <a:r>
                        <a:rPr lang="en-CA" sz="1100" b="1" i="0" u="none" strike="noStrike">
                          <a:solidFill>
                            <a:srgbClr val="000000"/>
                          </a:solidFill>
                          <a:effectLst/>
                          <a:latin typeface="Calibri" panose="020F0502020204030204" pitchFamily="34" charset="0"/>
                        </a:rPr>
                        <a:t>Skywest Airlines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xmlns="" val="1459725594"/>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106,481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103,481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xmlns="" val="44209634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63,981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62,554</a:t>
                      </a:r>
                    </a:p>
                  </a:txBody>
                  <a:tcPr marL="9525" marR="9525" marT="9525" marB="0" anchor="ctr">
                    <a:lnL>
                      <a:noFill/>
                    </a:lnL>
                    <a:lnR>
                      <a:noFill/>
                    </a:lnR>
                    <a:lnT>
                      <a:noFill/>
                    </a:lnT>
                    <a:lnB>
                      <a:noFill/>
                    </a:lnB>
                  </a:tcPr>
                </a:tc>
                <a:extLst>
                  <a:ext uri="{0D108BD9-81ED-4DB2-BD59-A6C34878D82A}">
                    <a16:rowId xmlns:a16="http://schemas.microsoft.com/office/drawing/2014/main" xmlns="" val="371569214"/>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19,700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22,443</a:t>
                      </a:r>
                    </a:p>
                  </a:txBody>
                  <a:tcPr marL="9525" marR="9525" marT="9525" marB="0" anchor="ctr">
                    <a:lnL>
                      <a:noFill/>
                    </a:lnL>
                    <a:lnR>
                      <a:noFill/>
                    </a:lnR>
                    <a:lnT>
                      <a:noFill/>
                    </a:lnT>
                    <a:lnB>
                      <a:noFill/>
                    </a:lnB>
                  </a:tcPr>
                </a:tc>
                <a:extLst>
                  <a:ext uri="{0D108BD9-81ED-4DB2-BD59-A6C34878D82A}">
                    <a16:rowId xmlns:a16="http://schemas.microsoft.com/office/drawing/2014/main" xmlns="" val="3900168681"/>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11,904</a:t>
                      </a:r>
                    </a:p>
                  </a:txBody>
                  <a:tcPr marL="9525" marR="9525" marT="9525" marB="0" anchor="ctr">
                    <a:lnL>
                      <a:noFill/>
                    </a:lnL>
                    <a:lnR>
                      <a:noFill/>
                    </a:lnR>
                    <a:lnT>
                      <a:noFill/>
                    </a:lnT>
                    <a:lnB>
                      <a:noFill/>
                    </a:lnB>
                  </a:tcPr>
                </a:tc>
                <a:extLst>
                  <a:ext uri="{0D108BD9-81ED-4DB2-BD59-A6C34878D82A}">
                    <a16:rowId xmlns:a16="http://schemas.microsoft.com/office/drawing/2014/main" xmlns="" val="2274264415"/>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30,016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30,286</a:t>
                      </a:r>
                    </a:p>
                  </a:txBody>
                  <a:tcPr marL="9525" marR="9525" marT="9525" marB="0" anchor="ctr">
                    <a:lnL>
                      <a:noFill/>
                    </a:lnL>
                    <a:lnR>
                      <a:noFill/>
                    </a:lnR>
                    <a:lnT>
                      <a:noFill/>
                    </a:lnT>
                    <a:lnB>
                      <a:noFill/>
                    </a:lnB>
                  </a:tcPr>
                </a:tc>
                <a:extLst>
                  <a:ext uri="{0D108BD9-81ED-4DB2-BD59-A6C34878D82A}">
                    <a16:rowId xmlns:a16="http://schemas.microsoft.com/office/drawing/2014/main" xmlns="" val="106953079"/>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48,004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53,838</a:t>
                      </a:r>
                    </a:p>
                  </a:txBody>
                  <a:tcPr marL="9525" marR="9525" marT="9525" marB="0" anchor="ctr">
                    <a:lnL>
                      <a:noFill/>
                    </a:lnL>
                    <a:lnR>
                      <a:noFill/>
                    </a:lnR>
                    <a:lnT>
                      <a:noFill/>
                    </a:lnT>
                    <a:lnB>
                      <a:noFill/>
                    </a:lnB>
                  </a:tcPr>
                </a:tc>
                <a:extLst>
                  <a:ext uri="{0D108BD9-81ED-4DB2-BD59-A6C34878D82A}">
                    <a16:rowId xmlns:a16="http://schemas.microsoft.com/office/drawing/2014/main" xmlns="" val="305330969"/>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49,629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54,604</a:t>
                      </a:r>
                    </a:p>
                  </a:txBody>
                  <a:tcPr marL="9525" marR="9525" marT="9525" marB="0" anchor="ctr">
                    <a:lnL>
                      <a:noFill/>
                    </a:lnL>
                    <a:lnR>
                      <a:noFill/>
                    </a:lnR>
                    <a:lnT>
                      <a:noFill/>
                    </a:lnT>
                    <a:lnB>
                      <a:noFill/>
                    </a:lnB>
                  </a:tcPr>
                </a:tc>
                <a:extLst>
                  <a:ext uri="{0D108BD9-81ED-4DB2-BD59-A6C34878D82A}">
                    <a16:rowId xmlns:a16="http://schemas.microsoft.com/office/drawing/2014/main" xmlns="" val="3003228778"/>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38,219</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44,238</a:t>
                      </a:r>
                    </a:p>
                  </a:txBody>
                  <a:tcPr marL="9525" marR="9525" marT="9525" marB="0" anchor="ctr">
                    <a:lnL>
                      <a:noFill/>
                    </a:lnL>
                    <a:lnR>
                      <a:noFill/>
                    </a:lnR>
                    <a:lnT>
                      <a:noFill/>
                    </a:lnT>
                    <a:lnB>
                      <a:noFill/>
                    </a:lnB>
                  </a:tcPr>
                </a:tc>
                <a:extLst>
                  <a:ext uri="{0D108BD9-81ED-4DB2-BD59-A6C34878D82A}">
                    <a16:rowId xmlns:a16="http://schemas.microsoft.com/office/drawing/2014/main" xmlns="" val="3070330309"/>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32,866</a:t>
                      </a:r>
                    </a:p>
                  </a:txBody>
                  <a:tcPr marL="9525" marR="9525" marT="9525" marB="0" anchor="ctr">
                    <a:lnL>
                      <a:noFill/>
                    </a:lnL>
                    <a:lnR>
                      <a:noFill/>
                    </a:lnR>
                    <a:lnT>
                      <a:noFill/>
                    </a:lnT>
                    <a:lnB>
                      <a:noFill/>
                    </a:lnB>
                  </a:tcPr>
                </a:tc>
                <a:extLst>
                  <a:ext uri="{0D108BD9-81ED-4DB2-BD59-A6C34878D82A}">
                    <a16:rowId xmlns:a16="http://schemas.microsoft.com/office/drawing/2014/main" xmlns="" val="1689821452"/>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23,892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26,560</a:t>
                      </a:r>
                    </a:p>
                  </a:txBody>
                  <a:tcPr marL="9525" marR="9525" marT="9525" marB="0" anchor="ctr">
                    <a:lnL>
                      <a:noFill/>
                    </a:lnL>
                    <a:lnR>
                      <a:noFill/>
                    </a:lnR>
                    <a:lnT>
                      <a:noFill/>
                    </a:lnT>
                    <a:lnB>
                      <a:noFill/>
                    </a:lnB>
                  </a:tcPr>
                </a:tc>
                <a:extLst>
                  <a:ext uri="{0D108BD9-81ED-4DB2-BD59-A6C34878D82A}">
                    <a16:rowId xmlns:a16="http://schemas.microsoft.com/office/drawing/2014/main" xmlns="" val="1261493057"/>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39,507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42,998</a:t>
                      </a:r>
                    </a:p>
                  </a:txBody>
                  <a:tcPr marL="9525" marR="9525" marT="9525" marB="0" anchor="ctr">
                    <a:lnL>
                      <a:noFill/>
                    </a:lnL>
                    <a:lnR>
                      <a:noFill/>
                    </a:lnR>
                    <a:lnT>
                      <a:noFill/>
                    </a:lnT>
                    <a:lnB>
                      <a:noFill/>
                    </a:lnB>
                  </a:tcPr>
                </a:tc>
                <a:extLst>
                  <a:ext uri="{0D108BD9-81ED-4DB2-BD59-A6C34878D82A}">
                    <a16:rowId xmlns:a16="http://schemas.microsoft.com/office/drawing/2014/main" xmlns="" val="3575024341"/>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75,341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77,339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xmlns="" val="1223953787"/>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534,072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563,111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xmlns="" val="2732427191"/>
                  </a:ext>
                </a:extLst>
              </a:tr>
            </a:tbl>
          </a:graphicData>
        </a:graphic>
      </p:graphicFrame>
      <p:graphicFrame>
        <p:nvGraphicFramePr>
          <p:cNvPr id="6" name="Table 5">
            <a:extLst>
              <a:ext uri="{FF2B5EF4-FFF2-40B4-BE49-F238E27FC236}">
                <a16:creationId xmlns:a16="http://schemas.microsoft.com/office/drawing/2014/main" xmlns="" id="{399639D1-88ED-45E9-9970-3FC3EF27C05C}"/>
              </a:ext>
            </a:extLst>
          </p:cNvPr>
          <p:cNvGraphicFramePr>
            <a:graphicFrameLocks noGrp="1"/>
          </p:cNvGraphicFramePr>
          <p:nvPr>
            <p:extLst/>
          </p:nvPr>
        </p:nvGraphicFramePr>
        <p:xfrm>
          <a:off x="3829878" y="2534495"/>
          <a:ext cx="2743200" cy="3360435"/>
        </p:xfrm>
        <a:graphic>
          <a:graphicData uri="http://schemas.openxmlformats.org/drawingml/2006/table">
            <a:tbl>
              <a:tblPr/>
              <a:tblGrid>
                <a:gridCol w="895739">
                  <a:extLst>
                    <a:ext uri="{9D8B030D-6E8A-4147-A177-3AD203B41FA5}">
                      <a16:colId xmlns:a16="http://schemas.microsoft.com/office/drawing/2014/main" xmlns="" val="2719703237"/>
                    </a:ext>
                  </a:extLst>
                </a:gridCol>
                <a:gridCol w="951722">
                  <a:extLst>
                    <a:ext uri="{9D8B030D-6E8A-4147-A177-3AD203B41FA5}">
                      <a16:colId xmlns:a16="http://schemas.microsoft.com/office/drawing/2014/main" xmlns="" val="2360970787"/>
                    </a:ext>
                  </a:extLst>
                </a:gridCol>
                <a:gridCol w="895739">
                  <a:extLst>
                    <a:ext uri="{9D8B030D-6E8A-4147-A177-3AD203B41FA5}">
                      <a16:colId xmlns:a16="http://schemas.microsoft.com/office/drawing/2014/main" xmlns="" val="663265420"/>
                    </a:ext>
                  </a:extLst>
                </a:gridCol>
              </a:tblGrid>
              <a:tr h="448058">
                <a:tc>
                  <a:txBody>
                    <a:bodyPr/>
                    <a:lstStyle/>
                    <a:p>
                      <a:pPr algn="l" fontAlgn="ctr"/>
                      <a:r>
                        <a:rPr lang="en-US" sz="1100" dirty="0"/>
                        <a:t>American Airlines Inc.</a:t>
                      </a:r>
                      <a:endParaRPr lang="en-CA"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xmlns="" val="2909690249"/>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30,246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32,806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xmlns="" val="359932006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19,885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19,406</a:t>
                      </a:r>
                    </a:p>
                  </a:txBody>
                  <a:tcPr marL="9525" marR="9525" marT="9525" marB="0" anchor="ctr">
                    <a:lnL>
                      <a:noFill/>
                    </a:lnL>
                    <a:lnR>
                      <a:noFill/>
                    </a:lnR>
                    <a:lnT>
                      <a:noFill/>
                    </a:lnT>
                    <a:lnB>
                      <a:noFill/>
                    </a:lnB>
                  </a:tcPr>
                </a:tc>
                <a:extLst>
                  <a:ext uri="{0D108BD9-81ED-4DB2-BD59-A6C34878D82A}">
                    <a16:rowId xmlns:a16="http://schemas.microsoft.com/office/drawing/2014/main" xmlns="" val="2039479510"/>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12,059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15,173</a:t>
                      </a:r>
                    </a:p>
                  </a:txBody>
                  <a:tcPr marL="9525" marR="9525" marT="9525" marB="0" anchor="ctr">
                    <a:lnL>
                      <a:noFill/>
                    </a:lnL>
                    <a:lnR>
                      <a:noFill/>
                    </a:lnR>
                    <a:lnT>
                      <a:noFill/>
                    </a:lnT>
                    <a:lnB>
                      <a:noFill/>
                    </a:lnB>
                  </a:tcPr>
                </a:tc>
                <a:extLst>
                  <a:ext uri="{0D108BD9-81ED-4DB2-BD59-A6C34878D82A}">
                    <a16:rowId xmlns:a16="http://schemas.microsoft.com/office/drawing/2014/main" xmlns="" val="2028282258"/>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15,392</a:t>
                      </a:r>
                    </a:p>
                  </a:txBody>
                  <a:tcPr marL="9525" marR="9525" marT="9525" marB="0" anchor="ctr">
                    <a:lnL>
                      <a:noFill/>
                    </a:lnL>
                    <a:lnR>
                      <a:noFill/>
                    </a:lnR>
                    <a:lnT>
                      <a:noFill/>
                    </a:lnT>
                    <a:lnB>
                      <a:noFill/>
                    </a:lnB>
                  </a:tcPr>
                </a:tc>
                <a:extLst>
                  <a:ext uri="{0D108BD9-81ED-4DB2-BD59-A6C34878D82A}">
                    <a16:rowId xmlns:a16="http://schemas.microsoft.com/office/drawing/2014/main" xmlns="" val="2782071176"/>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16,239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18,202</a:t>
                      </a:r>
                    </a:p>
                  </a:txBody>
                  <a:tcPr marL="9525" marR="9525" marT="9525" marB="0" anchor="ctr">
                    <a:lnL>
                      <a:noFill/>
                    </a:lnL>
                    <a:lnR>
                      <a:noFill/>
                    </a:lnR>
                    <a:lnT>
                      <a:noFill/>
                    </a:lnT>
                    <a:lnB>
                      <a:noFill/>
                    </a:lnB>
                  </a:tcPr>
                </a:tc>
                <a:extLst>
                  <a:ext uri="{0D108BD9-81ED-4DB2-BD59-A6C34878D82A}">
                    <a16:rowId xmlns:a16="http://schemas.microsoft.com/office/drawing/2014/main" xmlns="" val="1511691225"/>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25,219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29,041</a:t>
                      </a:r>
                    </a:p>
                  </a:txBody>
                  <a:tcPr marL="9525" marR="9525" marT="9525" marB="0" anchor="ctr">
                    <a:lnL>
                      <a:noFill/>
                    </a:lnL>
                    <a:lnR>
                      <a:noFill/>
                    </a:lnR>
                    <a:lnT>
                      <a:noFill/>
                    </a:lnT>
                    <a:lnB>
                      <a:noFill/>
                    </a:lnB>
                  </a:tcPr>
                </a:tc>
                <a:extLst>
                  <a:ext uri="{0D108BD9-81ED-4DB2-BD59-A6C34878D82A}">
                    <a16:rowId xmlns:a16="http://schemas.microsoft.com/office/drawing/2014/main" xmlns="" val="4195851313"/>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20,275</a:t>
                      </a:r>
                    </a:p>
                  </a:txBody>
                  <a:tcPr marL="9525" marR="9525" marT="9525" marB="0" anchor="ctr">
                    <a:lnL>
                      <a:noFill/>
                    </a:lnL>
                    <a:lnR>
                      <a:noFill/>
                    </a:lnR>
                    <a:lnT>
                      <a:noFill/>
                    </a:lnT>
                    <a:lnB>
                      <a:noFill/>
                    </a:lnB>
                  </a:tcPr>
                </a:tc>
                <a:extLst>
                  <a:ext uri="{0D108BD9-81ED-4DB2-BD59-A6C34878D82A}">
                    <a16:rowId xmlns:a16="http://schemas.microsoft.com/office/drawing/2014/main" xmlns="" val="2967088252"/>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13,967</a:t>
                      </a:r>
                    </a:p>
                  </a:txBody>
                  <a:tcPr marL="9525" marR="9525" marT="9525" marB="0" anchor="ctr">
                    <a:lnL>
                      <a:noFill/>
                    </a:lnL>
                    <a:lnR>
                      <a:noFill/>
                    </a:lnR>
                    <a:lnT>
                      <a:noFill/>
                    </a:lnT>
                    <a:lnB>
                      <a:noFill/>
                    </a:lnB>
                  </a:tcPr>
                </a:tc>
                <a:extLst>
                  <a:ext uri="{0D108BD9-81ED-4DB2-BD59-A6C34878D82A}">
                    <a16:rowId xmlns:a16="http://schemas.microsoft.com/office/drawing/2014/main" xmlns="" val="1085826614"/>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8,865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10,137</a:t>
                      </a:r>
                    </a:p>
                  </a:txBody>
                  <a:tcPr marL="9525" marR="9525" marT="9525" marB="0" anchor="ctr">
                    <a:lnL>
                      <a:noFill/>
                    </a:lnL>
                    <a:lnR>
                      <a:noFill/>
                    </a:lnR>
                    <a:lnT>
                      <a:noFill/>
                    </a:lnT>
                    <a:lnB>
                      <a:noFill/>
                    </a:lnB>
                  </a:tcPr>
                </a:tc>
                <a:extLst>
                  <a:ext uri="{0D108BD9-81ED-4DB2-BD59-A6C34878D82A}">
                    <a16:rowId xmlns:a16="http://schemas.microsoft.com/office/drawing/2014/main" xmlns="" val="1082019007"/>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5,941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10,102</a:t>
                      </a:r>
                    </a:p>
                  </a:txBody>
                  <a:tcPr marL="9525" marR="9525" marT="9525" marB="0" anchor="ctr">
                    <a:lnL>
                      <a:noFill/>
                    </a:lnL>
                    <a:lnR>
                      <a:noFill/>
                    </a:lnR>
                    <a:lnT>
                      <a:noFill/>
                    </a:lnT>
                    <a:lnB>
                      <a:noFill/>
                    </a:lnB>
                  </a:tcPr>
                </a:tc>
                <a:extLst>
                  <a:ext uri="{0D108BD9-81ED-4DB2-BD59-A6C34878D82A}">
                    <a16:rowId xmlns:a16="http://schemas.microsoft.com/office/drawing/2014/main" xmlns="" val="790070039"/>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5,398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8,078</a:t>
                      </a:r>
                    </a:p>
                  </a:txBody>
                  <a:tcPr marL="9525" marR="9525" marT="9525" marB="0" anchor="ctr">
                    <a:lnL>
                      <a:noFill/>
                    </a:lnL>
                    <a:lnR>
                      <a:noFill/>
                    </a:lnR>
                    <a:lnT>
                      <a:noFill/>
                    </a:lnT>
                    <a:lnB>
                      <a:noFill/>
                    </a:lnB>
                  </a:tcPr>
                </a:tc>
                <a:extLst>
                  <a:ext uri="{0D108BD9-81ED-4DB2-BD59-A6C34878D82A}">
                    <a16:rowId xmlns:a16="http://schemas.microsoft.com/office/drawing/2014/main" xmlns="" val="2134437398"/>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8,426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14,567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xmlns="" val="4219090180"/>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174,831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207,146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xmlns="" val="751607348"/>
                  </a:ext>
                </a:extLst>
              </a:tr>
            </a:tbl>
          </a:graphicData>
        </a:graphic>
      </p:graphicFrame>
    </p:spTree>
    <p:extLst>
      <p:ext uri="{BB962C8B-B14F-4D97-AF65-F5344CB8AC3E}">
        <p14:creationId xmlns:p14="http://schemas.microsoft.com/office/powerpoint/2010/main" val="301532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7C2ED-5C5A-4EDD-8FE8-18A3F312E05C}"/>
              </a:ext>
            </a:extLst>
          </p:cNvPr>
          <p:cNvSpPr>
            <a:spLocks noGrp="1"/>
          </p:cNvSpPr>
          <p:nvPr>
            <p:ph type="title"/>
          </p:nvPr>
        </p:nvSpPr>
        <p:spPr>
          <a:xfrm>
            <a:off x="838200" y="365125"/>
            <a:ext cx="10515600" cy="699283"/>
          </a:xfrm>
        </p:spPr>
        <p:txBody>
          <a:bodyPr/>
          <a:lstStyle/>
          <a:p>
            <a:r>
              <a:rPr lang="en-CA" dirty="0"/>
              <a:t>Airlines performance analysis – Diana &amp; Kate </a:t>
            </a:r>
          </a:p>
        </p:txBody>
      </p:sp>
      <p:sp>
        <p:nvSpPr>
          <p:cNvPr id="3" name="Content Placeholder 2">
            <a:extLst>
              <a:ext uri="{FF2B5EF4-FFF2-40B4-BE49-F238E27FC236}">
                <a16:creationId xmlns:a16="http://schemas.microsoft.com/office/drawing/2014/main" xmlns="" id="{6FAFD363-62D0-46EE-8BEE-3B7575051889}"/>
              </a:ext>
            </a:extLst>
          </p:cNvPr>
          <p:cNvSpPr>
            <a:spLocks noGrp="1"/>
          </p:cNvSpPr>
          <p:nvPr>
            <p:ph idx="1"/>
          </p:nvPr>
        </p:nvSpPr>
        <p:spPr>
          <a:xfrm>
            <a:off x="838200" y="1064408"/>
            <a:ext cx="10515600" cy="4959445"/>
          </a:xfrm>
        </p:spPr>
        <p:txBody>
          <a:bodyPr>
            <a:normAutofit/>
          </a:bodyPr>
          <a:lstStyle/>
          <a:p>
            <a:pPr marL="0" indent="0">
              <a:buNone/>
            </a:pPr>
            <a:r>
              <a:rPr lang="en-US" sz="1400" b="1" dirty="0"/>
              <a:t>Dataset: 2015 Flight Delays and Cancellations</a:t>
            </a:r>
          </a:p>
          <a:p>
            <a:pPr marL="0" indent="0">
              <a:buNone/>
            </a:pPr>
            <a:r>
              <a:rPr lang="en-US" sz="1400" dirty="0"/>
              <a:t>From: United States of America, Department of Transportation</a:t>
            </a:r>
          </a:p>
          <a:p>
            <a:pPr marL="0" indent="0">
              <a:buNone/>
            </a:pPr>
            <a:r>
              <a:rPr lang="en-US" sz="1400" dirty="0"/>
              <a:t>URL: </a:t>
            </a:r>
            <a:r>
              <a:rPr lang="en-US" sz="1400" dirty="0">
                <a:hlinkClick r:id="rId2"/>
              </a:rPr>
              <a:t>https://www.kaggle.com/usdot/flight-delays/data</a:t>
            </a:r>
            <a:endParaRPr lang="en-US" sz="1400" dirty="0"/>
          </a:p>
          <a:p>
            <a:pPr lvl="1">
              <a:buBlip>
                <a:blip r:embed="rId3">
                  <a:extLst>
                    <a:ext uri="{96DAC541-7B7A-43D3-8B79-37D633B846F1}">
                      <asvg:svgBlip xmlns:asvg="http://schemas.microsoft.com/office/drawing/2016/SVG/main" xmlns="" r:embed="rId4"/>
                    </a:ext>
                  </a:extLst>
                </a:blip>
              </a:buBlip>
            </a:pPr>
            <a:r>
              <a:rPr lang="en-US" sz="1100" dirty="0"/>
              <a:t> airlines.csv</a:t>
            </a:r>
          </a:p>
          <a:p>
            <a:pPr lvl="1">
              <a:buBlip>
                <a:blip r:embed="rId3">
                  <a:extLst>
                    <a:ext uri="{96DAC541-7B7A-43D3-8B79-37D633B846F1}">
                      <asvg:svgBlip xmlns:asvg="http://schemas.microsoft.com/office/drawing/2016/SVG/main" xmlns="" r:embed="rId4"/>
                    </a:ext>
                  </a:extLst>
                </a:blip>
              </a:buBlip>
            </a:pPr>
            <a:r>
              <a:rPr lang="en-US" sz="1100" dirty="0"/>
              <a:t> airports.csv</a:t>
            </a:r>
          </a:p>
          <a:p>
            <a:pPr lvl="1">
              <a:buBlip>
                <a:blip r:embed="rId3">
                  <a:extLst>
                    <a:ext uri="{96DAC541-7B7A-43D3-8B79-37D633B846F1}">
                      <asvg:svgBlip xmlns:asvg="http://schemas.microsoft.com/office/drawing/2016/SVG/main" xmlns="" r:embed="rId4"/>
                    </a:ext>
                  </a:extLst>
                </a:blip>
              </a:buBlip>
            </a:pPr>
            <a:r>
              <a:rPr lang="en-US" sz="1100" dirty="0"/>
              <a:t> flights.csv</a:t>
            </a:r>
          </a:p>
          <a:p>
            <a:pPr marL="0" indent="0">
              <a:buNone/>
            </a:pPr>
            <a:r>
              <a:rPr lang="en-US" sz="1400" b="1" dirty="0"/>
              <a:t>Dataset: Aircraft Registry</a:t>
            </a:r>
          </a:p>
          <a:p>
            <a:pPr marL="0" indent="0">
              <a:buNone/>
            </a:pPr>
            <a:r>
              <a:rPr lang="en-US" sz="1400" dirty="0"/>
              <a:t>From: United States of America, Federal Aviation Registry</a:t>
            </a:r>
          </a:p>
          <a:p>
            <a:pPr marL="0" indent="0">
              <a:buNone/>
            </a:pPr>
            <a:r>
              <a:rPr lang="en-US" sz="1200" dirty="0"/>
              <a:t>URL: </a:t>
            </a:r>
            <a:r>
              <a:rPr lang="en-US" sz="1200" dirty="0">
                <a:hlinkClick r:id="rId5"/>
              </a:rPr>
              <a:t>https://www.faa.gov/licenses_certificates/aircraft_certification/aircraft_registry/</a:t>
            </a:r>
            <a:r>
              <a:rPr lang="en-US" sz="1200" dirty="0"/>
              <a:t> </a:t>
            </a:r>
          </a:p>
          <a:p>
            <a:pPr lvl="1">
              <a:buBlip>
                <a:blip r:embed="rId3">
                  <a:extLst>
                    <a:ext uri="{96DAC541-7B7A-43D3-8B79-37D633B846F1}">
                      <asvg:svgBlip xmlns:asvg="http://schemas.microsoft.com/office/drawing/2016/SVG/main" xmlns="" r:embed="rId4"/>
                    </a:ext>
                  </a:extLst>
                </a:blip>
              </a:buBlip>
            </a:pPr>
            <a:r>
              <a:rPr lang="en-US" sz="1100" dirty="0">
                <a:solidFill>
                  <a:prstClr val="black"/>
                </a:solidFill>
              </a:rPr>
              <a:t>MASTER.txt</a:t>
            </a:r>
          </a:p>
          <a:p>
            <a:pPr lvl="1">
              <a:buBlip>
                <a:blip r:embed="rId3">
                  <a:extLst>
                    <a:ext uri="{96DAC541-7B7A-43D3-8B79-37D633B846F1}">
                      <asvg:svgBlip xmlns:asvg="http://schemas.microsoft.com/office/drawing/2016/SVG/main" xmlns="" r:embed="rId4"/>
                    </a:ext>
                  </a:extLst>
                </a:blip>
              </a:buBlip>
            </a:pPr>
            <a:r>
              <a:rPr lang="en-US" sz="1100" dirty="0">
                <a:solidFill>
                  <a:prstClr val="black"/>
                </a:solidFill>
              </a:rPr>
              <a:t>ACFTREF.txt</a:t>
            </a:r>
          </a:p>
          <a:p>
            <a:pPr marL="0" indent="0">
              <a:buNone/>
            </a:pPr>
            <a:r>
              <a:rPr lang="en-US" sz="2400" dirty="0"/>
              <a:t>Research focus: San Francisco International Airport (SFO)</a:t>
            </a:r>
          </a:p>
          <a:p>
            <a:pPr marL="0" indent="0">
              <a:buNone/>
            </a:pPr>
            <a:endParaRPr lang="en-US" dirty="0"/>
          </a:p>
        </p:txBody>
      </p:sp>
      <p:sp>
        <p:nvSpPr>
          <p:cNvPr id="5" name="Footer Placeholder 4">
            <a:extLst>
              <a:ext uri="{FF2B5EF4-FFF2-40B4-BE49-F238E27FC236}">
                <a16:creationId xmlns:a16="http://schemas.microsoft.com/office/drawing/2014/main" xmlns="" id="{2D62B72A-8387-4568-9FEB-C5382FB86B67}"/>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304592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BFB1D8-FA9B-467E-AC6B-8D404B0E482B}"/>
              </a:ext>
            </a:extLst>
          </p:cNvPr>
          <p:cNvSpPr>
            <a:spLocks noGrp="1"/>
          </p:cNvSpPr>
          <p:nvPr>
            <p:ph idx="1"/>
          </p:nvPr>
        </p:nvSpPr>
        <p:spPr>
          <a:xfrm>
            <a:off x="838200" y="1064408"/>
            <a:ext cx="10515600" cy="5112555"/>
          </a:xfrm>
        </p:spPr>
        <p:txBody>
          <a:bodyPr/>
          <a:lstStyle/>
          <a:p>
            <a:pPr marL="0" indent="0">
              <a:buNone/>
            </a:pPr>
            <a:r>
              <a:rPr lang="en-US" dirty="0"/>
              <a:t>Baseline:</a:t>
            </a:r>
          </a:p>
          <a:p>
            <a:pPr lvl="1"/>
            <a:r>
              <a:rPr lang="en-US" dirty="0"/>
              <a:t>Total count of Airline Delay: 			33,514	</a:t>
            </a:r>
          </a:p>
          <a:p>
            <a:pPr lvl="1"/>
            <a:r>
              <a:rPr lang="en-US" dirty="0"/>
              <a:t>Total number of Cancelled flights: 		1,809	</a:t>
            </a:r>
          </a:p>
          <a:p>
            <a:pPr lvl="1"/>
            <a:r>
              <a:rPr lang="en-US" dirty="0"/>
              <a:t>Total number of flights: 				166,535</a:t>
            </a:r>
          </a:p>
          <a:p>
            <a:pPr lvl="1"/>
            <a:r>
              <a:rPr lang="en-US" dirty="0"/>
              <a:t>Estimated number of Passengers:		366,043,930</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endParaRPr lang="en-CA" dirty="0"/>
          </a:p>
        </p:txBody>
      </p:sp>
      <p:sp>
        <p:nvSpPr>
          <p:cNvPr id="4" name="Footer Placeholder 3">
            <a:extLst>
              <a:ext uri="{FF2B5EF4-FFF2-40B4-BE49-F238E27FC236}">
                <a16:creationId xmlns:a16="http://schemas.microsoft.com/office/drawing/2014/main" xmlns="" id="{43D96854-9F22-4029-929F-87F3DC07282A}"/>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xmlns="" id="{59DAB566-CB9E-4A66-B5F9-1966270D85BA}"/>
              </a:ext>
            </a:extLst>
          </p:cNvPr>
          <p:cNvSpPr>
            <a:spLocks noGrp="1"/>
          </p:cNvSpPr>
          <p:nvPr>
            <p:ph type="title"/>
          </p:nvPr>
        </p:nvSpPr>
        <p:spPr>
          <a:xfrm>
            <a:off x="838200" y="365125"/>
            <a:ext cx="10515600" cy="699283"/>
          </a:xfrm>
        </p:spPr>
        <p:txBody>
          <a:bodyPr/>
          <a:lstStyle/>
          <a:p>
            <a:r>
              <a:rPr lang="en-CA" dirty="0"/>
              <a:t>Airlines performance analysis</a:t>
            </a:r>
          </a:p>
        </p:txBody>
      </p:sp>
      <p:pic>
        <p:nvPicPr>
          <p:cNvPr id="6" name="Picture 5">
            <a:extLst>
              <a:ext uri="{FF2B5EF4-FFF2-40B4-BE49-F238E27FC236}">
                <a16:creationId xmlns:a16="http://schemas.microsoft.com/office/drawing/2014/main" xmlns="" id="{F110D605-45EB-4DBA-A87D-E0C138A2A00E}"/>
              </a:ext>
            </a:extLst>
          </p:cNvPr>
          <p:cNvPicPr>
            <a:picLocks noChangeAspect="1"/>
          </p:cNvPicPr>
          <p:nvPr/>
        </p:nvPicPr>
        <p:blipFill>
          <a:blip r:embed="rId2"/>
          <a:stretch>
            <a:fillRect/>
          </a:stretch>
        </p:blipFill>
        <p:spPr>
          <a:xfrm>
            <a:off x="1358523" y="3324381"/>
            <a:ext cx="9995277" cy="2111678"/>
          </a:xfrm>
          <a:prstGeom prst="rect">
            <a:avLst/>
          </a:prstGeom>
        </p:spPr>
      </p:pic>
    </p:spTree>
    <p:extLst>
      <p:ext uri="{BB962C8B-B14F-4D97-AF65-F5344CB8AC3E}">
        <p14:creationId xmlns:p14="http://schemas.microsoft.com/office/powerpoint/2010/main" val="224435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CBBD928-EA04-4997-AA6D-7802A0B366D8}"/>
              </a:ext>
            </a:extLst>
          </p:cNvPr>
          <p:cNvSpPr/>
          <p:nvPr/>
        </p:nvSpPr>
        <p:spPr>
          <a:xfrm>
            <a:off x="838200" y="941762"/>
            <a:ext cx="9647943" cy="369332"/>
          </a:xfrm>
          <a:prstGeom prst="rect">
            <a:avLst/>
          </a:prstGeom>
        </p:spPr>
        <p:txBody>
          <a:bodyPr wrap="square">
            <a:spAutoFit/>
          </a:bodyPr>
          <a:lstStyle/>
          <a:p>
            <a:r>
              <a:rPr lang="en-CA" dirty="0">
                <a:latin typeface="Arial" panose="020B0604020202020204" pitchFamily="34" charset="0"/>
                <a:cs typeface="Arial" panose="020B0604020202020204" pitchFamily="34" charset="0"/>
              </a:rPr>
              <a:t>Sum of Cancellation Reasons vs. Airline – May through December 2015</a:t>
            </a:r>
          </a:p>
        </p:txBody>
      </p:sp>
      <p:sp>
        <p:nvSpPr>
          <p:cNvPr id="3" name="Footer Placeholder 2">
            <a:extLst>
              <a:ext uri="{FF2B5EF4-FFF2-40B4-BE49-F238E27FC236}">
                <a16:creationId xmlns:a16="http://schemas.microsoft.com/office/drawing/2014/main" xmlns="" id="{2D5DBBA5-04D1-4D89-B0CE-1FC676385AAB}"/>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Title 1">
            <a:extLst>
              <a:ext uri="{FF2B5EF4-FFF2-40B4-BE49-F238E27FC236}">
                <a16:creationId xmlns:a16="http://schemas.microsoft.com/office/drawing/2014/main" xmlns="" id="{CA0CBC47-EF72-40E0-9F4C-A53234B4A46C}"/>
              </a:ext>
            </a:extLst>
          </p:cNvPr>
          <p:cNvSpPr>
            <a:spLocks noGrp="1"/>
          </p:cNvSpPr>
          <p:nvPr>
            <p:ph type="title"/>
          </p:nvPr>
        </p:nvSpPr>
        <p:spPr>
          <a:xfrm>
            <a:off x="838200" y="365125"/>
            <a:ext cx="10515600" cy="699283"/>
          </a:xfrm>
        </p:spPr>
        <p:txBody>
          <a:bodyPr/>
          <a:lstStyle/>
          <a:p>
            <a:r>
              <a:rPr lang="en-CA" dirty="0"/>
              <a:t>Airlines performance analysis</a:t>
            </a:r>
          </a:p>
        </p:txBody>
      </p:sp>
      <p:sp>
        <p:nvSpPr>
          <p:cNvPr id="8" name="Rectangle 7">
            <a:extLst>
              <a:ext uri="{FF2B5EF4-FFF2-40B4-BE49-F238E27FC236}">
                <a16:creationId xmlns:a16="http://schemas.microsoft.com/office/drawing/2014/main" xmlns="" id="{D8AAC28F-5E03-4E1D-BA79-EE352DC56BDE}"/>
              </a:ext>
            </a:extLst>
          </p:cNvPr>
          <p:cNvSpPr/>
          <p:nvPr/>
        </p:nvSpPr>
        <p:spPr>
          <a:xfrm>
            <a:off x="15049869" y="1337179"/>
            <a:ext cx="2317200" cy="1277273"/>
          </a:xfrm>
          <a:prstGeom prst="rect">
            <a:avLst/>
          </a:prstGeom>
        </p:spPr>
        <p:txBody>
          <a:bodyPr wrap="square">
            <a:spAutoFit/>
          </a:bodyPr>
          <a:lstStyle/>
          <a:p>
            <a:r>
              <a:rPr lang="en-CA" sz="1100" dirty="0">
                <a:latin typeface="Arial" panose="020B0604020202020204" pitchFamily="34" charset="0"/>
                <a:cs typeface="Arial" panose="020B0604020202020204" pitchFamily="34" charset="0"/>
              </a:rPr>
              <a:t>Sum of Cancelled for each Airline broken down by Airport Origin vs. Cancellation Reason. </a:t>
            </a:r>
          </a:p>
          <a:p>
            <a:r>
              <a:rPr lang="en-CA" sz="1100" dirty="0">
                <a:latin typeface="Arial" panose="020B0604020202020204" pitchFamily="34" charset="0"/>
                <a:cs typeface="Arial" panose="020B0604020202020204" pitchFamily="34" charset="0"/>
              </a:rPr>
              <a:t>Colour shows details about the Airline. </a:t>
            </a:r>
          </a:p>
          <a:p>
            <a:r>
              <a:rPr lang="en-CA" sz="1100" dirty="0">
                <a:latin typeface="Arial" panose="020B0604020202020204" pitchFamily="34" charset="0"/>
                <a:cs typeface="Arial" panose="020B0604020202020204" pitchFamily="34" charset="0"/>
              </a:rPr>
              <a:t>This view is filtered on Cancellation Reason.</a:t>
            </a:r>
          </a:p>
        </p:txBody>
      </p:sp>
      <p:pic>
        <p:nvPicPr>
          <p:cNvPr id="5" name="Picture 4">
            <a:extLst>
              <a:ext uri="{FF2B5EF4-FFF2-40B4-BE49-F238E27FC236}">
                <a16:creationId xmlns:a16="http://schemas.microsoft.com/office/drawing/2014/main" xmlns="" id="{2CB5ADDB-C588-414A-9559-B31CA706D899}"/>
              </a:ext>
            </a:extLst>
          </p:cNvPr>
          <p:cNvPicPr>
            <a:picLocks noChangeAspect="1"/>
          </p:cNvPicPr>
          <p:nvPr/>
        </p:nvPicPr>
        <p:blipFill>
          <a:blip r:embed="rId2"/>
          <a:stretch>
            <a:fillRect/>
          </a:stretch>
        </p:blipFill>
        <p:spPr>
          <a:xfrm>
            <a:off x="1155700" y="1360901"/>
            <a:ext cx="9678751" cy="4867954"/>
          </a:xfrm>
          <a:prstGeom prst="rect">
            <a:avLst/>
          </a:prstGeom>
        </p:spPr>
      </p:pic>
    </p:spTree>
    <p:extLst>
      <p:ext uri="{BB962C8B-B14F-4D97-AF65-F5344CB8AC3E}">
        <p14:creationId xmlns:p14="http://schemas.microsoft.com/office/powerpoint/2010/main" val="371273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69E6F202-AB39-420C-A8C4-ACCA96748CC1}"/>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Title 1">
            <a:extLst>
              <a:ext uri="{FF2B5EF4-FFF2-40B4-BE49-F238E27FC236}">
                <a16:creationId xmlns:a16="http://schemas.microsoft.com/office/drawing/2014/main" xmlns="" id="{28E0A994-E29C-4BCC-A0B2-56BBBCCAFB9E}"/>
              </a:ext>
            </a:extLst>
          </p:cNvPr>
          <p:cNvSpPr>
            <a:spLocks noGrp="1"/>
          </p:cNvSpPr>
          <p:nvPr>
            <p:ph type="title"/>
          </p:nvPr>
        </p:nvSpPr>
        <p:spPr>
          <a:xfrm>
            <a:off x="838200" y="365125"/>
            <a:ext cx="10515600" cy="699283"/>
          </a:xfrm>
        </p:spPr>
        <p:txBody>
          <a:bodyPr/>
          <a:lstStyle/>
          <a:p>
            <a:r>
              <a:rPr lang="en-CA" dirty="0"/>
              <a:t>Airlines performance analysis</a:t>
            </a:r>
          </a:p>
        </p:txBody>
      </p:sp>
      <p:sp>
        <p:nvSpPr>
          <p:cNvPr id="8" name="Rectangle 7">
            <a:extLst>
              <a:ext uri="{FF2B5EF4-FFF2-40B4-BE49-F238E27FC236}">
                <a16:creationId xmlns:a16="http://schemas.microsoft.com/office/drawing/2014/main" xmlns="" id="{403FF041-7277-41A9-9D62-C449F6010753}"/>
              </a:ext>
            </a:extLst>
          </p:cNvPr>
          <p:cNvSpPr/>
          <p:nvPr/>
        </p:nvSpPr>
        <p:spPr>
          <a:xfrm>
            <a:off x="677156" y="993743"/>
            <a:ext cx="9647943" cy="369332"/>
          </a:xfrm>
          <a:prstGeom prst="rect">
            <a:avLst/>
          </a:prstGeom>
        </p:spPr>
        <p:txBody>
          <a:bodyPr wrap="square">
            <a:spAutoFit/>
          </a:bodyPr>
          <a:lstStyle/>
          <a:p>
            <a:r>
              <a:rPr lang="en-CA" dirty="0"/>
              <a:t>Sum of all cancellations by Airlines: 1,208 flights (May through December 2015)</a:t>
            </a:r>
          </a:p>
        </p:txBody>
      </p:sp>
      <p:pic>
        <p:nvPicPr>
          <p:cNvPr id="3" name="Picture 2">
            <a:extLst>
              <a:ext uri="{FF2B5EF4-FFF2-40B4-BE49-F238E27FC236}">
                <a16:creationId xmlns:a16="http://schemas.microsoft.com/office/drawing/2014/main" xmlns="" id="{352B5471-3585-421B-95EC-DF7A25AA11C6}"/>
              </a:ext>
            </a:extLst>
          </p:cNvPr>
          <p:cNvPicPr>
            <a:picLocks noChangeAspect="1"/>
          </p:cNvPicPr>
          <p:nvPr/>
        </p:nvPicPr>
        <p:blipFill>
          <a:blip r:embed="rId2"/>
          <a:stretch>
            <a:fillRect/>
          </a:stretch>
        </p:blipFill>
        <p:spPr>
          <a:xfrm>
            <a:off x="1532920" y="1363075"/>
            <a:ext cx="8668960" cy="4867954"/>
          </a:xfrm>
          <a:prstGeom prst="rect">
            <a:avLst/>
          </a:prstGeom>
        </p:spPr>
      </p:pic>
    </p:spTree>
    <p:extLst>
      <p:ext uri="{BB962C8B-B14F-4D97-AF65-F5344CB8AC3E}">
        <p14:creationId xmlns:p14="http://schemas.microsoft.com/office/powerpoint/2010/main" val="69985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C3F25-BA6E-4291-9530-EC017F642FF9}"/>
              </a:ext>
            </a:extLst>
          </p:cNvPr>
          <p:cNvSpPr>
            <a:spLocks noGrp="1"/>
          </p:cNvSpPr>
          <p:nvPr>
            <p:ph idx="1"/>
          </p:nvPr>
        </p:nvSpPr>
        <p:spPr>
          <a:xfrm>
            <a:off x="838200" y="357809"/>
            <a:ext cx="10515600" cy="5819154"/>
          </a:xfrm>
        </p:spPr>
        <p:txBody>
          <a:bodyPr/>
          <a:lstStyle/>
          <a:p>
            <a:r>
              <a:rPr lang="en-CA" dirty="0"/>
              <a:t>Percentage of cancellation per Airline</a:t>
            </a:r>
          </a:p>
        </p:txBody>
      </p:sp>
      <p:sp>
        <p:nvSpPr>
          <p:cNvPr id="4" name="Footer Placeholder 3">
            <a:extLst>
              <a:ext uri="{FF2B5EF4-FFF2-40B4-BE49-F238E27FC236}">
                <a16:creationId xmlns:a16="http://schemas.microsoft.com/office/drawing/2014/main" xmlns="" id="{9D297521-078A-4805-ADEF-F3763BFB88FC}"/>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5" name="Picture 4">
            <a:extLst>
              <a:ext uri="{FF2B5EF4-FFF2-40B4-BE49-F238E27FC236}">
                <a16:creationId xmlns:a16="http://schemas.microsoft.com/office/drawing/2014/main" xmlns="" id="{45E42D20-298A-4D36-B9CB-A5ADB8BCE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795" y="1320248"/>
            <a:ext cx="3981450" cy="3581400"/>
          </a:xfrm>
          <a:prstGeom prst="rect">
            <a:avLst/>
          </a:prstGeom>
        </p:spPr>
      </p:pic>
      <p:pic>
        <p:nvPicPr>
          <p:cNvPr id="9" name="Picture 8">
            <a:extLst>
              <a:ext uri="{FF2B5EF4-FFF2-40B4-BE49-F238E27FC236}">
                <a16:creationId xmlns:a16="http://schemas.microsoft.com/office/drawing/2014/main" xmlns="" id="{8D395050-ED8E-4FE3-96AC-08E137469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08" y="1320248"/>
            <a:ext cx="3504579" cy="3844488"/>
          </a:xfrm>
          <a:prstGeom prst="rect">
            <a:avLst/>
          </a:prstGeom>
        </p:spPr>
      </p:pic>
    </p:spTree>
    <p:extLst>
      <p:ext uri="{BB962C8B-B14F-4D97-AF65-F5344CB8AC3E}">
        <p14:creationId xmlns:p14="http://schemas.microsoft.com/office/powerpoint/2010/main" val="240445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3941</Words>
  <Application>Microsoft Office PowerPoint</Application>
  <PresentationFormat>Custom</PresentationFormat>
  <Paragraphs>2581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Big Data Analytics course CSDA1000SUMA18 Group 1, Final Project</vt:lpstr>
      <vt:lpstr>Introduction, Business goal - Juan</vt:lpstr>
      <vt:lpstr>PowerPoint Presentation</vt:lpstr>
      <vt:lpstr>PowerPoint Presentation</vt:lpstr>
      <vt:lpstr>Airlines performance analysis – Diana &amp; Kate </vt:lpstr>
      <vt:lpstr>Airlines performance analysis</vt:lpstr>
      <vt:lpstr>Airlines performance analysis</vt:lpstr>
      <vt:lpstr>Airlines performance analysis</vt:lpstr>
      <vt:lpstr>PowerPoint Presentation</vt:lpstr>
      <vt:lpstr>Airlines performance analysis</vt:lpstr>
      <vt:lpstr>Airlines performance analysis</vt:lpstr>
      <vt:lpstr>Airlines performance analysis</vt:lpstr>
      <vt:lpstr>Airlines performance analysis</vt:lpstr>
      <vt:lpstr>Airlines performance analysis</vt:lpstr>
      <vt:lpstr>Model development - Igor</vt:lpstr>
      <vt:lpstr>SFO Gates - Weekly Allocation – input 1</vt:lpstr>
      <vt:lpstr>SFO Gates - Weekly Allocation – input 2</vt:lpstr>
      <vt:lpstr>SFO Gates - Weekly Allocation – input 3</vt:lpstr>
      <vt:lpstr>Weekly Allocation: allow more flights</vt:lpstr>
      <vt:lpstr>Weekly Allocation: increase gate utilization</vt:lpstr>
      <vt:lpstr>Weekly Allocation: increase gate utilization</vt:lpstr>
      <vt:lpstr>Weekly Allocation: increase gate utilization</vt:lpstr>
      <vt:lpstr>Weekly Allocation: increase gate utilization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Tipsy</dc:creator>
  <cp:lastModifiedBy>Igor Baranov</cp:lastModifiedBy>
  <cp:revision>40</cp:revision>
  <dcterms:created xsi:type="dcterms:W3CDTF">2018-06-16T17:05:15Z</dcterms:created>
  <dcterms:modified xsi:type="dcterms:W3CDTF">2018-06-17T17:49:39Z</dcterms:modified>
</cp:coreProperties>
</file>