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08219C-8FBD-4AF1-AA82-7827E02CE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BC0AC6A-1539-4648-933D-14C921C4BD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17C-2864-44D3-B10A-11D5DB0FE025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2264D03-BD96-4698-99F1-C137D0B6DD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F686C9-4EC9-4146-A37A-70C8A7F59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36891-BD91-44AB-B43F-3E916C1D7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190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B8A2-9AE6-4065-8149-E49D81AC8424}" type="datetimeFigureOut">
              <a:rPr lang="en-CA" smtClean="0"/>
              <a:t>2018-06-17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2D32-0558-40D0-B093-01796F0B1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0818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05E1C-3A4F-4E85-9B8A-4248D3C9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CA51F4-EFE6-443C-8760-824FD4F0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FAA5F9-07E2-4031-B821-1DC2868C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A330-29F9-43E5-8EFD-134344BF2A95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73C49B-B1DA-4965-8470-9B0B372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FA52EE-2C9E-40A2-AB49-0341B781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1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10E3E-6E46-45C9-AFDF-ACA63A7B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467753-56A9-4438-B4C6-C4058E9F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217609-F2A1-4C05-943D-EA0F5E0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0BDE-929D-4665-9780-4EB5F4B3CCC7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65379D-1A74-457A-8B2A-5BDF298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CB5259-68BC-470C-A521-1C328FA1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2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F858DD8-EFDB-4477-916C-23277B7C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305600-C6C3-4ED7-A941-C5493F64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E0234D-9721-4B56-82D3-8B130EA0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5D4-4B90-456F-B69C-A186693D57B8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E7AE43-2297-40DD-ABBE-74299739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E2CA13-50A3-4D78-8FD5-2A940187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9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E9342-E062-4430-AAE1-0F514E0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6BE0D-0FC5-4F09-80D3-270421C2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3A4AD6-89F9-4FDB-9B8F-4DA486A4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764E-7C1B-4E7A-952E-34FC2C6E79AD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A30F60-7ADB-424B-90F8-95465B27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2B9456-59F9-48C6-8D96-10E00AC5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4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50A233-C286-4D97-89BF-F5A4631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BFECD-3671-4C58-BFD4-6E47E8AD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5343F-847E-40D7-8A80-AF5F859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C60-0A36-4F96-AC42-2BAAEE1E41EB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AFDA4C-5BD0-48DD-A939-A349F053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534E2C-974C-4AC7-8E43-1CA511D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437C1-E4BF-4AF3-B8F7-8E2715F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6A27B-DB64-430C-9F5C-6D4B7E1C6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D5BB99-0F4F-4D69-9CCB-4C1F7AF5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72832A-B068-48EE-A6B4-D01B383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B5FB-E720-4967-B76F-B47E2A2FF606}" type="datetime1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766D64-DD78-428B-999D-CC613471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999B10-E59A-419B-92C3-7AD18D3D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52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45F10-6880-43BD-8A94-B81B698B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EEDFF1-513D-451B-8CC8-DA6E7E5C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95FEAE-1461-4EDE-A9DB-CA67D4A9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875993-BD94-4D79-AA7B-E2154FDA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E3C7AA-E53B-4641-A6CB-34A4BC0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BEFEAE-25FD-4ACD-90DE-177E4508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243-C9FB-4E23-9AFF-0FC6D6E34D18}" type="datetime1">
              <a:rPr lang="en-CA" smtClean="0"/>
              <a:t>2018-06-17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B4BF82-5B26-493B-9835-1C0BC4E8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382112-A247-4BEC-B560-C6757881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9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25B9D-5650-489B-B044-F5F974F2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AD15E9-AC75-45AC-9B8A-A8D60716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C7D1-DFB7-4FA3-9A4E-9B7E286FA48F}" type="datetime1">
              <a:rPr lang="en-CA" smtClean="0"/>
              <a:t>2018-06-17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A8CD87-40BF-49D3-913C-D32E776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CB726-4561-4E19-BA41-FFC872B9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53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5FC7BB-CFB5-4E08-9853-57ADB53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341B-AA75-43A8-87E4-A79D1428F9B9}" type="datetime1">
              <a:rPr lang="en-CA" smtClean="0"/>
              <a:t>2018-06-17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7E7F23-0466-4DB5-BE47-128E473D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960CC4-0F01-4358-ACF7-07C5BBA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ADF45-F541-40F7-A463-C2276EC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F55FCC-D768-4B72-90A4-9F486FDC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020C4D-DF28-45D7-B55D-9FA5B8EF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BEE1D6-57FC-4DA4-BD4E-80D38AB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B221-492B-4468-8BE3-ECC3859FFA90}" type="datetime1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97990B-D04C-41B3-A497-7A971F33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F29D4B-26BD-4919-88B9-B43CDB88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1E034-B825-4C80-9027-680BA57B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967E4A-FB49-4942-AB7E-F6056E818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E09786-7821-4A29-84A5-222991CB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867743-7562-4044-8EC4-5DC9A4FA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492E-EBB6-4D04-8C6C-9F1DCA87F528}" type="datetime1">
              <a:rPr lang="en-CA" smtClean="0"/>
              <a:t>2018-06-17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4D8130-8B5A-4AA9-A436-92BAF107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44FE1D-7A48-4315-B04B-ECCC23A8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FB238C2-7ACA-48AC-8861-E89A0915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4E7E2B-674D-455E-8BB0-F2FF24E0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C1D6E0-DA2D-4042-B9AC-35E04166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4558-E362-4126-AB20-87DED8565B52}" type="datetime1">
              <a:rPr lang="en-CA" smtClean="0"/>
              <a:t>2018-06-17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BCF61B-9071-4C3C-AFC1-075E0D4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9F3921-EA57-405E-98DE-76B16523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2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B89F-2846-48D9-8682-A0F21F72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development </a:t>
            </a:r>
            <a:r>
              <a:rPr lang="en-CA" dirty="0"/>
              <a:t>- 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A56E4-820C-454A-8010-D41616ED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/>
              <a:t>model base on optimal resource optimization using Linear </a:t>
            </a:r>
            <a:r>
              <a:rPr lang="en-CA" dirty="0" smtClean="0"/>
              <a:t>Programming was chosen</a:t>
            </a:r>
          </a:p>
          <a:p>
            <a:r>
              <a:rPr lang="en-CA" dirty="0" smtClean="0"/>
              <a:t>The target function: MAX number of people served by the terminal in the target week</a:t>
            </a:r>
          </a:p>
          <a:p>
            <a:r>
              <a:rPr lang="en-CA" dirty="0" smtClean="0"/>
              <a:t>Constrains applied (target week):</a:t>
            </a:r>
          </a:p>
          <a:p>
            <a:pPr lvl="1"/>
            <a:r>
              <a:rPr lang="en-CA" dirty="0" smtClean="0"/>
              <a:t>Min number of flights granted to each airline</a:t>
            </a:r>
          </a:p>
          <a:p>
            <a:pPr lvl="1"/>
            <a:r>
              <a:rPr lang="en-CA" dirty="0" smtClean="0"/>
              <a:t>Max </a:t>
            </a:r>
            <a:r>
              <a:rPr lang="en-CA" dirty="0"/>
              <a:t>number of </a:t>
            </a:r>
            <a:r>
              <a:rPr lang="en-CA" dirty="0" smtClean="0"/>
              <a:t>flights granted </a:t>
            </a:r>
            <a:r>
              <a:rPr lang="en-CA" dirty="0"/>
              <a:t>to each </a:t>
            </a:r>
            <a:r>
              <a:rPr lang="en-CA" dirty="0" smtClean="0"/>
              <a:t>airline</a:t>
            </a:r>
          </a:p>
          <a:p>
            <a:pPr lvl="1"/>
            <a:r>
              <a:rPr lang="en-CA" dirty="0"/>
              <a:t>Min number of </a:t>
            </a:r>
            <a:r>
              <a:rPr lang="en-CA" dirty="0" smtClean="0"/>
              <a:t>flights assigned to each gate</a:t>
            </a:r>
          </a:p>
          <a:p>
            <a:pPr lvl="1"/>
            <a:r>
              <a:rPr lang="en-CA" dirty="0" smtClean="0"/>
              <a:t>Max </a:t>
            </a:r>
            <a:r>
              <a:rPr lang="en-CA" dirty="0"/>
              <a:t>number of flights assigned to each gate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EA42CB-4F7E-48D7-AB91-72D0799D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54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1BF0E-D22F-44CF-9A70-A2DCA461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FE52C-2E80-447C-8D90-A04C2CB4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Developed flexible gates assigned model base on optimal resource optimization using</a:t>
            </a:r>
            <a:r>
              <a:rPr lang="en-CA" dirty="0" smtClean="0"/>
              <a:t> Linear Programming</a:t>
            </a:r>
          </a:p>
          <a:p>
            <a:r>
              <a:rPr lang="en-CA" dirty="0" smtClean="0"/>
              <a:t>Most significant factor for airport – better gate utilization (GU)</a:t>
            </a:r>
          </a:p>
          <a:p>
            <a:r>
              <a:rPr lang="en-CA" dirty="0" smtClean="0"/>
              <a:t>‘Fair’ gate distribution, 33% GU increase:  +42% performance</a:t>
            </a:r>
          </a:p>
          <a:p>
            <a:r>
              <a:rPr lang="en-CA" dirty="0" smtClean="0"/>
              <a:t>‘Greedy’ </a:t>
            </a:r>
            <a:r>
              <a:rPr lang="en-CA" dirty="0"/>
              <a:t>gate distribution, 33% GU </a:t>
            </a:r>
            <a:r>
              <a:rPr lang="en-CA" dirty="0" smtClean="0"/>
              <a:t>increase: +56% performance</a:t>
            </a:r>
            <a:endParaRPr lang="en-CA" dirty="0"/>
          </a:p>
          <a:p>
            <a:r>
              <a:rPr lang="en-CA" dirty="0" smtClean="0"/>
              <a:t>Gate utilization does not have significant influence on decrease of delays and cancellations, it is an airlines responsibility to decrease them.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6A46A2-A7F3-4663-B9E2-3A4FDC8F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/>
              <a:t>SFO </a:t>
            </a:r>
            <a:r>
              <a:rPr lang="en-US" dirty="0" smtClean="0"/>
              <a:t>Gates - </a:t>
            </a:r>
            <a:r>
              <a:rPr lang="en-US" dirty="0"/>
              <a:t>Weekly </a:t>
            </a:r>
            <a:r>
              <a:rPr lang="en-US" dirty="0" smtClean="0"/>
              <a:t>Allocation – input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696454" y="1231901"/>
          <a:ext cx="8799092" cy="4945060"/>
        </p:xfrm>
        <a:graphic>
          <a:graphicData uri="http://schemas.openxmlformats.org/drawingml/2006/table">
            <a:tbl>
              <a:tblPr/>
              <a:tblGrid>
                <a:gridCol w="2277307"/>
                <a:gridCol w="451917"/>
                <a:gridCol w="336723"/>
                <a:gridCol w="336723"/>
                <a:gridCol w="336723"/>
                <a:gridCol w="342630"/>
                <a:gridCol w="342630"/>
                <a:gridCol w="342630"/>
                <a:gridCol w="342630"/>
                <a:gridCol w="342630"/>
                <a:gridCol w="342630"/>
                <a:gridCol w="342630"/>
                <a:gridCol w="342630"/>
                <a:gridCol w="342630"/>
                <a:gridCol w="567111"/>
                <a:gridCol w="664584"/>
                <a:gridCol w="744334"/>
              </a:tblGrid>
              <a:tr h="274234">
                <a:tc gridSpan="5">
                  <a:txBody>
                    <a:bodyPr/>
                    <a:lstStyle/>
                    <a:p>
                      <a:pPr algn="l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7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 False False False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6925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6925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25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" name="CommandButton1">
            <a:extLst>
              <a:ext uri="{63B3BB69-23CF-44E3-9099-C40C66FF867C}">
                <a14:compatExt xmlns:a14="http://schemas.microsoft.com/office/drawing/2010/main" spid="_x0000_s1028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843" y="1717675"/>
            <a:ext cx="2308295" cy="600075"/>
          </a:xfrm>
          <a:prstGeom prst="rect">
            <a:avLst/>
          </a:prstGeom>
        </p:spPr>
      </p:pic>
      <p:pic>
        <p:nvPicPr>
          <p:cNvPr id="11" name="CommandButton2">
            <a:extLst>
              <a:ext uri="{63B3BB69-23CF-44E3-9099-C40C66FF867C}">
                <a14:compatExt xmlns:a14="http://schemas.microsoft.com/office/drawing/2010/main" spid="_x0000_s1029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338" y="1708150"/>
            <a:ext cx="10858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/>
              <a:t>SFO </a:t>
            </a:r>
            <a:r>
              <a:rPr lang="en-US" dirty="0" smtClean="0"/>
              <a:t>Gates - </a:t>
            </a:r>
            <a:r>
              <a:rPr lang="en-US" dirty="0"/>
              <a:t>Weekly </a:t>
            </a:r>
            <a:r>
              <a:rPr lang="en-US" dirty="0" smtClean="0"/>
              <a:t>Allocation – input 2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19350" y="2663031"/>
          <a:ext cx="7353300" cy="2676525"/>
        </p:xfrm>
        <a:graphic>
          <a:graphicData uri="http://schemas.openxmlformats.org/drawingml/2006/table">
            <a:tbl>
              <a:tblPr/>
              <a:tblGrid>
                <a:gridCol w="2447925"/>
                <a:gridCol w="485775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Historical Behavior SFO (May-Nov):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Reliability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Avg People on a flight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Total Flights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weekly T1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Total People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People Delayed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218.58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14802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3220562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160.47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5744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919360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225.16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1238179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196.58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2390472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154.83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2280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353002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376.45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273402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68.41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36679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2488916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192.85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52673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10079832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290.83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1970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572057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0.9972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169.60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18074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3056779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0.9789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144.15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15892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2242581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6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/>
              <a:t>SFO </a:t>
            </a:r>
            <a:r>
              <a:rPr lang="en-US" dirty="0" smtClean="0"/>
              <a:t>Gates - </a:t>
            </a:r>
            <a:r>
              <a:rPr lang="en-US" dirty="0"/>
              <a:t>Weekly </a:t>
            </a:r>
            <a:r>
              <a:rPr lang="en-US" dirty="0" smtClean="0"/>
              <a:t>Allocation – input 3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16539"/>
              </p:ext>
            </p:extLst>
          </p:nvPr>
        </p:nvGraphicFramePr>
        <p:xfrm>
          <a:off x="2545810" y="1131941"/>
          <a:ext cx="7353299" cy="2521807"/>
        </p:xfrm>
        <a:graphic>
          <a:graphicData uri="http://schemas.openxmlformats.org/drawingml/2006/table">
            <a:tbl>
              <a:tblPr/>
              <a:tblGrid>
                <a:gridCol w="2450042"/>
                <a:gridCol w="485565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</a:tblGrid>
              <a:tr h="188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Preferences: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79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52599"/>
              </p:ext>
            </p:extLst>
          </p:nvPr>
        </p:nvGraphicFramePr>
        <p:xfrm>
          <a:off x="2536082" y="3760759"/>
          <a:ext cx="7353299" cy="2547715"/>
        </p:xfrm>
        <a:graphic>
          <a:graphicData uri="http://schemas.openxmlformats.org/drawingml/2006/table">
            <a:tbl>
              <a:tblPr/>
              <a:tblGrid>
                <a:gridCol w="2450042"/>
                <a:gridCol w="485565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  <a:gridCol w="368141"/>
              </a:tblGrid>
              <a:tr h="19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Preferences: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0738" y="2208179"/>
            <a:ext cx="9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5999" y="4821677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5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41434"/>
              </p:ext>
            </p:extLst>
          </p:nvPr>
        </p:nvGraphicFramePr>
        <p:xfrm>
          <a:off x="2359485" y="1702340"/>
          <a:ext cx="7764859" cy="3988241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18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139364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allow more flights</a:t>
            </a:r>
            <a:endParaRPr lang="en-CA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70836" y="1614791"/>
            <a:ext cx="1040858" cy="515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132324" y="2130357"/>
            <a:ext cx="408561" cy="2422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increase gate utilization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7988"/>
              </p:ext>
            </p:extLst>
          </p:nvPr>
        </p:nvGraphicFramePr>
        <p:xfrm>
          <a:off x="2388668" y="1673157"/>
          <a:ext cx="7764859" cy="3954162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12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152127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863830" y="1546698"/>
            <a:ext cx="1322962" cy="5447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increase gate utilization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8695"/>
              </p:ext>
            </p:extLst>
          </p:nvPr>
        </p:nvGraphicFramePr>
        <p:xfrm>
          <a:off x="2401638" y="1663429"/>
          <a:ext cx="7764859" cy="3954162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89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170940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679007" y="1546698"/>
            <a:ext cx="1507784" cy="875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7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increase gate utilization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4219"/>
              </p:ext>
            </p:extLst>
          </p:nvPr>
        </p:nvGraphicFramePr>
        <p:xfrm>
          <a:off x="2411365" y="1643974"/>
          <a:ext cx="7764859" cy="3962232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16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173332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922196" y="1546698"/>
            <a:ext cx="1099225" cy="535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58783" y="2237362"/>
            <a:ext cx="865762" cy="1420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/>
          <a:lstStyle/>
          <a:p>
            <a:r>
              <a:rPr lang="en-US" dirty="0" smtClean="0"/>
              <a:t>Weekly Allocation: increase gate utilization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11358"/>
              </p:ext>
            </p:extLst>
          </p:nvPr>
        </p:nvGraphicFramePr>
        <p:xfrm>
          <a:off x="2398396" y="1653701"/>
          <a:ext cx="7764859" cy="3959058"/>
        </p:xfrm>
        <a:graphic>
          <a:graphicData uri="http://schemas.openxmlformats.org/drawingml/2006/table">
            <a:tbl>
              <a:tblPr/>
              <a:tblGrid>
                <a:gridCol w="2007524"/>
                <a:gridCol w="397865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301649"/>
                <a:gridCol w="499281"/>
                <a:gridCol w="585095"/>
                <a:gridCol w="655306"/>
              </a:tblGrid>
              <a:tr h="157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190034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 2015: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served increment: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people delayed: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[times a day] (9):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 usage 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 gate allowance increase: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Suggested Gate Allocations: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Airlines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Flights Granted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Flights to  assign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Delta Air 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SkyWest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Airlines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 Airways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 America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Southwest Airlines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Flights assigned actual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Min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1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Max flights per gate allowed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854105" y="1663429"/>
            <a:ext cx="1342414" cy="437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77072" y="2344366"/>
            <a:ext cx="366412" cy="1339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2761</Words>
  <Application>Microsoft Office PowerPoint</Application>
  <PresentationFormat>Custom</PresentationFormat>
  <Paragraphs>2053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Model development - Igor</vt:lpstr>
      <vt:lpstr>SFO Gates - Weekly Allocation – input 1</vt:lpstr>
      <vt:lpstr>SFO Gates - Weekly Allocation – input 2</vt:lpstr>
      <vt:lpstr>SFO Gates - Weekly Allocation – input 3</vt:lpstr>
      <vt:lpstr>Weekly Allocation: allow more flights</vt:lpstr>
      <vt:lpstr>Weekly Allocation: increase gate utilization</vt:lpstr>
      <vt:lpstr>Weekly Allocation: increase gate utilization</vt:lpstr>
      <vt:lpstr>Weekly Allocation: increase gate utilization</vt:lpstr>
      <vt:lpstr>Weekly Allocation: increase gate utilization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Tipsy</dc:creator>
  <cp:lastModifiedBy>Igor Baranov</cp:lastModifiedBy>
  <cp:revision>47</cp:revision>
  <dcterms:created xsi:type="dcterms:W3CDTF">2018-06-16T17:05:15Z</dcterms:created>
  <dcterms:modified xsi:type="dcterms:W3CDTF">2018-06-17T17:44:15Z</dcterms:modified>
</cp:coreProperties>
</file>