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73" r:id="rId2"/>
    <p:sldId id="27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08219C-8FBD-4AF1-AA82-7827E02CE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BC0AC6A-1539-4648-933D-14C921C4BD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74E17C-2864-44D3-B10A-11D5DB0FE025}" type="datetimeFigureOut">
              <a:rPr lang="en-CA" smtClean="0"/>
              <a:t>2018-06-16</a:t>
            </a:fld>
            <a:endParaRPr lang="en-CA"/>
          </a:p>
        </p:txBody>
      </p:sp>
      <p:sp>
        <p:nvSpPr>
          <p:cNvPr id="4" name="Footer Placeholder 3">
            <a:extLst>
              <a:ext uri="{FF2B5EF4-FFF2-40B4-BE49-F238E27FC236}">
                <a16:creationId xmlns:a16="http://schemas.microsoft.com/office/drawing/2014/main" id="{72264D03-BD96-4698-99F1-C137D0B6DD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D6F686C9-4EC9-4146-A37A-70C8A7F59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D36891-BD91-44AB-B43F-3E916C1D7C98}" type="slidenum">
              <a:rPr lang="en-CA" smtClean="0"/>
              <a:t>‹#›</a:t>
            </a:fld>
            <a:endParaRPr lang="en-CA"/>
          </a:p>
        </p:txBody>
      </p:sp>
    </p:spTree>
    <p:extLst>
      <p:ext uri="{BB962C8B-B14F-4D97-AF65-F5344CB8AC3E}">
        <p14:creationId xmlns:p14="http://schemas.microsoft.com/office/powerpoint/2010/main" val="33217190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CB8A2-9AE6-4065-8149-E49D81AC8424}" type="datetimeFigureOut">
              <a:rPr lang="en-CA" smtClean="0"/>
              <a:t>2018-06-16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12D32-0558-40D0-B093-01796F0B1B59}" type="slidenum">
              <a:rPr lang="en-CA" smtClean="0"/>
              <a:t>‹#›</a:t>
            </a:fld>
            <a:endParaRPr lang="en-CA"/>
          </a:p>
        </p:txBody>
      </p:sp>
    </p:spTree>
    <p:extLst>
      <p:ext uri="{BB962C8B-B14F-4D97-AF65-F5344CB8AC3E}">
        <p14:creationId xmlns:p14="http://schemas.microsoft.com/office/powerpoint/2010/main" val="253908183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5E1C-3A4F-4E85-9B8A-4248D3C9A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ACA51F4-EFE6-443C-8760-824FD4F0A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0FAA5F9-07E2-4031-B821-1DC2868C55E4}"/>
              </a:ext>
            </a:extLst>
          </p:cNvPr>
          <p:cNvSpPr>
            <a:spLocks noGrp="1"/>
          </p:cNvSpPr>
          <p:nvPr>
            <p:ph type="dt" sz="half" idx="10"/>
          </p:nvPr>
        </p:nvSpPr>
        <p:spPr/>
        <p:txBody>
          <a:bodyPr/>
          <a:lstStyle/>
          <a:p>
            <a:fld id="{4EE2A330-29F9-43E5-8EFD-134344BF2A95}" type="datetime1">
              <a:rPr lang="en-CA" smtClean="0"/>
              <a:t>2018-06-16</a:t>
            </a:fld>
            <a:endParaRPr lang="en-CA"/>
          </a:p>
        </p:txBody>
      </p:sp>
      <p:sp>
        <p:nvSpPr>
          <p:cNvPr id="5" name="Footer Placeholder 4">
            <a:extLst>
              <a:ext uri="{FF2B5EF4-FFF2-40B4-BE49-F238E27FC236}">
                <a16:creationId xmlns:a16="http://schemas.microsoft.com/office/drawing/2014/main" id="{E673C49B-B1DA-4965-8470-9B0B372E0170}"/>
              </a:ext>
            </a:extLst>
          </p:cNvPr>
          <p:cNvSpPr>
            <a:spLocks noGrp="1"/>
          </p:cNvSpPr>
          <p:nvPr>
            <p:ph type="ftr" sz="quarter" idx="11"/>
          </p:nvPr>
        </p:nvSpPr>
        <p:spPr/>
        <p:txBody>
          <a:bodyPr/>
          <a:lstStyle/>
          <a:p>
            <a:r>
              <a:rPr lang="en-US"/>
              <a:t>CSDA1000SUMA18 - Airport Gate Assignment Optimization</a:t>
            </a:r>
            <a:endParaRPr lang="en-CA"/>
          </a:p>
        </p:txBody>
      </p:sp>
      <p:sp>
        <p:nvSpPr>
          <p:cNvPr id="6" name="Slide Number Placeholder 5">
            <a:extLst>
              <a:ext uri="{FF2B5EF4-FFF2-40B4-BE49-F238E27FC236}">
                <a16:creationId xmlns:a16="http://schemas.microsoft.com/office/drawing/2014/main" id="{56FA52EE-2C9E-40A2-AB49-0341B7815609}"/>
              </a:ext>
            </a:extLst>
          </p:cNvPr>
          <p:cNvSpPr>
            <a:spLocks noGrp="1"/>
          </p:cNvSpPr>
          <p:nvPr>
            <p:ph type="sldNum" sz="quarter" idx="12"/>
          </p:nvPr>
        </p:nvSpPr>
        <p:spPr/>
        <p:txBody>
          <a:bodyPr/>
          <a:lstStyle/>
          <a:p>
            <a:fld id="{78911C2B-5F16-431A-B660-F7A342C2C86C}" type="slidenum">
              <a:rPr lang="en-CA" smtClean="0"/>
              <a:t>‹#›</a:t>
            </a:fld>
            <a:endParaRPr lang="en-CA"/>
          </a:p>
        </p:txBody>
      </p:sp>
    </p:spTree>
    <p:extLst>
      <p:ext uri="{BB962C8B-B14F-4D97-AF65-F5344CB8AC3E}">
        <p14:creationId xmlns:p14="http://schemas.microsoft.com/office/powerpoint/2010/main" val="240718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0E3E-6E46-45C9-AFDF-ACA63A7B7F6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A467753-56A9-4438-B4C6-C4058E9FEA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217609-F2A1-4C05-943D-EA0F5E079179}"/>
              </a:ext>
            </a:extLst>
          </p:cNvPr>
          <p:cNvSpPr>
            <a:spLocks noGrp="1"/>
          </p:cNvSpPr>
          <p:nvPr>
            <p:ph type="dt" sz="half" idx="10"/>
          </p:nvPr>
        </p:nvSpPr>
        <p:spPr/>
        <p:txBody>
          <a:bodyPr/>
          <a:lstStyle/>
          <a:p>
            <a:fld id="{BAAF0BDE-929D-4665-9780-4EB5F4B3CCC7}" type="datetime1">
              <a:rPr lang="en-CA" smtClean="0"/>
              <a:t>2018-06-16</a:t>
            </a:fld>
            <a:endParaRPr lang="en-CA"/>
          </a:p>
        </p:txBody>
      </p:sp>
      <p:sp>
        <p:nvSpPr>
          <p:cNvPr id="5" name="Footer Placeholder 4">
            <a:extLst>
              <a:ext uri="{FF2B5EF4-FFF2-40B4-BE49-F238E27FC236}">
                <a16:creationId xmlns:a16="http://schemas.microsoft.com/office/drawing/2014/main" id="{8D65379D-1A74-457A-8B2A-5BDF2987B467}"/>
              </a:ext>
            </a:extLst>
          </p:cNvPr>
          <p:cNvSpPr>
            <a:spLocks noGrp="1"/>
          </p:cNvSpPr>
          <p:nvPr>
            <p:ph type="ftr" sz="quarter" idx="11"/>
          </p:nvPr>
        </p:nvSpPr>
        <p:spPr/>
        <p:txBody>
          <a:bodyPr/>
          <a:lstStyle/>
          <a:p>
            <a:r>
              <a:rPr lang="en-US"/>
              <a:t>CSDA1000SUMA18 - Airport Gate Assignment Optimization</a:t>
            </a:r>
            <a:endParaRPr lang="en-CA"/>
          </a:p>
        </p:txBody>
      </p:sp>
      <p:sp>
        <p:nvSpPr>
          <p:cNvPr id="6" name="Slide Number Placeholder 5">
            <a:extLst>
              <a:ext uri="{FF2B5EF4-FFF2-40B4-BE49-F238E27FC236}">
                <a16:creationId xmlns:a16="http://schemas.microsoft.com/office/drawing/2014/main" id="{34CB5259-68BC-470C-A521-1C328FA15C53}"/>
              </a:ext>
            </a:extLst>
          </p:cNvPr>
          <p:cNvSpPr>
            <a:spLocks noGrp="1"/>
          </p:cNvSpPr>
          <p:nvPr>
            <p:ph type="sldNum" sz="quarter" idx="12"/>
          </p:nvPr>
        </p:nvSpPr>
        <p:spPr/>
        <p:txBody>
          <a:bodyPr/>
          <a:lstStyle/>
          <a:p>
            <a:fld id="{78911C2B-5F16-431A-B660-F7A342C2C86C}" type="slidenum">
              <a:rPr lang="en-CA" smtClean="0"/>
              <a:t>‹#›</a:t>
            </a:fld>
            <a:endParaRPr lang="en-CA"/>
          </a:p>
        </p:txBody>
      </p:sp>
    </p:spTree>
    <p:extLst>
      <p:ext uri="{BB962C8B-B14F-4D97-AF65-F5344CB8AC3E}">
        <p14:creationId xmlns:p14="http://schemas.microsoft.com/office/powerpoint/2010/main" val="143824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58DD8-EFDB-4477-916C-23277B7C0A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8305600-C6C3-4ED7-A941-C5493F64D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E0234D-9721-4B56-82D3-8B130EA0F5A1}"/>
              </a:ext>
            </a:extLst>
          </p:cNvPr>
          <p:cNvSpPr>
            <a:spLocks noGrp="1"/>
          </p:cNvSpPr>
          <p:nvPr>
            <p:ph type="dt" sz="half" idx="10"/>
          </p:nvPr>
        </p:nvSpPr>
        <p:spPr/>
        <p:txBody>
          <a:bodyPr/>
          <a:lstStyle/>
          <a:p>
            <a:fld id="{A2C755D4-4B90-456F-B69C-A186693D57B8}" type="datetime1">
              <a:rPr lang="en-CA" smtClean="0"/>
              <a:t>2018-06-16</a:t>
            </a:fld>
            <a:endParaRPr lang="en-CA"/>
          </a:p>
        </p:txBody>
      </p:sp>
      <p:sp>
        <p:nvSpPr>
          <p:cNvPr id="5" name="Footer Placeholder 4">
            <a:extLst>
              <a:ext uri="{FF2B5EF4-FFF2-40B4-BE49-F238E27FC236}">
                <a16:creationId xmlns:a16="http://schemas.microsoft.com/office/drawing/2014/main" id="{B3E7AE43-2297-40DD-ABBE-74299739CA55}"/>
              </a:ext>
            </a:extLst>
          </p:cNvPr>
          <p:cNvSpPr>
            <a:spLocks noGrp="1"/>
          </p:cNvSpPr>
          <p:nvPr>
            <p:ph type="ftr" sz="quarter" idx="11"/>
          </p:nvPr>
        </p:nvSpPr>
        <p:spPr/>
        <p:txBody>
          <a:bodyPr/>
          <a:lstStyle/>
          <a:p>
            <a:r>
              <a:rPr lang="en-US"/>
              <a:t>CSDA1000SUMA18 - Airport Gate Assignment Optimization</a:t>
            </a:r>
            <a:endParaRPr lang="en-CA"/>
          </a:p>
        </p:txBody>
      </p:sp>
      <p:sp>
        <p:nvSpPr>
          <p:cNvPr id="6" name="Slide Number Placeholder 5">
            <a:extLst>
              <a:ext uri="{FF2B5EF4-FFF2-40B4-BE49-F238E27FC236}">
                <a16:creationId xmlns:a16="http://schemas.microsoft.com/office/drawing/2014/main" id="{5AE2CA13-50A3-4D78-8FD5-2A94018702C9}"/>
              </a:ext>
            </a:extLst>
          </p:cNvPr>
          <p:cNvSpPr>
            <a:spLocks noGrp="1"/>
          </p:cNvSpPr>
          <p:nvPr>
            <p:ph type="sldNum" sz="quarter" idx="12"/>
          </p:nvPr>
        </p:nvSpPr>
        <p:spPr/>
        <p:txBody>
          <a:bodyPr/>
          <a:lstStyle/>
          <a:p>
            <a:fld id="{78911C2B-5F16-431A-B660-F7A342C2C86C}" type="slidenum">
              <a:rPr lang="en-CA" smtClean="0"/>
              <a:t>‹#›</a:t>
            </a:fld>
            <a:endParaRPr lang="en-CA"/>
          </a:p>
        </p:txBody>
      </p:sp>
    </p:spTree>
    <p:extLst>
      <p:ext uri="{BB962C8B-B14F-4D97-AF65-F5344CB8AC3E}">
        <p14:creationId xmlns:p14="http://schemas.microsoft.com/office/powerpoint/2010/main" val="41379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9342-E062-4430-AAE1-0F514E027F8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756BE0D-0FC5-4F09-80D3-270421C2DD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3A4AD6-89F9-4FDB-9B8F-4DA486A43A26}"/>
              </a:ext>
            </a:extLst>
          </p:cNvPr>
          <p:cNvSpPr>
            <a:spLocks noGrp="1"/>
          </p:cNvSpPr>
          <p:nvPr>
            <p:ph type="dt" sz="half" idx="10"/>
          </p:nvPr>
        </p:nvSpPr>
        <p:spPr/>
        <p:txBody>
          <a:bodyPr/>
          <a:lstStyle/>
          <a:p>
            <a:fld id="{1FF6764E-7C1B-4E7A-952E-34FC2C6E79AD}" type="datetime1">
              <a:rPr lang="en-CA" smtClean="0"/>
              <a:t>2018-06-16</a:t>
            </a:fld>
            <a:endParaRPr lang="en-CA"/>
          </a:p>
        </p:txBody>
      </p:sp>
      <p:sp>
        <p:nvSpPr>
          <p:cNvPr id="5" name="Footer Placeholder 4">
            <a:extLst>
              <a:ext uri="{FF2B5EF4-FFF2-40B4-BE49-F238E27FC236}">
                <a16:creationId xmlns:a16="http://schemas.microsoft.com/office/drawing/2014/main" id="{03A30F60-7ADB-424B-90F8-95465B276A7E}"/>
              </a:ext>
            </a:extLst>
          </p:cNvPr>
          <p:cNvSpPr>
            <a:spLocks noGrp="1"/>
          </p:cNvSpPr>
          <p:nvPr>
            <p:ph type="ftr" sz="quarter" idx="11"/>
          </p:nvPr>
        </p:nvSpPr>
        <p:spPr/>
        <p:txBody>
          <a:bodyPr/>
          <a:lstStyle/>
          <a:p>
            <a:r>
              <a:rPr lang="en-US"/>
              <a:t>CSDA1000SUMA18 - Airport Gate Assignment Optimization</a:t>
            </a:r>
            <a:endParaRPr lang="en-CA"/>
          </a:p>
        </p:txBody>
      </p:sp>
      <p:sp>
        <p:nvSpPr>
          <p:cNvPr id="6" name="Slide Number Placeholder 5">
            <a:extLst>
              <a:ext uri="{FF2B5EF4-FFF2-40B4-BE49-F238E27FC236}">
                <a16:creationId xmlns:a16="http://schemas.microsoft.com/office/drawing/2014/main" id="{F72B9456-59F9-48C6-8D96-10E00AC5F43C}"/>
              </a:ext>
            </a:extLst>
          </p:cNvPr>
          <p:cNvSpPr>
            <a:spLocks noGrp="1"/>
          </p:cNvSpPr>
          <p:nvPr>
            <p:ph type="sldNum" sz="quarter" idx="12"/>
          </p:nvPr>
        </p:nvSpPr>
        <p:spPr/>
        <p:txBody>
          <a:bodyPr/>
          <a:lstStyle/>
          <a:p>
            <a:fld id="{78911C2B-5F16-431A-B660-F7A342C2C86C}" type="slidenum">
              <a:rPr lang="en-CA" smtClean="0"/>
              <a:t>‹#›</a:t>
            </a:fld>
            <a:endParaRPr lang="en-CA"/>
          </a:p>
        </p:txBody>
      </p:sp>
    </p:spTree>
    <p:extLst>
      <p:ext uri="{BB962C8B-B14F-4D97-AF65-F5344CB8AC3E}">
        <p14:creationId xmlns:p14="http://schemas.microsoft.com/office/powerpoint/2010/main" val="207449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A233-C286-4D97-89BF-F5A46312E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18BFECD-3671-4C58-BFD4-6E47E8ADD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F5343F-847E-40D7-8A80-AF5F8594D4BC}"/>
              </a:ext>
            </a:extLst>
          </p:cNvPr>
          <p:cNvSpPr>
            <a:spLocks noGrp="1"/>
          </p:cNvSpPr>
          <p:nvPr>
            <p:ph type="dt" sz="half" idx="10"/>
          </p:nvPr>
        </p:nvSpPr>
        <p:spPr/>
        <p:txBody>
          <a:bodyPr/>
          <a:lstStyle/>
          <a:p>
            <a:fld id="{9D24EC60-0A36-4F96-AC42-2BAAEE1E41EB}" type="datetime1">
              <a:rPr lang="en-CA" smtClean="0"/>
              <a:t>2018-06-16</a:t>
            </a:fld>
            <a:endParaRPr lang="en-CA"/>
          </a:p>
        </p:txBody>
      </p:sp>
      <p:sp>
        <p:nvSpPr>
          <p:cNvPr id="5" name="Footer Placeholder 4">
            <a:extLst>
              <a:ext uri="{FF2B5EF4-FFF2-40B4-BE49-F238E27FC236}">
                <a16:creationId xmlns:a16="http://schemas.microsoft.com/office/drawing/2014/main" id="{AAAFDA4C-5BD0-48DD-A939-A349F0537A1D}"/>
              </a:ext>
            </a:extLst>
          </p:cNvPr>
          <p:cNvSpPr>
            <a:spLocks noGrp="1"/>
          </p:cNvSpPr>
          <p:nvPr>
            <p:ph type="ftr" sz="quarter" idx="11"/>
          </p:nvPr>
        </p:nvSpPr>
        <p:spPr/>
        <p:txBody>
          <a:bodyPr/>
          <a:lstStyle/>
          <a:p>
            <a:r>
              <a:rPr lang="en-US"/>
              <a:t>CSDA1000SUMA18 - Airport Gate Assignment Optimization</a:t>
            </a:r>
            <a:endParaRPr lang="en-CA"/>
          </a:p>
        </p:txBody>
      </p:sp>
      <p:sp>
        <p:nvSpPr>
          <p:cNvPr id="6" name="Slide Number Placeholder 5">
            <a:extLst>
              <a:ext uri="{FF2B5EF4-FFF2-40B4-BE49-F238E27FC236}">
                <a16:creationId xmlns:a16="http://schemas.microsoft.com/office/drawing/2014/main" id="{01534E2C-974C-4AC7-8E43-1CA511D680D9}"/>
              </a:ext>
            </a:extLst>
          </p:cNvPr>
          <p:cNvSpPr>
            <a:spLocks noGrp="1"/>
          </p:cNvSpPr>
          <p:nvPr>
            <p:ph type="sldNum" sz="quarter" idx="12"/>
          </p:nvPr>
        </p:nvSpPr>
        <p:spPr/>
        <p:txBody>
          <a:bodyPr/>
          <a:lstStyle/>
          <a:p>
            <a:fld id="{78911C2B-5F16-431A-B660-F7A342C2C86C}" type="slidenum">
              <a:rPr lang="en-CA" smtClean="0"/>
              <a:t>‹#›</a:t>
            </a:fld>
            <a:endParaRPr lang="en-CA"/>
          </a:p>
        </p:txBody>
      </p:sp>
    </p:spTree>
    <p:extLst>
      <p:ext uri="{BB962C8B-B14F-4D97-AF65-F5344CB8AC3E}">
        <p14:creationId xmlns:p14="http://schemas.microsoft.com/office/powerpoint/2010/main" val="407489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37C1-E4BF-4AF3-B8F7-8E2715F309C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526A27B-DB64-430C-9F5C-6D4B7E1C68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AD5BB99-0F4F-4D69-9CCB-4C1F7AF549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C72832A-B068-48EE-A6B4-D01B383A68FD}"/>
              </a:ext>
            </a:extLst>
          </p:cNvPr>
          <p:cNvSpPr>
            <a:spLocks noGrp="1"/>
          </p:cNvSpPr>
          <p:nvPr>
            <p:ph type="dt" sz="half" idx="10"/>
          </p:nvPr>
        </p:nvSpPr>
        <p:spPr/>
        <p:txBody>
          <a:bodyPr/>
          <a:lstStyle/>
          <a:p>
            <a:fld id="{71C7B5FB-E720-4967-B76F-B47E2A2FF606}" type="datetime1">
              <a:rPr lang="en-CA" smtClean="0"/>
              <a:t>2018-06-16</a:t>
            </a:fld>
            <a:endParaRPr lang="en-CA"/>
          </a:p>
        </p:txBody>
      </p:sp>
      <p:sp>
        <p:nvSpPr>
          <p:cNvPr id="6" name="Footer Placeholder 5">
            <a:extLst>
              <a:ext uri="{FF2B5EF4-FFF2-40B4-BE49-F238E27FC236}">
                <a16:creationId xmlns:a16="http://schemas.microsoft.com/office/drawing/2014/main" id="{E4766D64-DD78-428B-999D-CC613471112F}"/>
              </a:ext>
            </a:extLst>
          </p:cNvPr>
          <p:cNvSpPr>
            <a:spLocks noGrp="1"/>
          </p:cNvSpPr>
          <p:nvPr>
            <p:ph type="ftr" sz="quarter" idx="11"/>
          </p:nvPr>
        </p:nvSpPr>
        <p:spPr/>
        <p:txBody>
          <a:bodyPr/>
          <a:lstStyle/>
          <a:p>
            <a:r>
              <a:rPr lang="en-US"/>
              <a:t>CSDA1000SUMA18 - Airport Gate Assignment Optimization</a:t>
            </a:r>
            <a:endParaRPr lang="en-CA"/>
          </a:p>
        </p:txBody>
      </p:sp>
      <p:sp>
        <p:nvSpPr>
          <p:cNvPr id="7" name="Slide Number Placeholder 6">
            <a:extLst>
              <a:ext uri="{FF2B5EF4-FFF2-40B4-BE49-F238E27FC236}">
                <a16:creationId xmlns:a16="http://schemas.microsoft.com/office/drawing/2014/main" id="{48999B10-E59A-419B-92C3-7AD18D3DB0B5}"/>
              </a:ext>
            </a:extLst>
          </p:cNvPr>
          <p:cNvSpPr>
            <a:spLocks noGrp="1"/>
          </p:cNvSpPr>
          <p:nvPr>
            <p:ph type="sldNum" sz="quarter" idx="12"/>
          </p:nvPr>
        </p:nvSpPr>
        <p:spPr/>
        <p:txBody>
          <a:bodyPr/>
          <a:lstStyle/>
          <a:p>
            <a:fld id="{78911C2B-5F16-431A-B660-F7A342C2C86C}" type="slidenum">
              <a:rPr lang="en-CA" smtClean="0"/>
              <a:t>‹#›</a:t>
            </a:fld>
            <a:endParaRPr lang="en-CA"/>
          </a:p>
        </p:txBody>
      </p:sp>
    </p:spTree>
    <p:extLst>
      <p:ext uri="{BB962C8B-B14F-4D97-AF65-F5344CB8AC3E}">
        <p14:creationId xmlns:p14="http://schemas.microsoft.com/office/powerpoint/2010/main" val="681529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5F10-6880-43BD-8A94-B81B698B4DD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EEDFF1-513D-451B-8CC8-DA6E7E5C2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95FEAE-1461-4EDE-A9DB-CA67D4A95B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A875993-BD94-4D79-AA7B-E2154FDA0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E3C7AA-E53B-4641-A6CB-34A4BC0670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BBEFEAE-25FD-4ACD-90DE-177E4508D1E6}"/>
              </a:ext>
            </a:extLst>
          </p:cNvPr>
          <p:cNvSpPr>
            <a:spLocks noGrp="1"/>
          </p:cNvSpPr>
          <p:nvPr>
            <p:ph type="dt" sz="half" idx="10"/>
          </p:nvPr>
        </p:nvSpPr>
        <p:spPr/>
        <p:txBody>
          <a:bodyPr/>
          <a:lstStyle/>
          <a:p>
            <a:fld id="{D5779243-C9FB-4E23-9AFF-0FC6D6E34D18}" type="datetime1">
              <a:rPr lang="en-CA" smtClean="0"/>
              <a:t>2018-06-16</a:t>
            </a:fld>
            <a:endParaRPr lang="en-CA"/>
          </a:p>
        </p:txBody>
      </p:sp>
      <p:sp>
        <p:nvSpPr>
          <p:cNvPr id="8" name="Footer Placeholder 7">
            <a:extLst>
              <a:ext uri="{FF2B5EF4-FFF2-40B4-BE49-F238E27FC236}">
                <a16:creationId xmlns:a16="http://schemas.microsoft.com/office/drawing/2014/main" id="{10B4BF82-5B26-493B-9835-1C0BC4E8E868}"/>
              </a:ext>
            </a:extLst>
          </p:cNvPr>
          <p:cNvSpPr>
            <a:spLocks noGrp="1"/>
          </p:cNvSpPr>
          <p:nvPr>
            <p:ph type="ftr" sz="quarter" idx="11"/>
          </p:nvPr>
        </p:nvSpPr>
        <p:spPr/>
        <p:txBody>
          <a:bodyPr/>
          <a:lstStyle/>
          <a:p>
            <a:r>
              <a:rPr lang="en-US"/>
              <a:t>CSDA1000SUMA18 - Airport Gate Assignment Optimization</a:t>
            </a:r>
            <a:endParaRPr lang="en-CA"/>
          </a:p>
        </p:txBody>
      </p:sp>
      <p:sp>
        <p:nvSpPr>
          <p:cNvPr id="9" name="Slide Number Placeholder 8">
            <a:extLst>
              <a:ext uri="{FF2B5EF4-FFF2-40B4-BE49-F238E27FC236}">
                <a16:creationId xmlns:a16="http://schemas.microsoft.com/office/drawing/2014/main" id="{67382112-A247-4BEC-B560-C67578813018}"/>
              </a:ext>
            </a:extLst>
          </p:cNvPr>
          <p:cNvSpPr>
            <a:spLocks noGrp="1"/>
          </p:cNvSpPr>
          <p:nvPr>
            <p:ph type="sldNum" sz="quarter" idx="12"/>
          </p:nvPr>
        </p:nvSpPr>
        <p:spPr/>
        <p:txBody>
          <a:bodyPr/>
          <a:lstStyle/>
          <a:p>
            <a:fld id="{78911C2B-5F16-431A-B660-F7A342C2C86C}" type="slidenum">
              <a:rPr lang="en-CA" smtClean="0"/>
              <a:t>‹#›</a:t>
            </a:fld>
            <a:endParaRPr lang="en-CA"/>
          </a:p>
        </p:txBody>
      </p:sp>
    </p:spTree>
    <p:extLst>
      <p:ext uri="{BB962C8B-B14F-4D97-AF65-F5344CB8AC3E}">
        <p14:creationId xmlns:p14="http://schemas.microsoft.com/office/powerpoint/2010/main" val="270579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5B9D-5650-489B-B044-F5F974F2CFD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EAD15E9-AC75-45AC-9B8A-A8D60716E514}"/>
              </a:ext>
            </a:extLst>
          </p:cNvPr>
          <p:cNvSpPr>
            <a:spLocks noGrp="1"/>
          </p:cNvSpPr>
          <p:nvPr>
            <p:ph type="dt" sz="half" idx="10"/>
          </p:nvPr>
        </p:nvSpPr>
        <p:spPr/>
        <p:txBody>
          <a:bodyPr/>
          <a:lstStyle/>
          <a:p>
            <a:fld id="{57AEC7D1-DFB7-4FA3-9A4E-9B7E286FA48F}" type="datetime1">
              <a:rPr lang="en-CA" smtClean="0"/>
              <a:t>2018-06-16</a:t>
            </a:fld>
            <a:endParaRPr lang="en-CA"/>
          </a:p>
        </p:txBody>
      </p:sp>
      <p:sp>
        <p:nvSpPr>
          <p:cNvPr id="4" name="Footer Placeholder 3">
            <a:extLst>
              <a:ext uri="{FF2B5EF4-FFF2-40B4-BE49-F238E27FC236}">
                <a16:creationId xmlns:a16="http://schemas.microsoft.com/office/drawing/2014/main" id="{2AA8CD87-40BF-49D3-913C-D32E776BF7AC}"/>
              </a:ext>
            </a:extLst>
          </p:cNvPr>
          <p:cNvSpPr>
            <a:spLocks noGrp="1"/>
          </p:cNvSpPr>
          <p:nvPr>
            <p:ph type="ftr" sz="quarter" idx="11"/>
          </p:nvPr>
        </p:nvSpPr>
        <p:spPr/>
        <p:txBody>
          <a:bodyPr/>
          <a:lstStyle/>
          <a:p>
            <a:r>
              <a:rPr lang="en-US"/>
              <a:t>CSDA1000SUMA18 - Airport Gate Assignment Optimization</a:t>
            </a:r>
            <a:endParaRPr lang="en-CA"/>
          </a:p>
        </p:txBody>
      </p:sp>
      <p:sp>
        <p:nvSpPr>
          <p:cNvPr id="5" name="Slide Number Placeholder 4">
            <a:extLst>
              <a:ext uri="{FF2B5EF4-FFF2-40B4-BE49-F238E27FC236}">
                <a16:creationId xmlns:a16="http://schemas.microsoft.com/office/drawing/2014/main" id="{837CB726-4561-4E19-BA41-FFC872B9D0EB}"/>
              </a:ext>
            </a:extLst>
          </p:cNvPr>
          <p:cNvSpPr>
            <a:spLocks noGrp="1"/>
          </p:cNvSpPr>
          <p:nvPr>
            <p:ph type="sldNum" sz="quarter" idx="12"/>
          </p:nvPr>
        </p:nvSpPr>
        <p:spPr/>
        <p:txBody>
          <a:bodyPr/>
          <a:lstStyle/>
          <a:p>
            <a:fld id="{78911C2B-5F16-431A-B660-F7A342C2C86C}" type="slidenum">
              <a:rPr lang="en-CA" smtClean="0"/>
              <a:t>‹#›</a:t>
            </a:fld>
            <a:endParaRPr lang="en-CA"/>
          </a:p>
        </p:txBody>
      </p:sp>
    </p:spTree>
    <p:extLst>
      <p:ext uri="{BB962C8B-B14F-4D97-AF65-F5344CB8AC3E}">
        <p14:creationId xmlns:p14="http://schemas.microsoft.com/office/powerpoint/2010/main" val="155053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FC7BB-CFB5-4E08-9853-57ADB532A0A6}"/>
              </a:ext>
            </a:extLst>
          </p:cNvPr>
          <p:cNvSpPr>
            <a:spLocks noGrp="1"/>
          </p:cNvSpPr>
          <p:nvPr>
            <p:ph type="dt" sz="half" idx="10"/>
          </p:nvPr>
        </p:nvSpPr>
        <p:spPr/>
        <p:txBody>
          <a:bodyPr/>
          <a:lstStyle/>
          <a:p>
            <a:fld id="{B54F341B-AA75-43A8-87E4-A79D1428F9B9}" type="datetime1">
              <a:rPr lang="en-CA" smtClean="0"/>
              <a:t>2018-06-16</a:t>
            </a:fld>
            <a:endParaRPr lang="en-CA"/>
          </a:p>
        </p:txBody>
      </p:sp>
      <p:sp>
        <p:nvSpPr>
          <p:cNvPr id="3" name="Footer Placeholder 2">
            <a:extLst>
              <a:ext uri="{FF2B5EF4-FFF2-40B4-BE49-F238E27FC236}">
                <a16:creationId xmlns:a16="http://schemas.microsoft.com/office/drawing/2014/main" id="{D07E7F23-0466-4DB5-BE47-128E473DE2C0}"/>
              </a:ext>
            </a:extLst>
          </p:cNvPr>
          <p:cNvSpPr>
            <a:spLocks noGrp="1"/>
          </p:cNvSpPr>
          <p:nvPr>
            <p:ph type="ftr" sz="quarter" idx="11"/>
          </p:nvPr>
        </p:nvSpPr>
        <p:spPr/>
        <p:txBody>
          <a:bodyPr/>
          <a:lstStyle/>
          <a:p>
            <a:r>
              <a:rPr lang="en-US"/>
              <a:t>CSDA1000SUMA18 - Airport Gate Assignment Optimization</a:t>
            </a:r>
            <a:endParaRPr lang="en-CA"/>
          </a:p>
        </p:txBody>
      </p:sp>
      <p:sp>
        <p:nvSpPr>
          <p:cNvPr id="4" name="Slide Number Placeholder 3">
            <a:extLst>
              <a:ext uri="{FF2B5EF4-FFF2-40B4-BE49-F238E27FC236}">
                <a16:creationId xmlns:a16="http://schemas.microsoft.com/office/drawing/2014/main" id="{3A960CC4-0F01-4358-ACF7-07C5BBA26148}"/>
              </a:ext>
            </a:extLst>
          </p:cNvPr>
          <p:cNvSpPr>
            <a:spLocks noGrp="1"/>
          </p:cNvSpPr>
          <p:nvPr>
            <p:ph type="sldNum" sz="quarter" idx="12"/>
          </p:nvPr>
        </p:nvSpPr>
        <p:spPr/>
        <p:txBody>
          <a:bodyPr/>
          <a:lstStyle/>
          <a:p>
            <a:fld id="{78911C2B-5F16-431A-B660-F7A342C2C86C}" type="slidenum">
              <a:rPr lang="en-CA" smtClean="0"/>
              <a:t>‹#›</a:t>
            </a:fld>
            <a:endParaRPr lang="en-CA"/>
          </a:p>
        </p:txBody>
      </p:sp>
    </p:spTree>
    <p:extLst>
      <p:ext uri="{BB962C8B-B14F-4D97-AF65-F5344CB8AC3E}">
        <p14:creationId xmlns:p14="http://schemas.microsoft.com/office/powerpoint/2010/main" val="352357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DF45-F541-40F7-A463-C2276ECD8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8F55FCC-D768-4B72-90A4-9F486FDCE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0020C4D-DF28-45D7-B55D-9FA5B8EF9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BEE1D6-57FC-4DA4-BD4E-80D38ABBF75B}"/>
              </a:ext>
            </a:extLst>
          </p:cNvPr>
          <p:cNvSpPr>
            <a:spLocks noGrp="1"/>
          </p:cNvSpPr>
          <p:nvPr>
            <p:ph type="dt" sz="half" idx="10"/>
          </p:nvPr>
        </p:nvSpPr>
        <p:spPr/>
        <p:txBody>
          <a:bodyPr/>
          <a:lstStyle/>
          <a:p>
            <a:fld id="{0CCEB221-492B-4468-8BE3-ECC3859FFA90}" type="datetime1">
              <a:rPr lang="en-CA" smtClean="0"/>
              <a:t>2018-06-16</a:t>
            </a:fld>
            <a:endParaRPr lang="en-CA"/>
          </a:p>
        </p:txBody>
      </p:sp>
      <p:sp>
        <p:nvSpPr>
          <p:cNvPr id="6" name="Footer Placeholder 5">
            <a:extLst>
              <a:ext uri="{FF2B5EF4-FFF2-40B4-BE49-F238E27FC236}">
                <a16:creationId xmlns:a16="http://schemas.microsoft.com/office/drawing/2014/main" id="{BB97990B-D04C-41B3-A497-7A971F336DF0}"/>
              </a:ext>
            </a:extLst>
          </p:cNvPr>
          <p:cNvSpPr>
            <a:spLocks noGrp="1"/>
          </p:cNvSpPr>
          <p:nvPr>
            <p:ph type="ftr" sz="quarter" idx="11"/>
          </p:nvPr>
        </p:nvSpPr>
        <p:spPr/>
        <p:txBody>
          <a:bodyPr/>
          <a:lstStyle/>
          <a:p>
            <a:r>
              <a:rPr lang="en-US"/>
              <a:t>CSDA1000SUMA18 - Airport Gate Assignment Optimization</a:t>
            </a:r>
            <a:endParaRPr lang="en-CA"/>
          </a:p>
        </p:txBody>
      </p:sp>
      <p:sp>
        <p:nvSpPr>
          <p:cNvPr id="7" name="Slide Number Placeholder 6">
            <a:extLst>
              <a:ext uri="{FF2B5EF4-FFF2-40B4-BE49-F238E27FC236}">
                <a16:creationId xmlns:a16="http://schemas.microsoft.com/office/drawing/2014/main" id="{3FF29D4B-26BD-4919-88B9-B43CDB880FE8}"/>
              </a:ext>
            </a:extLst>
          </p:cNvPr>
          <p:cNvSpPr>
            <a:spLocks noGrp="1"/>
          </p:cNvSpPr>
          <p:nvPr>
            <p:ph type="sldNum" sz="quarter" idx="12"/>
          </p:nvPr>
        </p:nvSpPr>
        <p:spPr/>
        <p:txBody>
          <a:bodyPr/>
          <a:lstStyle/>
          <a:p>
            <a:fld id="{78911C2B-5F16-431A-B660-F7A342C2C86C}" type="slidenum">
              <a:rPr lang="en-CA" smtClean="0"/>
              <a:t>‹#›</a:t>
            </a:fld>
            <a:endParaRPr lang="en-CA"/>
          </a:p>
        </p:txBody>
      </p:sp>
    </p:spTree>
    <p:extLst>
      <p:ext uri="{BB962C8B-B14F-4D97-AF65-F5344CB8AC3E}">
        <p14:creationId xmlns:p14="http://schemas.microsoft.com/office/powerpoint/2010/main" val="35428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E034-B825-4C80-9027-680BA57B8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C967E4A-FB49-4942-AB7E-F6056E818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FE09786-7821-4A29-84A5-222991CB3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867743-7562-4044-8EC4-5DC9A4FAC210}"/>
              </a:ext>
            </a:extLst>
          </p:cNvPr>
          <p:cNvSpPr>
            <a:spLocks noGrp="1"/>
          </p:cNvSpPr>
          <p:nvPr>
            <p:ph type="dt" sz="half" idx="10"/>
          </p:nvPr>
        </p:nvSpPr>
        <p:spPr/>
        <p:txBody>
          <a:bodyPr/>
          <a:lstStyle/>
          <a:p>
            <a:fld id="{B2FB492E-EBB6-4D04-8C6C-9F1DCA87F528}" type="datetime1">
              <a:rPr lang="en-CA" smtClean="0"/>
              <a:t>2018-06-16</a:t>
            </a:fld>
            <a:endParaRPr lang="en-CA"/>
          </a:p>
        </p:txBody>
      </p:sp>
      <p:sp>
        <p:nvSpPr>
          <p:cNvPr id="6" name="Footer Placeholder 5">
            <a:extLst>
              <a:ext uri="{FF2B5EF4-FFF2-40B4-BE49-F238E27FC236}">
                <a16:creationId xmlns:a16="http://schemas.microsoft.com/office/drawing/2014/main" id="{0E4D8130-8B5A-4AA9-A436-92BAF1073946}"/>
              </a:ext>
            </a:extLst>
          </p:cNvPr>
          <p:cNvSpPr>
            <a:spLocks noGrp="1"/>
          </p:cNvSpPr>
          <p:nvPr>
            <p:ph type="ftr" sz="quarter" idx="11"/>
          </p:nvPr>
        </p:nvSpPr>
        <p:spPr/>
        <p:txBody>
          <a:bodyPr/>
          <a:lstStyle/>
          <a:p>
            <a:r>
              <a:rPr lang="en-US"/>
              <a:t>CSDA1000SUMA18 - Airport Gate Assignment Optimization</a:t>
            </a:r>
            <a:endParaRPr lang="en-CA"/>
          </a:p>
        </p:txBody>
      </p:sp>
      <p:sp>
        <p:nvSpPr>
          <p:cNvPr id="7" name="Slide Number Placeholder 6">
            <a:extLst>
              <a:ext uri="{FF2B5EF4-FFF2-40B4-BE49-F238E27FC236}">
                <a16:creationId xmlns:a16="http://schemas.microsoft.com/office/drawing/2014/main" id="{8B44FE1D-7A48-4315-B04B-ECCC23A804F4}"/>
              </a:ext>
            </a:extLst>
          </p:cNvPr>
          <p:cNvSpPr>
            <a:spLocks noGrp="1"/>
          </p:cNvSpPr>
          <p:nvPr>
            <p:ph type="sldNum" sz="quarter" idx="12"/>
          </p:nvPr>
        </p:nvSpPr>
        <p:spPr/>
        <p:txBody>
          <a:bodyPr/>
          <a:lstStyle/>
          <a:p>
            <a:fld id="{78911C2B-5F16-431A-B660-F7A342C2C86C}" type="slidenum">
              <a:rPr lang="en-CA" smtClean="0"/>
              <a:t>‹#›</a:t>
            </a:fld>
            <a:endParaRPr lang="en-CA"/>
          </a:p>
        </p:txBody>
      </p:sp>
    </p:spTree>
    <p:extLst>
      <p:ext uri="{BB962C8B-B14F-4D97-AF65-F5344CB8AC3E}">
        <p14:creationId xmlns:p14="http://schemas.microsoft.com/office/powerpoint/2010/main" val="272248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B238C2-7ACA-48AC-8861-E89A0915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D4E7E2B-674D-455E-8BB0-F2FF24E02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C1D6E0-DA2D-4042-B9AC-35E04166B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24558-E362-4126-AB20-87DED8565B52}" type="datetime1">
              <a:rPr lang="en-CA" smtClean="0"/>
              <a:t>2018-06-16</a:t>
            </a:fld>
            <a:endParaRPr lang="en-CA"/>
          </a:p>
        </p:txBody>
      </p:sp>
      <p:sp>
        <p:nvSpPr>
          <p:cNvPr id="5" name="Footer Placeholder 4">
            <a:extLst>
              <a:ext uri="{FF2B5EF4-FFF2-40B4-BE49-F238E27FC236}">
                <a16:creationId xmlns:a16="http://schemas.microsoft.com/office/drawing/2014/main" id="{F2BCF61B-9071-4C3C-AFC1-075E0D4B7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CSDA1000SUMA18 - Airport Gate Assignment Optimization</a:t>
            </a:r>
            <a:endParaRPr lang="en-CA"/>
          </a:p>
        </p:txBody>
      </p:sp>
      <p:sp>
        <p:nvSpPr>
          <p:cNvPr id="6" name="Slide Number Placeholder 5">
            <a:extLst>
              <a:ext uri="{FF2B5EF4-FFF2-40B4-BE49-F238E27FC236}">
                <a16:creationId xmlns:a16="http://schemas.microsoft.com/office/drawing/2014/main" id="{389F3921-EA57-405E-98DE-76B165232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911C2B-5F16-431A-B660-F7A342C2C86C}" type="slidenum">
              <a:rPr lang="en-CA" smtClean="0"/>
              <a:t>‹#›</a:t>
            </a:fld>
            <a:endParaRPr lang="en-CA"/>
          </a:p>
        </p:txBody>
      </p:sp>
    </p:spTree>
    <p:extLst>
      <p:ext uri="{BB962C8B-B14F-4D97-AF65-F5344CB8AC3E}">
        <p14:creationId xmlns:p14="http://schemas.microsoft.com/office/powerpoint/2010/main" val="199023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D1F4162-9966-4754-8FB6-A54D181710EF}"/>
              </a:ext>
            </a:extLst>
          </p:cNvPr>
          <p:cNvSpPr>
            <a:spLocks noGrp="1"/>
          </p:cNvSpPr>
          <p:nvPr>
            <p:ph type="ftr" sz="quarter" idx="11"/>
          </p:nvPr>
        </p:nvSpPr>
        <p:spPr/>
        <p:txBody>
          <a:bodyPr/>
          <a:lstStyle/>
          <a:p>
            <a:r>
              <a:rPr lang="en-US"/>
              <a:t>CSDA1000SUMA18 - Airport Gate Assignment Optimization</a:t>
            </a:r>
            <a:endParaRPr lang="en-CA"/>
          </a:p>
        </p:txBody>
      </p:sp>
      <p:sp>
        <p:nvSpPr>
          <p:cNvPr id="7" name="TextBox 6">
            <a:extLst>
              <a:ext uri="{FF2B5EF4-FFF2-40B4-BE49-F238E27FC236}">
                <a16:creationId xmlns:a16="http://schemas.microsoft.com/office/drawing/2014/main" id="{CBEDCB89-AE61-49A2-A70B-B24F75991469}"/>
              </a:ext>
            </a:extLst>
          </p:cNvPr>
          <p:cNvSpPr txBox="1"/>
          <p:nvPr/>
        </p:nvSpPr>
        <p:spPr>
          <a:xfrm>
            <a:off x="556590" y="848142"/>
            <a:ext cx="11436627" cy="2246769"/>
          </a:xfrm>
          <a:prstGeom prst="rect">
            <a:avLst/>
          </a:prstGeom>
          <a:noFill/>
        </p:spPr>
        <p:txBody>
          <a:bodyPr wrap="square" rtlCol="0">
            <a:spAutoFit/>
          </a:bodyPr>
          <a:lstStyle/>
          <a:p>
            <a:pPr algn="just"/>
            <a:r>
              <a:rPr lang="en-US" sz="1400" dirty="0"/>
              <a:t>Information from 22 years has been retrieved from airlines transportation database. These datasets are from 1987 to 2008 and are relative to United State airlines performance, for the data description. As an example, for the year 2008, SFO airport has </a:t>
            </a:r>
            <a:r>
              <a:rPr lang="en-US" sz="1400" b="1" dirty="0"/>
              <a:t>140.587</a:t>
            </a:r>
            <a:r>
              <a:rPr lang="en-US" sz="1400" dirty="0"/>
              <a:t> flights from 15 different carriers. The top 4 most important carriers are United Airlines Inc with </a:t>
            </a:r>
            <a:r>
              <a:rPr lang="en-US" sz="1400" b="1" dirty="0"/>
              <a:t>31%</a:t>
            </a:r>
            <a:r>
              <a:rPr lang="en-US" sz="1400" dirty="0"/>
              <a:t> of total traffic followed by SkyWest Airlines Inc. (</a:t>
            </a:r>
            <a:r>
              <a:rPr lang="en-US" sz="1400" b="1" dirty="0"/>
              <a:t>28%</a:t>
            </a:r>
            <a:r>
              <a:rPr lang="en-US" sz="1400" dirty="0"/>
              <a:t>), Southwest Airlines Co. (</a:t>
            </a:r>
            <a:r>
              <a:rPr lang="en-US" sz="1400" b="1" dirty="0"/>
              <a:t>9%</a:t>
            </a:r>
            <a:r>
              <a:rPr lang="en-US" sz="1400" dirty="0"/>
              <a:t>) and American Airlines Inc. (</a:t>
            </a:r>
            <a:r>
              <a:rPr lang="en-US" sz="1400" b="1" dirty="0"/>
              <a:t>9%</a:t>
            </a:r>
            <a:r>
              <a:rPr lang="en-US" sz="1400" dirty="0"/>
              <a:t>). Number of flights per carrier, delays trend and cancellation analysis at San Francisco International Airport (SFO) presented here (see Tables 1, 2,3 and 4</a:t>
            </a:r>
            <a:r>
              <a:rPr lang="en-US" sz="1400"/>
              <a:t>).  </a:t>
            </a:r>
            <a:r>
              <a:rPr lang="en-US" sz="1400" dirty="0"/>
              <a:t>For that analysis the following datasets </a:t>
            </a:r>
            <a:r>
              <a:rPr lang="en-CA" sz="1400" dirty="0"/>
              <a:t>were analyzed:</a:t>
            </a:r>
          </a:p>
          <a:p>
            <a:pPr marL="285750" indent="-285750" algn="just">
              <a:buFont typeface="Wingdings" panose="05000000000000000000" pitchFamily="2" charset="2"/>
              <a:buChar char="§"/>
            </a:pPr>
            <a:r>
              <a:rPr lang="en-US" sz="1400" dirty="0"/>
              <a:t>Airline on-time performance reports (“Airline on-time performance reports,” </a:t>
            </a:r>
            <a:r>
              <a:rPr lang="en-US" sz="1400" dirty="0" err="1"/>
              <a:t>n.d.</a:t>
            </a:r>
            <a:r>
              <a:rPr lang="en-US" sz="1400" dirty="0"/>
              <a:t>);</a:t>
            </a:r>
          </a:p>
          <a:p>
            <a:pPr marL="285750" indent="-285750" algn="just">
              <a:buFont typeface="Wingdings" panose="05000000000000000000" pitchFamily="2" charset="2"/>
              <a:buChar char="§"/>
            </a:pPr>
            <a:r>
              <a:rPr lang="en-US" sz="1400" dirty="0"/>
              <a:t>1987-2008 US Flights statistics (“Data elements,” </a:t>
            </a:r>
            <a:r>
              <a:rPr lang="en-US" sz="1400" dirty="0" err="1"/>
              <a:t>n.d.</a:t>
            </a:r>
            <a:r>
              <a:rPr lang="en-US" sz="1400" dirty="0"/>
              <a:t>);</a:t>
            </a:r>
          </a:p>
          <a:p>
            <a:pPr marL="285750" indent="-285750" algn="just">
              <a:buFont typeface="Wingdings" panose="05000000000000000000" pitchFamily="2" charset="2"/>
              <a:buChar char="§"/>
            </a:pPr>
            <a:r>
              <a:rPr lang="en-US" sz="1400" dirty="0"/>
              <a:t>SFO Gate and Stand Assignment Information (“</a:t>
            </a:r>
            <a:r>
              <a:rPr lang="en-US" sz="1400" dirty="0" err="1"/>
              <a:t>Sfo</a:t>
            </a:r>
            <a:r>
              <a:rPr lang="en-US" sz="1400" dirty="0"/>
              <a:t> gate and stand assignment </a:t>
            </a:r>
            <a:r>
              <a:rPr lang="en-CA" sz="1400" dirty="0"/>
              <a:t>information - data. </a:t>
            </a:r>
            <a:r>
              <a:rPr lang="en-CA" sz="1400" dirty="0" err="1"/>
              <a:t>Gov</a:t>
            </a:r>
            <a:r>
              <a:rPr lang="en-CA" sz="1400" dirty="0"/>
              <a:t>,” </a:t>
            </a:r>
            <a:r>
              <a:rPr lang="en-CA" sz="1400" dirty="0" err="1"/>
              <a:t>n.d.</a:t>
            </a:r>
            <a:r>
              <a:rPr lang="en-CA" sz="1400" dirty="0"/>
              <a:t>);</a:t>
            </a:r>
          </a:p>
          <a:p>
            <a:pPr marL="285750" indent="-285750" algn="just">
              <a:buFont typeface="Wingdings" panose="05000000000000000000" pitchFamily="2" charset="2"/>
              <a:buChar char="§"/>
            </a:pPr>
            <a:r>
              <a:rPr lang="en-US" sz="1400" dirty="0"/>
              <a:t>2015 US Flights statistics (“2015 flight delays and cancellations </a:t>
            </a:r>
            <a:r>
              <a:rPr lang="en-US" sz="1400" dirty="0" err="1"/>
              <a:t>kaggle</a:t>
            </a:r>
            <a:r>
              <a:rPr lang="en-US" sz="1400" dirty="0"/>
              <a:t>,” </a:t>
            </a:r>
            <a:r>
              <a:rPr lang="en-US" sz="1400" dirty="0" err="1"/>
              <a:t>n.d.</a:t>
            </a:r>
            <a:r>
              <a:rPr lang="en-US" sz="1400" dirty="0"/>
              <a:t>);</a:t>
            </a:r>
          </a:p>
          <a:p>
            <a:pPr marL="285750" indent="-285750" algn="just">
              <a:buFont typeface="Wingdings" panose="05000000000000000000" pitchFamily="2" charset="2"/>
              <a:buChar char="§"/>
            </a:pPr>
            <a:r>
              <a:rPr lang="en-CA" sz="1400" dirty="0"/>
              <a:t>Aircraft registry (“Aircraft registry – releasable aircraft database download,” </a:t>
            </a:r>
            <a:r>
              <a:rPr lang="en-CA" sz="1400" dirty="0" err="1"/>
              <a:t>n.d.</a:t>
            </a:r>
            <a:r>
              <a:rPr lang="en-CA" sz="1400" dirty="0"/>
              <a:t>)..</a:t>
            </a:r>
            <a:endParaRPr lang="en-US" sz="1400" dirty="0"/>
          </a:p>
        </p:txBody>
      </p:sp>
      <p:sp>
        <p:nvSpPr>
          <p:cNvPr id="8" name="Rectangle 7">
            <a:extLst>
              <a:ext uri="{FF2B5EF4-FFF2-40B4-BE49-F238E27FC236}">
                <a16:creationId xmlns:a16="http://schemas.microsoft.com/office/drawing/2014/main" id="{6C379ADF-C3CF-4A92-9C4D-FF5531C168A9}"/>
              </a:ext>
            </a:extLst>
          </p:cNvPr>
          <p:cNvSpPr/>
          <p:nvPr/>
        </p:nvSpPr>
        <p:spPr>
          <a:xfrm>
            <a:off x="556590" y="212035"/>
            <a:ext cx="10866783" cy="649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4000" dirty="0">
                <a:solidFill>
                  <a:schemeClr val="tx1"/>
                </a:solidFill>
              </a:rPr>
              <a:t>Data overview, insight's - Viviane</a:t>
            </a:r>
          </a:p>
        </p:txBody>
      </p:sp>
      <p:sp>
        <p:nvSpPr>
          <p:cNvPr id="11" name="Rectangle 10">
            <a:extLst>
              <a:ext uri="{FF2B5EF4-FFF2-40B4-BE49-F238E27FC236}">
                <a16:creationId xmlns:a16="http://schemas.microsoft.com/office/drawing/2014/main" id="{E5E184BE-44FF-431D-8FFF-8AF0B7A6E51B}"/>
              </a:ext>
            </a:extLst>
          </p:cNvPr>
          <p:cNvSpPr/>
          <p:nvPr/>
        </p:nvSpPr>
        <p:spPr>
          <a:xfrm>
            <a:off x="8806065" y="2936600"/>
            <a:ext cx="3293170" cy="461665"/>
          </a:xfrm>
          <a:prstGeom prst="rect">
            <a:avLst/>
          </a:prstGeom>
        </p:spPr>
        <p:txBody>
          <a:bodyPr wrap="square">
            <a:spAutoFit/>
          </a:bodyPr>
          <a:lstStyle/>
          <a:p>
            <a:r>
              <a:rPr lang="en-CA" sz="1200" b="1" i="1" u="sng" dirty="0"/>
              <a:t>Table 2</a:t>
            </a:r>
            <a:r>
              <a:rPr lang="en-CA" sz="1200" dirty="0"/>
              <a:t>: </a:t>
            </a:r>
            <a:r>
              <a:rPr lang="en-US" sz="1200" dirty="0"/>
              <a:t>Delay trend IN/OUT in minute for the top (United Airlines Inc ) carrier at SFO</a:t>
            </a:r>
            <a:endParaRPr lang="en-CA" sz="1200" dirty="0"/>
          </a:p>
        </p:txBody>
      </p:sp>
      <p:graphicFrame>
        <p:nvGraphicFramePr>
          <p:cNvPr id="13" name="Table 12">
            <a:extLst>
              <a:ext uri="{FF2B5EF4-FFF2-40B4-BE49-F238E27FC236}">
                <a16:creationId xmlns:a16="http://schemas.microsoft.com/office/drawing/2014/main" id="{ECB23D50-503B-428D-8185-0A87F394BB88}"/>
              </a:ext>
            </a:extLst>
          </p:cNvPr>
          <p:cNvGraphicFramePr>
            <a:graphicFrameLocks noGrp="1"/>
          </p:cNvGraphicFramePr>
          <p:nvPr>
            <p:extLst>
              <p:ext uri="{D42A27DB-BD31-4B8C-83A1-F6EECF244321}">
                <p14:modId xmlns:p14="http://schemas.microsoft.com/office/powerpoint/2010/main" val="1559422153"/>
              </p:ext>
            </p:extLst>
          </p:nvPr>
        </p:nvGraphicFramePr>
        <p:xfrm>
          <a:off x="8898830" y="3451273"/>
          <a:ext cx="2637184" cy="2647950"/>
        </p:xfrm>
        <a:graphic>
          <a:graphicData uri="http://schemas.openxmlformats.org/drawingml/2006/table">
            <a:tbl>
              <a:tblPr/>
              <a:tblGrid>
                <a:gridCol w="912233">
                  <a:extLst>
                    <a:ext uri="{9D8B030D-6E8A-4147-A177-3AD203B41FA5}">
                      <a16:colId xmlns:a16="http://schemas.microsoft.com/office/drawing/2014/main" val="672359830"/>
                    </a:ext>
                  </a:extLst>
                </a:gridCol>
                <a:gridCol w="796131">
                  <a:extLst>
                    <a:ext uri="{9D8B030D-6E8A-4147-A177-3AD203B41FA5}">
                      <a16:colId xmlns:a16="http://schemas.microsoft.com/office/drawing/2014/main" val="219403198"/>
                    </a:ext>
                  </a:extLst>
                </a:gridCol>
                <a:gridCol w="928820">
                  <a:extLst>
                    <a:ext uri="{9D8B030D-6E8A-4147-A177-3AD203B41FA5}">
                      <a16:colId xmlns:a16="http://schemas.microsoft.com/office/drawing/2014/main" val="1336570471"/>
                    </a:ext>
                  </a:extLst>
                </a:gridCol>
              </a:tblGrid>
              <a:tr h="317243">
                <a:tc>
                  <a:txBody>
                    <a:bodyPr/>
                    <a:lstStyle/>
                    <a:p>
                      <a:pPr algn="l" fontAlgn="ctr"/>
                      <a:r>
                        <a:rPr lang="en-CA" sz="1100" b="1" i="0" u="none" strike="noStrike" dirty="0">
                          <a:solidFill>
                            <a:srgbClr val="000000"/>
                          </a:solidFill>
                          <a:effectLst/>
                          <a:latin typeface="Calibri" panose="020F0502020204030204" pitchFamily="34" charset="0"/>
                        </a:rPr>
                        <a:t>United Air Lines Inc.</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dirty="0">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09495550"/>
                  </a:ext>
                </a:extLst>
              </a:tr>
              <a:tr h="163003">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94,084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102,706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765398158"/>
                  </a:ext>
                </a:extLst>
              </a:tr>
              <a:tr h="163003">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50,629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56,384</a:t>
                      </a:r>
                    </a:p>
                  </a:txBody>
                  <a:tcPr marL="9525" marR="9525" marT="9525" marB="0" anchor="ctr">
                    <a:lnL>
                      <a:noFill/>
                    </a:lnL>
                    <a:lnR>
                      <a:noFill/>
                    </a:lnR>
                    <a:lnT>
                      <a:noFill/>
                    </a:lnT>
                    <a:lnB>
                      <a:noFill/>
                    </a:lnB>
                  </a:tcPr>
                </a:tc>
                <a:extLst>
                  <a:ext uri="{0D108BD9-81ED-4DB2-BD59-A6C34878D82A}">
                    <a16:rowId xmlns:a16="http://schemas.microsoft.com/office/drawing/2014/main" val="4060798462"/>
                  </a:ext>
                </a:extLst>
              </a:tr>
              <a:tr h="163003">
                <a:tc>
                  <a:txBody>
                    <a:bodyPr/>
                    <a:lstStyle/>
                    <a:p>
                      <a:pPr algn="l" fontAlgn="b"/>
                      <a:r>
                        <a:rPr lang="en-CA" sz="1100" b="0" i="0" u="none" strike="noStrike" dirty="0">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23,240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38,367</a:t>
                      </a:r>
                    </a:p>
                  </a:txBody>
                  <a:tcPr marL="9525" marR="9525" marT="9525" marB="0" anchor="ctr">
                    <a:lnL>
                      <a:noFill/>
                    </a:lnL>
                    <a:lnR>
                      <a:noFill/>
                    </a:lnR>
                    <a:lnT>
                      <a:noFill/>
                    </a:lnT>
                    <a:lnB>
                      <a:noFill/>
                    </a:lnB>
                  </a:tcPr>
                </a:tc>
                <a:extLst>
                  <a:ext uri="{0D108BD9-81ED-4DB2-BD59-A6C34878D82A}">
                    <a16:rowId xmlns:a16="http://schemas.microsoft.com/office/drawing/2014/main" val="828368912"/>
                  </a:ext>
                </a:extLst>
              </a:tr>
              <a:tr h="163003">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22,525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36,477</a:t>
                      </a:r>
                    </a:p>
                  </a:txBody>
                  <a:tcPr marL="9525" marR="9525" marT="9525" marB="0" anchor="ctr">
                    <a:lnL>
                      <a:noFill/>
                    </a:lnL>
                    <a:lnR>
                      <a:noFill/>
                    </a:lnR>
                    <a:lnT>
                      <a:noFill/>
                    </a:lnT>
                    <a:lnB>
                      <a:noFill/>
                    </a:lnB>
                  </a:tcPr>
                </a:tc>
                <a:extLst>
                  <a:ext uri="{0D108BD9-81ED-4DB2-BD59-A6C34878D82A}">
                    <a16:rowId xmlns:a16="http://schemas.microsoft.com/office/drawing/2014/main" val="2853851387"/>
                  </a:ext>
                </a:extLst>
              </a:tr>
              <a:tr h="163003">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34,390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44,159</a:t>
                      </a:r>
                    </a:p>
                  </a:txBody>
                  <a:tcPr marL="9525" marR="9525" marT="9525" marB="0" anchor="ctr">
                    <a:lnL>
                      <a:noFill/>
                    </a:lnL>
                    <a:lnR>
                      <a:noFill/>
                    </a:lnR>
                    <a:lnT>
                      <a:noFill/>
                    </a:lnT>
                    <a:lnB>
                      <a:noFill/>
                    </a:lnB>
                  </a:tcPr>
                </a:tc>
                <a:extLst>
                  <a:ext uri="{0D108BD9-81ED-4DB2-BD59-A6C34878D82A}">
                    <a16:rowId xmlns:a16="http://schemas.microsoft.com/office/drawing/2014/main" val="1159806773"/>
                  </a:ext>
                </a:extLst>
              </a:tr>
              <a:tr h="163003">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65,529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79,900</a:t>
                      </a:r>
                    </a:p>
                  </a:txBody>
                  <a:tcPr marL="9525" marR="9525" marT="9525" marB="0" anchor="ctr">
                    <a:lnL>
                      <a:noFill/>
                    </a:lnL>
                    <a:lnR>
                      <a:noFill/>
                    </a:lnR>
                    <a:lnT>
                      <a:noFill/>
                    </a:lnT>
                    <a:lnB>
                      <a:noFill/>
                    </a:lnB>
                  </a:tcPr>
                </a:tc>
                <a:extLst>
                  <a:ext uri="{0D108BD9-81ED-4DB2-BD59-A6C34878D82A}">
                    <a16:rowId xmlns:a16="http://schemas.microsoft.com/office/drawing/2014/main" val="1423614132"/>
                  </a:ext>
                </a:extLst>
              </a:tr>
              <a:tr h="163003">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51,381</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64,791</a:t>
                      </a:r>
                    </a:p>
                  </a:txBody>
                  <a:tcPr marL="9525" marR="9525" marT="9525" marB="0" anchor="ctr">
                    <a:lnL>
                      <a:noFill/>
                    </a:lnL>
                    <a:lnR>
                      <a:noFill/>
                    </a:lnR>
                    <a:lnT>
                      <a:noFill/>
                    </a:lnT>
                    <a:lnB>
                      <a:noFill/>
                    </a:lnB>
                  </a:tcPr>
                </a:tc>
                <a:extLst>
                  <a:ext uri="{0D108BD9-81ED-4DB2-BD59-A6C34878D82A}">
                    <a16:rowId xmlns:a16="http://schemas.microsoft.com/office/drawing/2014/main" val="645975668"/>
                  </a:ext>
                </a:extLst>
              </a:tr>
              <a:tr h="163003">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44,212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58,489</a:t>
                      </a:r>
                    </a:p>
                  </a:txBody>
                  <a:tcPr marL="9525" marR="9525" marT="9525" marB="0" anchor="ctr">
                    <a:lnL>
                      <a:noFill/>
                    </a:lnL>
                    <a:lnR>
                      <a:noFill/>
                    </a:lnR>
                    <a:lnT>
                      <a:noFill/>
                    </a:lnT>
                    <a:lnB>
                      <a:noFill/>
                    </a:lnB>
                  </a:tcPr>
                </a:tc>
                <a:extLst>
                  <a:ext uri="{0D108BD9-81ED-4DB2-BD59-A6C34878D82A}">
                    <a16:rowId xmlns:a16="http://schemas.microsoft.com/office/drawing/2014/main" val="4158106442"/>
                  </a:ext>
                </a:extLst>
              </a:tr>
              <a:tr h="163003">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18,530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23,058</a:t>
                      </a:r>
                    </a:p>
                  </a:txBody>
                  <a:tcPr marL="9525" marR="9525" marT="9525" marB="0" anchor="ctr">
                    <a:lnL>
                      <a:noFill/>
                    </a:lnL>
                    <a:lnR>
                      <a:noFill/>
                    </a:lnR>
                    <a:lnT>
                      <a:noFill/>
                    </a:lnT>
                    <a:lnB>
                      <a:noFill/>
                    </a:lnB>
                  </a:tcPr>
                </a:tc>
                <a:extLst>
                  <a:ext uri="{0D108BD9-81ED-4DB2-BD59-A6C34878D82A}">
                    <a16:rowId xmlns:a16="http://schemas.microsoft.com/office/drawing/2014/main" val="3787635475"/>
                  </a:ext>
                </a:extLst>
              </a:tr>
              <a:tr h="163003">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19,209</a:t>
                      </a:r>
                    </a:p>
                  </a:txBody>
                  <a:tcPr marL="9525" marR="9525" marT="9525" marB="0" anchor="ctr">
                    <a:lnL>
                      <a:noFill/>
                    </a:lnL>
                    <a:lnR>
                      <a:noFill/>
                    </a:lnR>
                    <a:lnT>
                      <a:noFill/>
                    </a:lnT>
                    <a:lnB>
                      <a:noFill/>
                    </a:lnB>
                  </a:tcPr>
                </a:tc>
                <a:extLst>
                  <a:ext uri="{0D108BD9-81ED-4DB2-BD59-A6C34878D82A}">
                    <a16:rowId xmlns:a16="http://schemas.microsoft.com/office/drawing/2014/main" val="4059221637"/>
                  </a:ext>
                </a:extLst>
              </a:tr>
              <a:tr h="163003">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26,756</a:t>
                      </a:r>
                    </a:p>
                  </a:txBody>
                  <a:tcPr marL="9525" marR="9525" marT="9525" marB="0" anchor="ctr">
                    <a:lnL>
                      <a:noFill/>
                    </a:lnL>
                    <a:lnR>
                      <a:noFill/>
                    </a:lnR>
                    <a:lnT>
                      <a:noFill/>
                    </a:lnT>
                    <a:lnB>
                      <a:noFill/>
                    </a:lnB>
                  </a:tcPr>
                </a:tc>
                <a:extLst>
                  <a:ext uri="{0D108BD9-81ED-4DB2-BD59-A6C34878D82A}">
                    <a16:rowId xmlns:a16="http://schemas.microsoft.com/office/drawing/2014/main" val="1262228617"/>
                  </a:ext>
                </a:extLst>
              </a:tr>
              <a:tr h="163003">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19,252</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52,767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67706189"/>
                  </a:ext>
                </a:extLst>
              </a:tr>
              <a:tr h="163003">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431,884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603,063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179952380"/>
                  </a:ext>
                </a:extLst>
              </a:tr>
            </a:tbl>
          </a:graphicData>
        </a:graphic>
      </p:graphicFrame>
      <p:sp>
        <p:nvSpPr>
          <p:cNvPr id="15" name="Rectangle 14">
            <a:extLst>
              <a:ext uri="{FF2B5EF4-FFF2-40B4-BE49-F238E27FC236}">
                <a16:creationId xmlns:a16="http://schemas.microsoft.com/office/drawing/2014/main" id="{4803A30E-BFDB-4559-A5D5-A7BAEDF0A214}"/>
              </a:ext>
            </a:extLst>
          </p:cNvPr>
          <p:cNvSpPr/>
          <p:nvPr/>
        </p:nvSpPr>
        <p:spPr>
          <a:xfrm>
            <a:off x="463957" y="3182748"/>
            <a:ext cx="8087140" cy="292388"/>
          </a:xfrm>
          <a:prstGeom prst="rect">
            <a:avLst/>
          </a:prstGeom>
        </p:spPr>
        <p:txBody>
          <a:bodyPr wrap="square">
            <a:spAutoFit/>
          </a:bodyPr>
          <a:lstStyle/>
          <a:p>
            <a:r>
              <a:rPr lang="en-CA" sz="1300" b="1" i="1" u="sng" dirty="0"/>
              <a:t>Table 1</a:t>
            </a:r>
            <a:r>
              <a:rPr lang="en-CA" sz="1300" dirty="0"/>
              <a:t>: </a:t>
            </a:r>
            <a:r>
              <a:rPr lang="en-US" sz="1300" dirty="0"/>
              <a:t>Number of flights per carrier at </a:t>
            </a:r>
            <a:r>
              <a:rPr lang="en-US" sz="1200" dirty="0"/>
              <a:t>San Francisco International Airport (SFO) </a:t>
            </a:r>
            <a:endParaRPr lang="en-CA" sz="1300" dirty="0"/>
          </a:p>
        </p:txBody>
      </p:sp>
      <p:graphicFrame>
        <p:nvGraphicFramePr>
          <p:cNvPr id="17" name="Table 16">
            <a:extLst>
              <a:ext uri="{FF2B5EF4-FFF2-40B4-BE49-F238E27FC236}">
                <a16:creationId xmlns:a16="http://schemas.microsoft.com/office/drawing/2014/main" id="{596E2878-9866-45C6-B54B-61B87DE70ACD}"/>
              </a:ext>
            </a:extLst>
          </p:cNvPr>
          <p:cNvGraphicFramePr>
            <a:graphicFrameLocks noGrp="1"/>
          </p:cNvGraphicFramePr>
          <p:nvPr>
            <p:extLst>
              <p:ext uri="{D42A27DB-BD31-4B8C-83A1-F6EECF244321}">
                <p14:modId xmlns:p14="http://schemas.microsoft.com/office/powerpoint/2010/main" val="4285536741"/>
              </p:ext>
            </p:extLst>
          </p:nvPr>
        </p:nvGraphicFramePr>
        <p:xfrm>
          <a:off x="556590" y="3597046"/>
          <a:ext cx="7646774" cy="2834640"/>
        </p:xfrm>
        <a:graphic>
          <a:graphicData uri="http://schemas.openxmlformats.org/drawingml/2006/table">
            <a:tbl>
              <a:tblPr/>
              <a:tblGrid>
                <a:gridCol w="463880">
                  <a:extLst>
                    <a:ext uri="{9D8B030D-6E8A-4147-A177-3AD203B41FA5}">
                      <a16:colId xmlns:a16="http://schemas.microsoft.com/office/drawing/2014/main" val="1424182554"/>
                    </a:ext>
                  </a:extLst>
                </a:gridCol>
                <a:gridCol w="492873">
                  <a:extLst>
                    <a:ext uri="{9D8B030D-6E8A-4147-A177-3AD203B41FA5}">
                      <a16:colId xmlns:a16="http://schemas.microsoft.com/office/drawing/2014/main" val="1250374353"/>
                    </a:ext>
                  </a:extLst>
                </a:gridCol>
                <a:gridCol w="463880">
                  <a:extLst>
                    <a:ext uri="{9D8B030D-6E8A-4147-A177-3AD203B41FA5}">
                      <a16:colId xmlns:a16="http://schemas.microsoft.com/office/drawing/2014/main" val="4222620148"/>
                    </a:ext>
                  </a:extLst>
                </a:gridCol>
                <a:gridCol w="463880">
                  <a:extLst>
                    <a:ext uri="{9D8B030D-6E8A-4147-A177-3AD203B41FA5}">
                      <a16:colId xmlns:a16="http://schemas.microsoft.com/office/drawing/2014/main" val="3639038356"/>
                    </a:ext>
                  </a:extLst>
                </a:gridCol>
                <a:gridCol w="463880">
                  <a:extLst>
                    <a:ext uri="{9D8B030D-6E8A-4147-A177-3AD203B41FA5}">
                      <a16:colId xmlns:a16="http://schemas.microsoft.com/office/drawing/2014/main" val="333109348"/>
                    </a:ext>
                  </a:extLst>
                </a:gridCol>
                <a:gridCol w="543610">
                  <a:extLst>
                    <a:ext uri="{9D8B030D-6E8A-4147-A177-3AD203B41FA5}">
                      <a16:colId xmlns:a16="http://schemas.microsoft.com/office/drawing/2014/main" val="2311543677"/>
                    </a:ext>
                  </a:extLst>
                </a:gridCol>
                <a:gridCol w="463880">
                  <a:extLst>
                    <a:ext uri="{9D8B030D-6E8A-4147-A177-3AD203B41FA5}">
                      <a16:colId xmlns:a16="http://schemas.microsoft.com/office/drawing/2014/main" val="145565953"/>
                    </a:ext>
                  </a:extLst>
                </a:gridCol>
                <a:gridCol w="463880">
                  <a:extLst>
                    <a:ext uri="{9D8B030D-6E8A-4147-A177-3AD203B41FA5}">
                      <a16:colId xmlns:a16="http://schemas.microsoft.com/office/drawing/2014/main" val="2075866957"/>
                    </a:ext>
                  </a:extLst>
                </a:gridCol>
                <a:gridCol w="463880">
                  <a:extLst>
                    <a:ext uri="{9D8B030D-6E8A-4147-A177-3AD203B41FA5}">
                      <a16:colId xmlns:a16="http://schemas.microsoft.com/office/drawing/2014/main" val="2929057495"/>
                    </a:ext>
                  </a:extLst>
                </a:gridCol>
                <a:gridCol w="463880">
                  <a:extLst>
                    <a:ext uri="{9D8B030D-6E8A-4147-A177-3AD203B41FA5}">
                      <a16:colId xmlns:a16="http://schemas.microsoft.com/office/drawing/2014/main" val="1411633997"/>
                    </a:ext>
                  </a:extLst>
                </a:gridCol>
                <a:gridCol w="463880">
                  <a:extLst>
                    <a:ext uri="{9D8B030D-6E8A-4147-A177-3AD203B41FA5}">
                      <a16:colId xmlns:a16="http://schemas.microsoft.com/office/drawing/2014/main" val="3532159257"/>
                    </a:ext>
                  </a:extLst>
                </a:gridCol>
                <a:gridCol w="463880">
                  <a:extLst>
                    <a:ext uri="{9D8B030D-6E8A-4147-A177-3AD203B41FA5}">
                      <a16:colId xmlns:a16="http://schemas.microsoft.com/office/drawing/2014/main" val="1183651597"/>
                    </a:ext>
                  </a:extLst>
                </a:gridCol>
                <a:gridCol w="463880">
                  <a:extLst>
                    <a:ext uri="{9D8B030D-6E8A-4147-A177-3AD203B41FA5}">
                      <a16:colId xmlns:a16="http://schemas.microsoft.com/office/drawing/2014/main" val="2344115212"/>
                    </a:ext>
                  </a:extLst>
                </a:gridCol>
                <a:gridCol w="502537">
                  <a:extLst>
                    <a:ext uri="{9D8B030D-6E8A-4147-A177-3AD203B41FA5}">
                      <a16:colId xmlns:a16="http://schemas.microsoft.com/office/drawing/2014/main" val="1354655260"/>
                    </a:ext>
                  </a:extLst>
                </a:gridCol>
                <a:gridCol w="541194">
                  <a:extLst>
                    <a:ext uri="{9D8B030D-6E8A-4147-A177-3AD203B41FA5}">
                      <a16:colId xmlns:a16="http://schemas.microsoft.com/office/drawing/2014/main" val="3501361448"/>
                    </a:ext>
                  </a:extLst>
                </a:gridCol>
                <a:gridCol w="463880">
                  <a:extLst>
                    <a:ext uri="{9D8B030D-6E8A-4147-A177-3AD203B41FA5}">
                      <a16:colId xmlns:a16="http://schemas.microsoft.com/office/drawing/2014/main" val="1690394575"/>
                    </a:ext>
                  </a:extLst>
                </a:gridCol>
              </a:tblGrid>
              <a:tr h="166655">
                <a:tc>
                  <a:txBody>
                    <a:bodyPr/>
                    <a:lstStyle/>
                    <a:p>
                      <a:pPr algn="l" fontAlgn="b"/>
                      <a:r>
                        <a:rPr lang="en-CA" sz="1100" b="1" i="0" u="none" strike="noStrike">
                          <a:solidFill>
                            <a:srgbClr val="000000"/>
                          </a:solidFill>
                          <a:effectLst/>
                          <a:latin typeface="Calibri" panose="020F0502020204030204" pitchFamily="34" charset="0"/>
                        </a:rPr>
                        <a:t>Month</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B6</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CO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DL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F9</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FL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HA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MQ</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NW</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OO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WN</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XE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830704249"/>
                  </a:ext>
                </a:extLst>
              </a:tr>
              <a:tr h="166655">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976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426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373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374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129</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147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282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3,454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3,656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591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793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148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707452400"/>
                  </a:ext>
                </a:extLst>
              </a:tr>
              <a:tr h="166655">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339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257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3,455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123</a:t>
                      </a:r>
                    </a:p>
                  </a:txBody>
                  <a:tcPr marL="9525" marR="9525" marT="9525" marB="0" anchor="ctr">
                    <a:lnL>
                      <a:noFill/>
                    </a:lnL>
                    <a:lnR>
                      <a:noFill/>
                    </a:lnR>
                    <a:lnT>
                      <a:noFill/>
                    </a:lnT>
                    <a:lnB>
                      <a:noFill/>
                    </a:lnB>
                  </a:tcPr>
                </a:tc>
                <a:extLst>
                  <a:ext uri="{0D108BD9-81ED-4DB2-BD59-A6C34878D82A}">
                    <a16:rowId xmlns:a16="http://schemas.microsoft.com/office/drawing/2014/main" val="2470520138"/>
                  </a:ext>
                </a:extLst>
              </a:tr>
              <a:tr h="166655">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3,452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extLst>
                  <a:ext uri="{0D108BD9-81ED-4DB2-BD59-A6C34878D82A}">
                    <a16:rowId xmlns:a16="http://schemas.microsoft.com/office/drawing/2014/main" val="989911873"/>
                  </a:ext>
                </a:extLst>
              </a:tr>
              <a:tr h="166655">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1,014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140</a:t>
                      </a:r>
                    </a:p>
                  </a:txBody>
                  <a:tcPr marL="9525" marR="9525" marT="9525" marB="0" anchor="ctr">
                    <a:lnL>
                      <a:noFill/>
                    </a:lnL>
                    <a:lnR>
                      <a:noFill/>
                    </a:lnR>
                    <a:lnT>
                      <a:noFill/>
                    </a:lnT>
                    <a:lnB>
                      <a:noFill/>
                    </a:lnB>
                  </a:tcPr>
                </a:tc>
                <a:extLst>
                  <a:ext uri="{0D108BD9-81ED-4DB2-BD59-A6C34878D82A}">
                    <a16:rowId xmlns:a16="http://schemas.microsoft.com/office/drawing/2014/main" val="1529205624"/>
                  </a:ext>
                </a:extLst>
              </a:tr>
              <a:tr h="166655">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150</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609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1,093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extLst>
                  <a:ext uri="{0D108BD9-81ED-4DB2-BD59-A6C34878D82A}">
                    <a16:rowId xmlns:a16="http://schemas.microsoft.com/office/drawing/2014/main" val="3531752389"/>
                  </a:ext>
                </a:extLst>
              </a:tr>
              <a:tr h="166655">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1,085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167</a:t>
                      </a:r>
                    </a:p>
                  </a:txBody>
                  <a:tcPr marL="9525" marR="9525" marT="9525" marB="0" anchor="ctr">
                    <a:lnL>
                      <a:noFill/>
                    </a:lnL>
                    <a:lnR>
                      <a:noFill/>
                    </a:lnR>
                    <a:lnT>
                      <a:noFill/>
                    </a:lnT>
                    <a:lnB>
                      <a:noFill/>
                    </a:lnB>
                  </a:tcPr>
                </a:tc>
                <a:extLst>
                  <a:ext uri="{0D108BD9-81ED-4DB2-BD59-A6C34878D82A}">
                    <a16:rowId xmlns:a16="http://schemas.microsoft.com/office/drawing/2014/main" val="1988200376"/>
                  </a:ext>
                </a:extLst>
              </a:tr>
              <a:tr h="166655">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433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3,199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1,108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177</a:t>
                      </a:r>
                    </a:p>
                  </a:txBody>
                  <a:tcPr marL="9525" marR="9525" marT="9525" marB="0" anchor="ctr">
                    <a:lnL>
                      <a:noFill/>
                    </a:lnL>
                    <a:lnR>
                      <a:noFill/>
                    </a:lnR>
                    <a:lnT>
                      <a:noFill/>
                    </a:lnT>
                    <a:lnB>
                      <a:noFill/>
                    </a:lnB>
                  </a:tcPr>
                </a:tc>
                <a:extLst>
                  <a:ext uri="{0D108BD9-81ED-4DB2-BD59-A6C34878D82A}">
                    <a16:rowId xmlns:a16="http://schemas.microsoft.com/office/drawing/2014/main" val="2693411348"/>
                  </a:ext>
                </a:extLst>
              </a:tr>
              <a:tr h="166655">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461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3,259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3,973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1,094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157</a:t>
                      </a:r>
                    </a:p>
                  </a:txBody>
                  <a:tcPr marL="9525" marR="9525" marT="9525" marB="0" anchor="ctr">
                    <a:lnL>
                      <a:noFill/>
                    </a:lnL>
                    <a:lnR>
                      <a:noFill/>
                    </a:lnR>
                    <a:lnT>
                      <a:noFill/>
                    </a:lnT>
                    <a:lnB>
                      <a:noFill/>
                    </a:lnB>
                  </a:tcPr>
                </a:tc>
                <a:extLst>
                  <a:ext uri="{0D108BD9-81ED-4DB2-BD59-A6C34878D82A}">
                    <a16:rowId xmlns:a16="http://schemas.microsoft.com/office/drawing/2014/main" val="408038942"/>
                  </a:ext>
                </a:extLst>
              </a:tr>
              <a:tr h="166655">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1,005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3,297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3,370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a:t>
                      </a:r>
                    </a:p>
                  </a:txBody>
                  <a:tcPr marL="9525" marR="9525" marT="9525" marB="0" anchor="ctr">
                    <a:lnL>
                      <a:noFill/>
                    </a:lnL>
                    <a:lnR>
                      <a:noFill/>
                    </a:lnR>
                    <a:lnT>
                      <a:noFill/>
                    </a:lnT>
                    <a:lnB>
                      <a:noFill/>
                    </a:lnB>
                  </a:tcPr>
                </a:tc>
                <a:extLst>
                  <a:ext uri="{0D108BD9-81ED-4DB2-BD59-A6C34878D82A}">
                    <a16:rowId xmlns:a16="http://schemas.microsoft.com/office/drawing/2014/main" val="102046404"/>
                  </a:ext>
                </a:extLst>
              </a:tr>
              <a:tr h="166655">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1,038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3,478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1,183</a:t>
                      </a:r>
                    </a:p>
                  </a:txBody>
                  <a:tcPr marL="9525" marR="9525" marT="9525" marB="0" anchor="ctr">
                    <a:lnL>
                      <a:noFill/>
                    </a:lnL>
                    <a:lnR>
                      <a:noFill/>
                    </a:lnR>
                    <a:lnT>
                      <a:noFill/>
                    </a:lnT>
                    <a:lnB>
                      <a:noFill/>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885310229"/>
                  </a:ext>
                </a:extLst>
              </a:tr>
              <a:tr h="166655">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925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3,134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3,183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1,130</a:t>
                      </a:r>
                    </a:p>
                  </a:txBody>
                  <a:tcPr marL="9525" marR="9525" marT="9525" marB="0" anchor="ctr">
                    <a:lnL>
                      <a:noFill/>
                    </a:lnL>
                    <a:lnR>
                      <a:noFill/>
                    </a:lnR>
                    <a:lnT>
                      <a:noFill/>
                    </a:lnT>
                    <a:lnB>
                      <a:noFill/>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820779378"/>
                  </a:ext>
                </a:extLst>
              </a:tr>
              <a:tr h="166655">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967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405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388</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379</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121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151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274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3,214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3,354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558</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1,172</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27483082"/>
                  </a:ext>
                </a:extLst>
              </a:tr>
              <a:tr h="166655">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12,008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5,062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1,923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4,801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4,575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1,686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951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366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1,742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3,827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39,027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43,736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7,112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12,568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1,203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11775146"/>
                  </a:ext>
                </a:extLst>
              </a:tr>
              <a:tr h="154989">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91515223"/>
                  </a:ext>
                </a:extLst>
              </a:tr>
              <a:tr h="166655">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4%</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28%</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5%</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1" i="1"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extLst>
                  <a:ext uri="{0D108BD9-81ED-4DB2-BD59-A6C34878D82A}">
                    <a16:rowId xmlns:a16="http://schemas.microsoft.com/office/drawing/2014/main" val="1860317905"/>
                  </a:ext>
                </a:extLst>
              </a:tr>
            </a:tbl>
          </a:graphicData>
        </a:graphic>
      </p:graphicFrame>
    </p:spTree>
    <p:extLst>
      <p:ext uri="{BB962C8B-B14F-4D97-AF65-F5344CB8AC3E}">
        <p14:creationId xmlns:p14="http://schemas.microsoft.com/office/powerpoint/2010/main" val="85689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D1F4162-9966-4754-8FB6-A54D181710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CSDA1000SUMA18 - Airport Gate Assignment Optimization</a:t>
            </a: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BEDCB89-AE61-49A2-A70B-B24F75991469}"/>
              </a:ext>
            </a:extLst>
          </p:cNvPr>
          <p:cNvSpPr txBox="1"/>
          <p:nvPr/>
        </p:nvSpPr>
        <p:spPr>
          <a:xfrm>
            <a:off x="556590" y="1046922"/>
            <a:ext cx="11198085" cy="738664"/>
          </a:xfrm>
          <a:prstGeom prst="rect">
            <a:avLst/>
          </a:prstGeom>
          <a:noFill/>
        </p:spPr>
        <p:txBody>
          <a:bodyPr wrap="square" rtlCol="0">
            <a:spAutoFit/>
          </a:bodyPr>
          <a:lstStyle/>
          <a:p>
            <a:pPr algn="just"/>
            <a:r>
              <a:rPr lang="en-CA" sz="1400" dirty="0"/>
              <a:t>From the cancellation trend 3% of total </a:t>
            </a:r>
            <a:r>
              <a:rPr lang="en-US" sz="1400" dirty="0"/>
              <a:t>American Airlines Inc. flights have been cancelled in 2008. are United Airlines Inc and SkyWest Airlines Inc. remain the top carriers whose have been mostly cancelled. These are the top 2 airlines  at SFO with the most significant flights and those cancellation provide a very bad experience to their travelers. It also have a negative impact on the entire airport performance and it is critical to address it.   </a:t>
            </a:r>
            <a:r>
              <a:rPr lang="en-CA" sz="1400" dirty="0"/>
              <a:t> </a:t>
            </a:r>
          </a:p>
        </p:txBody>
      </p:sp>
      <p:sp>
        <p:nvSpPr>
          <p:cNvPr id="8" name="Rectangle 7">
            <a:extLst>
              <a:ext uri="{FF2B5EF4-FFF2-40B4-BE49-F238E27FC236}">
                <a16:creationId xmlns:a16="http://schemas.microsoft.com/office/drawing/2014/main" id="{6C379ADF-C3CF-4A92-9C4D-FF5531C168A9}"/>
              </a:ext>
            </a:extLst>
          </p:cNvPr>
          <p:cNvSpPr/>
          <p:nvPr/>
        </p:nvSpPr>
        <p:spPr>
          <a:xfrm>
            <a:off x="556590" y="278295"/>
            <a:ext cx="10866783" cy="649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none" spc="0" normalizeH="0" baseline="0" noProof="0">
                <a:ln>
                  <a:noFill/>
                </a:ln>
                <a:solidFill>
                  <a:prstClr val="black"/>
                </a:solidFill>
                <a:effectLst/>
                <a:uLnTx/>
                <a:uFillTx/>
                <a:latin typeface="Calibri" panose="020F0502020204030204"/>
                <a:ea typeface="+mn-ea"/>
                <a:cs typeface="+mn-cs"/>
              </a:rPr>
              <a:t>Data overview, insight's - Viviane</a:t>
            </a:r>
          </a:p>
        </p:txBody>
      </p:sp>
      <p:sp>
        <p:nvSpPr>
          <p:cNvPr id="11" name="Rectangle 10">
            <a:extLst>
              <a:ext uri="{FF2B5EF4-FFF2-40B4-BE49-F238E27FC236}">
                <a16:creationId xmlns:a16="http://schemas.microsoft.com/office/drawing/2014/main" id="{E5E184BE-44FF-431D-8FFF-8AF0B7A6E51B}"/>
              </a:ext>
            </a:extLst>
          </p:cNvPr>
          <p:cNvSpPr/>
          <p:nvPr/>
        </p:nvSpPr>
        <p:spPr>
          <a:xfrm>
            <a:off x="556590" y="2053606"/>
            <a:ext cx="6016488" cy="461665"/>
          </a:xfrm>
          <a:prstGeom prst="rect">
            <a:avLst/>
          </a:prstGeom>
        </p:spPr>
        <p:txBody>
          <a:bodyPr wrap="square">
            <a:spAutoFit/>
          </a:bodyPr>
          <a:lstStyle/>
          <a:p>
            <a:pPr lvl="0"/>
            <a:r>
              <a:rPr kumimoji="0" lang="en-CA" sz="1200" b="1" i="1" u="sng" strike="noStrike" kern="1200" cap="none" spc="0" normalizeH="0" baseline="0" noProof="0" dirty="0">
                <a:ln>
                  <a:noFill/>
                </a:ln>
                <a:solidFill>
                  <a:prstClr val="black"/>
                </a:solidFill>
                <a:effectLst/>
                <a:uLnTx/>
                <a:uFillTx/>
                <a:latin typeface="Calibri" panose="020F0502020204030204"/>
                <a:ea typeface="+mn-ea"/>
                <a:cs typeface="+mn-cs"/>
              </a:rPr>
              <a:t>Table </a:t>
            </a:r>
            <a:r>
              <a:rPr lang="en-CA" sz="1200" b="1" i="1" u="sng" dirty="0">
                <a:solidFill>
                  <a:prstClr val="black"/>
                </a:solidFill>
                <a:latin typeface="Calibri" panose="020F0502020204030204"/>
              </a:rPr>
              <a:t>3</a:t>
            </a: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Delay trend IN/OUT in minute for </a:t>
            </a:r>
            <a:r>
              <a:rPr lang="en-US" sz="1200" dirty="0"/>
              <a:t>SkyWest Airlines Inc. and American Airlines Inc.</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SFO</a:t>
            </a:r>
            <a:endPar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C1CAC64-32CE-4B84-91C9-2DB3C2814369}"/>
              </a:ext>
            </a:extLst>
          </p:cNvPr>
          <p:cNvSpPr/>
          <p:nvPr/>
        </p:nvSpPr>
        <p:spPr>
          <a:xfrm>
            <a:off x="7447721" y="2058421"/>
            <a:ext cx="2173357" cy="292388"/>
          </a:xfrm>
          <a:prstGeom prst="rect">
            <a:avLst/>
          </a:prstGeom>
        </p:spPr>
        <p:txBody>
          <a:bodyPr wrap="square">
            <a:spAutoFit/>
          </a:bodyPr>
          <a:lstStyle/>
          <a:p>
            <a:pPr lvl="0"/>
            <a:r>
              <a:rPr kumimoji="0" lang="en-CA" sz="1300" b="1" i="1" u="sng" strike="noStrike" kern="1200" cap="none" spc="0" normalizeH="0" baseline="0" noProof="0" dirty="0">
                <a:ln>
                  <a:noFill/>
                </a:ln>
                <a:solidFill>
                  <a:prstClr val="black"/>
                </a:solidFill>
                <a:effectLst/>
                <a:uLnTx/>
                <a:uFillTx/>
                <a:latin typeface="Calibri" panose="020F0502020204030204"/>
                <a:ea typeface="+mn-ea"/>
                <a:cs typeface="+mn-cs"/>
              </a:rPr>
              <a:t>Table 4</a:t>
            </a:r>
            <a:r>
              <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1300" dirty="0">
                <a:solidFill>
                  <a:prstClr val="black"/>
                </a:solidFill>
              </a:rPr>
              <a:t>Total Cancellations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2" name="Table 11">
            <a:extLst>
              <a:ext uri="{FF2B5EF4-FFF2-40B4-BE49-F238E27FC236}">
                <a16:creationId xmlns:a16="http://schemas.microsoft.com/office/drawing/2014/main" id="{96E03379-780D-440A-9C6B-2104A0F3B79F}"/>
              </a:ext>
            </a:extLst>
          </p:cNvPr>
          <p:cNvGraphicFramePr>
            <a:graphicFrameLocks noGrp="1"/>
          </p:cNvGraphicFramePr>
          <p:nvPr>
            <p:extLst>
              <p:ext uri="{D42A27DB-BD31-4B8C-83A1-F6EECF244321}">
                <p14:modId xmlns:p14="http://schemas.microsoft.com/office/powerpoint/2010/main" val="2066232185"/>
              </p:ext>
            </p:extLst>
          </p:nvPr>
        </p:nvGraphicFramePr>
        <p:xfrm>
          <a:off x="7527234" y="2477024"/>
          <a:ext cx="3581679" cy="3417901"/>
        </p:xfrm>
        <a:graphic>
          <a:graphicData uri="http://schemas.openxmlformats.org/drawingml/2006/table">
            <a:tbl>
              <a:tblPr/>
              <a:tblGrid>
                <a:gridCol w="574505">
                  <a:extLst>
                    <a:ext uri="{9D8B030D-6E8A-4147-A177-3AD203B41FA5}">
                      <a16:colId xmlns:a16="http://schemas.microsoft.com/office/drawing/2014/main" val="3244466348"/>
                    </a:ext>
                  </a:extLst>
                </a:gridCol>
                <a:gridCol w="610412">
                  <a:extLst>
                    <a:ext uri="{9D8B030D-6E8A-4147-A177-3AD203B41FA5}">
                      <a16:colId xmlns:a16="http://schemas.microsoft.com/office/drawing/2014/main" val="1422901368"/>
                    </a:ext>
                  </a:extLst>
                </a:gridCol>
                <a:gridCol w="574505">
                  <a:extLst>
                    <a:ext uri="{9D8B030D-6E8A-4147-A177-3AD203B41FA5}">
                      <a16:colId xmlns:a16="http://schemas.microsoft.com/office/drawing/2014/main" val="4129151962"/>
                    </a:ext>
                  </a:extLst>
                </a:gridCol>
                <a:gridCol w="574505">
                  <a:extLst>
                    <a:ext uri="{9D8B030D-6E8A-4147-A177-3AD203B41FA5}">
                      <a16:colId xmlns:a16="http://schemas.microsoft.com/office/drawing/2014/main" val="415756413"/>
                    </a:ext>
                  </a:extLst>
                </a:gridCol>
                <a:gridCol w="574505">
                  <a:extLst>
                    <a:ext uri="{9D8B030D-6E8A-4147-A177-3AD203B41FA5}">
                      <a16:colId xmlns:a16="http://schemas.microsoft.com/office/drawing/2014/main" val="1322289535"/>
                    </a:ext>
                  </a:extLst>
                </a:gridCol>
                <a:gridCol w="673247">
                  <a:extLst>
                    <a:ext uri="{9D8B030D-6E8A-4147-A177-3AD203B41FA5}">
                      <a16:colId xmlns:a16="http://schemas.microsoft.com/office/drawing/2014/main" val="1423453768"/>
                    </a:ext>
                  </a:extLst>
                </a:gridCol>
              </a:tblGrid>
              <a:tr h="236392">
                <a:tc>
                  <a:txBody>
                    <a:bodyPr/>
                    <a:lstStyle/>
                    <a:p>
                      <a:pPr algn="l" fontAlgn="ctr"/>
                      <a:r>
                        <a:rPr lang="en-CA" sz="1100" b="1" i="0" u="none" strike="noStrike">
                          <a:solidFill>
                            <a:srgbClr val="000000"/>
                          </a:solidFill>
                          <a:effectLst/>
                          <a:latin typeface="Calibri" panose="020F0502020204030204" pitchFamily="34" charset="0"/>
                        </a:rPr>
                        <a:t>Month</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OO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WN</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03096531"/>
                  </a:ext>
                </a:extLst>
              </a:tr>
              <a:tr h="236392">
                <a:tc>
                  <a:txBody>
                    <a:bodyPr/>
                    <a:lstStyle/>
                    <a:p>
                      <a:pPr algn="l" fontAlgn="b"/>
                      <a:r>
                        <a:rPr lang="en-CA" sz="1100" b="0" i="0" u="none" strike="noStrike" dirty="0">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50</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329</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190</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44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613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2227967977"/>
                  </a:ext>
                </a:extLst>
              </a:tr>
              <a:tr h="236392">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230</a:t>
                      </a:r>
                    </a:p>
                  </a:txBody>
                  <a:tcPr marL="9525" marR="9525" marT="9525" marB="0" anchor="ctr">
                    <a:lnL>
                      <a:noFill/>
                    </a:lnL>
                    <a:lnR>
                      <a:noFill/>
                    </a:lnR>
                    <a:lnT>
                      <a:noFill/>
                    </a:lnT>
                    <a:lnB>
                      <a:noFill/>
                    </a:lnB>
                  </a:tcPr>
                </a:tc>
                <a:extLst>
                  <a:ext uri="{0D108BD9-81ED-4DB2-BD59-A6C34878D82A}">
                    <a16:rowId xmlns:a16="http://schemas.microsoft.com/office/drawing/2014/main" val="1586943888"/>
                  </a:ext>
                </a:extLst>
              </a:tr>
              <a:tr h="236392">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181</a:t>
                      </a:r>
                    </a:p>
                  </a:txBody>
                  <a:tcPr marL="9525" marR="9525" marT="9525" marB="0" anchor="ctr">
                    <a:lnL>
                      <a:noFill/>
                    </a:lnL>
                    <a:lnR>
                      <a:noFill/>
                    </a:lnR>
                    <a:lnT>
                      <a:noFill/>
                    </a:lnT>
                    <a:lnB>
                      <a:noFill/>
                    </a:lnB>
                  </a:tcPr>
                </a:tc>
                <a:extLst>
                  <a:ext uri="{0D108BD9-81ED-4DB2-BD59-A6C34878D82A}">
                    <a16:rowId xmlns:a16="http://schemas.microsoft.com/office/drawing/2014/main" val="1379187660"/>
                  </a:ext>
                </a:extLst>
              </a:tr>
              <a:tr h="236392">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152</a:t>
                      </a:r>
                    </a:p>
                  </a:txBody>
                  <a:tcPr marL="9525" marR="9525" marT="9525" marB="0" anchor="ctr">
                    <a:lnL>
                      <a:noFill/>
                    </a:lnL>
                    <a:lnR>
                      <a:noFill/>
                    </a:lnR>
                    <a:lnT>
                      <a:noFill/>
                    </a:lnT>
                    <a:lnB>
                      <a:noFill/>
                    </a:lnB>
                  </a:tcPr>
                </a:tc>
                <a:extLst>
                  <a:ext uri="{0D108BD9-81ED-4DB2-BD59-A6C34878D82A}">
                    <a16:rowId xmlns:a16="http://schemas.microsoft.com/office/drawing/2014/main" val="1270250899"/>
                  </a:ext>
                </a:extLst>
              </a:tr>
              <a:tr h="236392">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134</a:t>
                      </a:r>
                    </a:p>
                  </a:txBody>
                  <a:tcPr marL="9525" marR="9525" marT="9525" marB="0" anchor="ctr">
                    <a:lnL>
                      <a:noFill/>
                    </a:lnL>
                    <a:lnR>
                      <a:noFill/>
                    </a:lnR>
                    <a:lnT>
                      <a:noFill/>
                    </a:lnT>
                    <a:lnB>
                      <a:noFill/>
                    </a:lnB>
                  </a:tcPr>
                </a:tc>
                <a:extLst>
                  <a:ext uri="{0D108BD9-81ED-4DB2-BD59-A6C34878D82A}">
                    <a16:rowId xmlns:a16="http://schemas.microsoft.com/office/drawing/2014/main" val="3687516715"/>
                  </a:ext>
                </a:extLst>
              </a:tr>
              <a:tr h="236392">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20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192</a:t>
                      </a:r>
                    </a:p>
                  </a:txBody>
                  <a:tcPr marL="9525" marR="9525" marT="9525" marB="0" anchor="ctr">
                    <a:lnL>
                      <a:noFill/>
                    </a:lnL>
                    <a:lnR>
                      <a:noFill/>
                    </a:lnR>
                    <a:lnT>
                      <a:noFill/>
                    </a:lnT>
                    <a:lnB>
                      <a:noFill/>
                    </a:lnB>
                  </a:tcPr>
                </a:tc>
                <a:extLst>
                  <a:ext uri="{0D108BD9-81ED-4DB2-BD59-A6C34878D82A}">
                    <a16:rowId xmlns:a16="http://schemas.microsoft.com/office/drawing/2014/main" val="2222285805"/>
                  </a:ext>
                </a:extLst>
              </a:tr>
              <a:tr h="236392">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227</a:t>
                      </a:r>
                    </a:p>
                  </a:txBody>
                  <a:tcPr marL="9525" marR="9525" marT="9525" marB="0" anchor="ctr">
                    <a:lnL>
                      <a:noFill/>
                    </a:lnL>
                    <a:lnR>
                      <a:noFill/>
                    </a:lnR>
                    <a:lnT>
                      <a:noFill/>
                    </a:lnT>
                    <a:lnB>
                      <a:noFill/>
                    </a:lnB>
                  </a:tcPr>
                </a:tc>
                <a:extLst>
                  <a:ext uri="{0D108BD9-81ED-4DB2-BD59-A6C34878D82A}">
                    <a16:rowId xmlns:a16="http://schemas.microsoft.com/office/drawing/2014/main" val="3552037644"/>
                  </a:ext>
                </a:extLst>
              </a:tr>
              <a:tr h="236392">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124</a:t>
                      </a:r>
                    </a:p>
                  </a:txBody>
                  <a:tcPr marL="9525" marR="9525" marT="9525" marB="0" anchor="ctr">
                    <a:lnL>
                      <a:noFill/>
                    </a:lnL>
                    <a:lnR>
                      <a:noFill/>
                    </a:lnR>
                    <a:lnT>
                      <a:noFill/>
                    </a:lnT>
                    <a:lnB>
                      <a:noFill/>
                    </a:lnB>
                  </a:tcPr>
                </a:tc>
                <a:extLst>
                  <a:ext uri="{0D108BD9-81ED-4DB2-BD59-A6C34878D82A}">
                    <a16:rowId xmlns:a16="http://schemas.microsoft.com/office/drawing/2014/main" val="513634080"/>
                  </a:ext>
                </a:extLst>
              </a:tr>
              <a:tr h="236392">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87</a:t>
                      </a:r>
                    </a:p>
                  </a:txBody>
                  <a:tcPr marL="9525" marR="9525" marT="9525" marB="0" anchor="ctr">
                    <a:lnL>
                      <a:noFill/>
                    </a:lnL>
                    <a:lnR>
                      <a:noFill/>
                    </a:lnR>
                    <a:lnT>
                      <a:noFill/>
                    </a:lnT>
                    <a:lnB>
                      <a:noFill/>
                    </a:lnB>
                  </a:tcPr>
                </a:tc>
                <a:extLst>
                  <a:ext uri="{0D108BD9-81ED-4DB2-BD59-A6C34878D82A}">
                    <a16:rowId xmlns:a16="http://schemas.microsoft.com/office/drawing/2014/main" val="1518104514"/>
                  </a:ext>
                </a:extLst>
              </a:tr>
              <a:tr h="236392">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80</a:t>
                      </a:r>
                    </a:p>
                  </a:txBody>
                  <a:tcPr marL="9525" marR="9525" marT="9525" marB="0" anchor="ctr">
                    <a:lnL>
                      <a:noFill/>
                    </a:lnL>
                    <a:lnR>
                      <a:noFill/>
                    </a:lnR>
                    <a:lnT>
                      <a:noFill/>
                    </a:lnT>
                    <a:lnB>
                      <a:noFill/>
                    </a:lnB>
                  </a:tcPr>
                </a:tc>
                <a:extLst>
                  <a:ext uri="{0D108BD9-81ED-4DB2-BD59-A6C34878D82A}">
                    <a16:rowId xmlns:a16="http://schemas.microsoft.com/office/drawing/2014/main" val="3983172394"/>
                  </a:ext>
                </a:extLst>
              </a:tr>
              <a:tr h="236392">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136</a:t>
                      </a:r>
                    </a:p>
                  </a:txBody>
                  <a:tcPr marL="9525" marR="9525" marT="9525" marB="0" anchor="ctr">
                    <a:lnL>
                      <a:noFill/>
                    </a:lnL>
                    <a:lnR>
                      <a:noFill/>
                    </a:lnR>
                    <a:lnT>
                      <a:noFill/>
                    </a:lnT>
                    <a:lnB>
                      <a:noFill/>
                    </a:lnB>
                  </a:tcPr>
                </a:tc>
                <a:extLst>
                  <a:ext uri="{0D108BD9-81ED-4DB2-BD59-A6C34878D82A}">
                    <a16:rowId xmlns:a16="http://schemas.microsoft.com/office/drawing/2014/main" val="3633164761"/>
                  </a:ext>
                </a:extLst>
              </a:tr>
              <a:tr h="236392">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125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60</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44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245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15465050"/>
                  </a:ext>
                </a:extLst>
              </a:tr>
              <a:tr h="236392">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335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903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872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291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2,401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413314019"/>
                  </a:ext>
                </a:extLst>
              </a:tr>
            </a:tbl>
          </a:graphicData>
        </a:graphic>
      </p:graphicFrame>
      <p:graphicFrame>
        <p:nvGraphicFramePr>
          <p:cNvPr id="5" name="Table 4">
            <a:extLst>
              <a:ext uri="{FF2B5EF4-FFF2-40B4-BE49-F238E27FC236}">
                <a16:creationId xmlns:a16="http://schemas.microsoft.com/office/drawing/2014/main" id="{63547301-37D1-43EC-A3CB-3C5CE1FFCA05}"/>
              </a:ext>
            </a:extLst>
          </p:cNvPr>
          <p:cNvGraphicFramePr>
            <a:graphicFrameLocks noGrp="1"/>
          </p:cNvGraphicFramePr>
          <p:nvPr>
            <p:extLst>
              <p:ext uri="{D42A27DB-BD31-4B8C-83A1-F6EECF244321}">
                <p14:modId xmlns:p14="http://schemas.microsoft.com/office/powerpoint/2010/main" val="775631770"/>
              </p:ext>
            </p:extLst>
          </p:nvPr>
        </p:nvGraphicFramePr>
        <p:xfrm>
          <a:off x="556590" y="2534495"/>
          <a:ext cx="2849217" cy="3360432"/>
        </p:xfrm>
        <a:graphic>
          <a:graphicData uri="http://schemas.openxmlformats.org/drawingml/2006/table">
            <a:tbl>
              <a:tblPr/>
              <a:tblGrid>
                <a:gridCol w="1214356">
                  <a:extLst>
                    <a:ext uri="{9D8B030D-6E8A-4147-A177-3AD203B41FA5}">
                      <a16:colId xmlns:a16="http://schemas.microsoft.com/office/drawing/2014/main" val="1103114057"/>
                    </a:ext>
                  </a:extLst>
                </a:gridCol>
                <a:gridCol w="754551">
                  <a:extLst>
                    <a:ext uri="{9D8B030D-6E8A-4147-A177-3AD203B41FA5}">
                      <a16:colId xmlns:a16="http://schemas.microsoft.com/office/drawing/2014/main" val="416372629"/>
                    </a:ext>
                  </a:extLst>
                </a:gridCol>
                <a:gridCol w="880310">
                  <a:extLst>
                    <a:ext uri="{9D8B030D-6E8A-4147-A177-3AD203B41FA5}">
                      <a16:colId xmlns:a16="http://schemas.microsoft.com/office/drawing/2014/main" val="1253654685"/>
                    </a:ext>
                  </a:extLst>
                </a:gridCol>
              </a:tblGrid>
              <a:tr h="448055">
                <a:tc>
                  <a:txBody>
                    <a:bodyPr/>
                    <a:lstStyle/>
                    <a:p>
                      <a:pPr algn="l" fontAlgn="ctr"/>
                      <a:r>
                        <a:rPr lang="en-CA" sz="1100" b="1" i="0" u="none" strike="noStrike">
                          <a:solidFill>
                            <a:srgbClr val="000000"/>
                          </a:solidFill>
                          <a:effectLst/>
                          <a:latin typeface="Calibri" panose="020F0502020204030204" pitchFamily="34" charset="0"/>
                        </a:rPr>
                        <a:t>Skywest Airlines Inc.</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59725594"/>
                  </a:ext>
                </a:extLst>
              </a:tr>
              <a:tr h="224029">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106,481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103,481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442096347"/>
                  </a:ext>
                </a:extLst>
              </a:tr>
              <a:tr h="224029">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63,981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62,554</a:t>
                      </a:r>
                    </a:p>
                  </a:txBody>
                  <a:tcPr marL="9525" marR="9525" marT="9525" marB="0" anchor="ctr">
                    <a:lnL>
                      <a:noFill/>
                    </a:lnL>
                    <a:lnR>
                      <a:noFill/>
                    </a:lnR>
                    <a:lnT>
                      <a:noFill/>
                    </a:lnT>
                    <a:lnB>
                      <a:noFill/>
                    </a:lnB>
                  </a:tcPr>
                </a:tc>
                <a:extLst>
                  <a:ext uri="{0D108BD9-81ED-4DB2-BD59-A6C34878D82A}">
                    <a16:rowId xmlns:a16="http://schemas.microsoft.com/office/drawing/2014/main" val="371569214"/>
                  </a:ext>
                </a:extLst>
              </a:tr>
              <a:tr h="224029">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19,700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22,443</a:t>
                      </a:r>
                    </a:p>
                  </a:txBody>
                  <a:tcPr marL="9525" marR="9525" marT="9525" marB="0" anchor="ctr">
                    <a:lnL>
                      <a:noFill/>
                    </a:lnL>
                    <a:lnR>
                      <a:noFill/>
                    </a:lnR>
                    <a:lnT>
                      <a:noFill/>
                    </a:lnT>
                    <a:lnB>
                      <a:noFill/>
                    </a:lnB>
                  </a:tcPr>
                </a:tc>
                <a:extLst>
                  <a:ext uri="{0D108BD9-81ED-4DB2-BD59-A6C34878D82A}">
                    <a16:rowId xmlns:a16="http://schemas.microsoft.com/office/drawing/2014/main" val="3900168681"/>
                  </a:ext>
                </a:extLst>
              </a:tr>
              <a:tr h="224029">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8,118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11,904</a:t>
                      </a:r>
                    </a:p>
                  </a:txBody>
                  <a:tcPr marL="9525" marR="9525" marT="9525" marB="0" anchor="ctr">
                    <a:lnL>
                      <a:noFill/>
                    </a:lnL>
                    <a:lnR>
                      <a:noFill/>
                    </a:lnR>
                    <a:lnT>
                      <a:noFill/>
                    </a:lnT>
                    <a:lnB>
                      <a:noFill/>
                    </a:lnB>
                  </a:tcPr>
                </a:tc>
                <a:extLst>
                  <a:ext uri="{0D108BD9-81ED-4DB2-BD59-A6C34878D82A}">
                    <a16:rowId xmlns:a16="http://schemas.microsoft.com/office/drawing/2014/main" val="2274264415"/>
                  </a:ext>
                </a:extLst>
              </a:tr>
              <a:tr h="224029">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30,016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30,286</a:t>
                      </a:r>
                    </a:p>
                  </a:txBody>
                  <a:tcPr marL="9525" marR="9525" marT="9525" marB="0" anchor="ctr">
                    <a:lnL>
                      <a:noFill/>
                    </a:lnL>
                    <a:lnR>
                      <a:noFill/>
                    </a:lnR>
                    <a:lnT>
                      <a:noFill/>
                    </a:lnT>
                    <a:lnB>
                      <a:noFill/>
                    </a:lnB>
                  </a:tcPr>
                </a:tc>
                <a:extLst>
                  <a:ext uri="{0D108BD9-81ED-4DB2-BD59-A6C34878D82A}">
                    <a16:rowId xmlns:a16="http://schemas.microsoft.com/office/drawing/2014/main" val="106953079"/>
                  </a:ext>
                </a:extLst>
              </a:tr>
              <a:tr h="224029">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48,004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53,838</a:t>
                      </a:r>
                    </a:p>
                  </a:txBody>
                  <a:tcPr marL="9525" marR="9525" marT="9525" marB="0" anchor="ctr">
                    <a:lnL>
                      <a:noFill/>
                    </a:lnL>
                    <a:lnR>
                      <a:noFill/>
                    </a:lnR>
                    <a:lnT>
                      <a:noFill/>
                    </a:lnT>
                    <a:lnB>
                      <a:noFill/>
                    </a:lnB>
                  </a:tcPr>
                </a:tc>
                <a:extLst>
                  <a:ext uri="{0D108BD9-81ED-4DB2-BD59-A6C34878D82A}">
                    <a16:rowId xmlns:a16="http://schemas.microsoft.com/office/drawing/2014/main" val="305330969"/>
                  </a:ext>
                </a:extLst>
              </a:tr>
              <a:tr h="224029">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49,629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54,604</a:t>
                      </a:r>
                    </a:p>
                  </a:txBody>
                  <a:tcPr marL="9525" marR="9525" marT="9525" marB="0" anchor="ctr">
                    <a:lnL>
                      <a:noFill/>
                    </a:lnL>
                    <a:lnR>
                      <a:noFill/>
                    </a:lnR>
                    <a:lnT>
                      <a:noFill/>
                    </a:lnT>
                    <a:lnB>
                      <a:noFill/>
                    </a:lnB>
                  </a:tcPr>
                </a:tc>
                <a:extLst>
                  <a:ext uri="{0D108BD9-81ED-4DB2-BD59-A6C34878D82A}">
                    <a16:rowId xmlns:a16="http://schemas.microsoft.com/office/drawing/2014/main" val="3003228778"/>
                  </a:ext>
                </a:extLst>
              </a:tr>
              <a:tr h="224029">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38,219</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44,238</a:t>
                      </a:r>
                    </a:p>
                  </a:txBody>
                  <a:tcPr marL="9525" marR="9525" marT="9525" marB="0" anchor="ctr">
                    <a:lnL>
                      <a:noFill/>
                    </a:lnL>
                    <a:lnR>
                      <a:noFill/>
                    </a:lnR>
                    <a:lnT>
                      <a:noFill/>
                    </a:lnT>
                    <a:lnB>
                      <a:noFill/>
                    </a:lnB>
                  </a:tcPr>
                </a:tc>
                <a:extLst>
                  <a:ext uri="{0D108BD9-81ED-4DB2-BD59-A6C34878D82A}">
                    <a16:rowId xmlns:a16="http://schemas.microsoft.com/office/drawing/2014/main" val="3070330309"/>
                  </a:ext>
                </a:extLst>
              </a:tr>
              <a:tr h="224029">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31,184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32,866</a:t>
                      </a:r>
                    </a:p>
                  </a:txBody>
                  <a:tcPr marL="9525" marR="9525" marT="9525" marB="0" anchor="ctr">
                    <a:lnL>
                      <a:noFill/>
                    </a:lnL>
                    <a:lnR>
                      <a:noFill/>
                    </a:lnR>
                    <a:lnT>
                      <a:noFill/>
                    </a:lnT>
                    <a:lnB>
                      <a:noFill/>
                    </a:lnB>
                  </a:tcPr>
                </a:tc>
                <a:extLst>
                  <a:ext uri="{0D108BD9-81ED-4DB2-BD59-A6C34878D82A}">
                    <a16:rowId xmlns:a16="http://schemas.microsoft.com/office/drawing/2014/main" val="1689821452"/>
                  </a:ext>
                </a:extLst>
              </a:tr>
              <a:tr h="224029">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23,892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26,560</a:t>
                      </a:r>
                    </a:p>
                  </a:txBody>
                  <a:tcPr marL="9525" marR="9525" marT="9525" marB="0" anchor="ctr">
                    <a:lnL>
                      <a:noFill/>
                    </a:lnL>
                    <a:lnR>
                      <a:noFill/>
                    </a:lnR>
                    <a:lnT>
                      <a:noFill/>
                    </a:lnT>
                    <a:lnB>
                      <a:noFill/>
                    </a:lnB>
                  </a:tcPr>
                </a:tc>
                <a:extLst>
                  <a:ext uri="{0D108BD9-81ED-4DB2-BD59-A6C34878D82A}">
                    <a16:rowId xmlns:a16="http://schemas.microsoft.com/office/drawing/2014/main" val="1261493057"/>
                  </a:ext>
                </a:extLst>
              </a:tr>
              <a:tr h="224029">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39,507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42,998</a:t>
                      </a:r>
                    </a:p>
                  </a:txBody>
                  <a:tcPr marL="9525" marR="9525" marT="9525" marB="0" anchor="ctr">
                    <a:lnL>
                      <a:noFill/>
                    </a:lnL>
                    <a:lnR>
                      <a:noFill/>
                    </a:lnR>
                    <a:lnT>
                      <a:noFill/>
                    </a:lnT>
                    <a:lnB>
                      <a:noFill/>
                    </a:lnB>
                  </a:tcPr>
                </a:tc>
                <a:extLst>
                  <a:ext uri="{0D108BD9-81ED-4DB2-BD59-A6C34878D82A}">
                    <a16:rowId xmlns:a16="http://schemas.microsoft.com/office/drawing/2014/main" val="3575024341"/>
                  </a:ext>
                </a:extLst>
              </a:tr>
              <a:tr h="224029">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75,341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77,339</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23953787"/>
                  </a:ext>
                </a:extLst>
              </a:tr>
              <a:tr h="224029">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534,072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563,111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732427191"/>
                  </a:ext>
                </a:extLst>
              </a:tr>
            </a:tbl>
          </a:graphicData>
        </a:graphic>
      </p:graphicFrame>
      <p:graphicFrame>
        <p:nvGraphicFramePr>
          <p:cNvPr id="6" name="Table 5">
            <a:extLst>
              <a:ext uri="{FF2B5EF4-FFF2-40B4-BE49-F238E27FC236}">
                <a16:creationId xmlns:a16="http://schemas.microsoft.com/office/drawing/2014/main" id="{399639D1-88ED-45E9-9970-3FC3EF27C05C}"/>
              </a:ext>
            </a:extLst>
          </p:cNvPr>
          <p:cNvGraphicFramePr>
            <a:graphicFrameLocks noGrp="1"/>
          </p:cNvGraphicFramePr>
          <p:nvPr>
            <p:extLst>
              <p:ext uri="{D42A27DB-BD31-4B8C-83A1-F6EECF244321}">
                <p14:modId xmlns:p14="http://schemas.microsoft.com/office/powerpoint/2010/main" val="3114608483"/>
              </p:ext>
            </p:extLst>
          </p:nvPr>
        </p:nvGraphicFramePr>
        <p:xfrm>
          <a:off x="3829878" y="2534495"/>
          <a:ext cx="2743200" cy="3360435"/>
        </p:xfrm>
        <a:graphic>
          <a:graphicData uri="http://schemas.openxmlformats.org/drawingml/2006/table">
            <a:tbl>
              <a:tblPr/>
              <a:tblGrid>
                <a:gridCol w="895739">
                  <a:extLst>
                    <a:ext uri="{9D8B030D-6E8A-4147-A177-3AD203B41FA5}">
                      <a16:colId xmlns:a16="http://schemas.microsoft.com/office/drawing/2014/main" val="2719703237"/>
                    </a:ext>
                  </a:extLst>
                </a:gridCol>
                <a:gridCol w="951722">
                  <a:extLst>
                    <a:ext uri="{9D8B030D-6E8A-4147-A177-3AD203B41FA5}">
                      <a16:colId xmlns:a16="http://schemas.microsoft.com/office/drawing/2014/main" val="2360970787"/>
                    </a:ext>
                  </a:extLst>
                </a:gridCol>
                <a:gridCol w="895739">
                  <a:extLst>
                    <a:ext uri="{9D8B030D-6E8A-4147-A177-3AD203B41FA5}">
                      <a16:colId xmlns:a16="http://schemas.microsoft.com/office/drawing/2014/main" val="663265420"/>
                    </a:ext>
                  </a:extLst>
                </a:gridCol>
              </a:tblGrid>
              <a:tr h="448058">
                <a:tc>
                  <a:txBody>
                    <a:bodyPr/>
                    <a:lstStyle/>
                    <a:p>
                      <a:pPr algn="l" fontAlgn="ctr"/>
                      <a:r>
                        <a:rPr lang="en-US" sz="1100" dirty="0"/>
                        <a:t>American Airlines Inc.</a:t>
                      </a:r>
                      <a:endParaRPr lang="en-CA"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09690249"/>
                  </a:ext>
                </a:extLst>
              </a:tr>
              <a:tr h="224029">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30,246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32,806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599320067"/>
                  </a:ext>
                </a:extLst>
              </a:tr>
              <a:tr h="224029">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19,885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19,406</a:t>
                      </a:r>
                    </a:p>
                  </a:txBody>
                  <a:tcPr marL="9525" marR="9525" marT="9525" marB="0" anchor="ctr">
                    <a:lnL>
                      <a:noFill/>
                    </a:lnL>
                    <a:lnR>
                      <a:noFill/>
                    </a:lnR>
                    <a:lnT>
                      <a:noFill/>
                    </a:lnT>
                    <a:lnB>
                      <a:noFill/>
                    </a:lnB>
                  </a:tcPr>
                </a:tc>
                <a:extLst>
                  <a:ext uri="{0D108BD9-81ED-4DB2-BD59-A6C34878D82A}">
                    <a16:rowId xmlns:a16="http://schemas.microsoft.com/office/drawing/2014/main" val="2039479510"/>
                  </a:ext>
                </a:extLst>
              </a:tr>
              <a:tr h="224029">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12,059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15,173</a:t>
                      </a:r>
                    </a:p>
                  </a:txBody>
                  <a:tcPr marL="9525" marR="9525" marT="9525" marB="0" anchor="ctr">
                    <a:lnL>
                      <a:noFill/>
                    </a:lnL>
                    <a:lnR>
                      <a:noFill/>
                    </a:lnR>
                    <a:lnT>
                      <a:noFill/>
                    </a:lnT>
                    <a:lnB>
                      <a:noFill/>
                    </a:lnB>
                  </a:tcPr>
                </a:tc>
                <a:extLst>
                  <a:ext uri="{0D108BD9-81ED-4DB2-BD59-A6C34878D82A}">
                    <a16:rowId xmlns:a16="http://schemas.microsoft.com/office/drawing/2014/main" val="2028282258"/>
                  </a:ext>
                </a:extLst>
              </a:tr>
              <a:tr h="224029">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10,863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15,392</a:t>
                      </a:r>
                    </a:p>
                  </a:txBody>
                  <a:tcPr marL="9525" marR="9525" marT="9525" marB="0" anchor="ctr">
                    <a:lnL>
                      <a:noFill/>
                    </a:lnL>
                    <a:lnR>
                      <a:noFill/>
                    </a:lnR>
                    <a:lnT>
                      <a:noFill/>
                    </a:lnT>
                    <a:lnB>
                      <a:noFill/>
                    </a:lnB>
                  </a:tcPr>
                </a:tc>
                <a:extLst>
                  <a:ext uri="{0D108BD9-81ED-4DB2-BD59-A6C34878D82A}">
                    <a16:rowId xmlns:a16="http://schemas.microsoft.com/office/drawing/2014/main" val="2782071176"/>
                  </a:ext>
                </a:extLst>
              </a:tr>
              <a:tr h="224029">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16,239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18,202</a:t>
                      </a:r>
                    </a:p>
                  </a:txBody>
                  <a:tcPr marL="9525" marR="9525" marT="9525" marB="0" anchor="ctr">
                    <a:lnL>
                      <a:noFill/>
                    </a:lnL>
                    <a:lnR>
                      <a:noFill/>
                    </a:lnR>
                    <a:lnT>
                      <a:noFill/>
                    </a:lnT>
                    <a:lnB>
                      <a:noFill/>
                    </a:lnB>
                  </a:tcPr>
                </a:tc>
                <a:extLst>
                  <a:ext uri="{0D108BD9-81ED-4DB2-BD59-A6C34878D82A}">
                    <a16:rowId xmlns:a16="http://schemas.microsoft.com/office/drawing/2014/main" val="1511691225"/>
                  </a:ext>
                </a:extLst>
              </a:tr>
              <a:tr h="224029">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25,219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29,041</a:t>
                      </a:r>
                    </a:p>
                  </a:txBody>
                  <a:tcPr marL="9525" marR="9525" marT="9525" marB="0" anchor="ctr">
                    <a:lnL>
                      <a:noFill/>
                    </a:lnL>
                    <a:lnR>
                      <a:noFill/>
                    </a:lnR>
                    <a:lnT>
                      <a:noFill/>
                    </a:lnT>
                    <a:lnB>
                      <a:noFill/>
                    </a:lnB>
                  </a:tcPr>
                </a:tc>
                <a:extLst>
                  <a:ext uri="{0D108BD9-81ED-4DB2-BD59-A6C34878D82A}">
                    <a16:rowId xmlns:a16="http://schemas.microsoft.com/office/drawing/2014/main" val="4195851313"/>
                  </a:ext>
                </a:extLst>
              </a:tr>
              <a:tr h="224029">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19,609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20,275</a:t>
                      </a:r>
                    </a:p>
                  </a:txBody>
                  <a:tcPr marL="9525" marR="9525" marT="9525" marB="0" anchor="ctr">
                    <a:lnL>
                      <a:noFill/>
                    </a:lnL>
                    <a:lnR>
                      <a:noFill/>
                    </a:lnR>
                    <a:lnT>
                      <a:noFill/>
                    </a:lnT>
                    <a:lnB>
                      <a:noFill/>
                    </a:lnB>
                  </a:tcPr>
                </a:tc>
                <a:extLst>
                  <a:ext uri="{0D108BD9-81ED-4DB2-BD59-A6C34878D82A}">
                    <a16:rowId xmlns:a16="http://schemas.microsoft.com/office/drawing/2014/main" val="2967088252"/>
                  </a:ext>
                </a:extLst>
              </a:tr>
              <a:tr h="224029">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12,081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13,967</a:t>
                      </a:r>
                    </a:p>
                  </a:txBody>
                  <a:tcPr marL="9525" marR="9525" marT="9525" marB="0" anchor="ctr">
                    <a:lnL>
                      <a:noFill/>
                    </a:lnL>
                    <a:lnR>
                      <a:noFill/>
                    </a:lnR>
                    <a:lnT>
                      <a:noFill/>
                    </a:lnT>
                    <a:lnB>
                      <a:noFill/>
                    </a:lnB>
                  </a:tcPr>
                </a:tc>
                <a:extLst>
                  <a:ext uri="{0D108BD9-81ED-4DB2-BD59-A6C34878D82A}">
                    <a16:rowId xmlns:a16="http://schemas.microsoft.com/office/drawing/2014/main" val="1085826614"/>
                  </a:ext>
                </a:extLst>
              </a:tr>
              <a:tr h="224029">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8,865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10,137</a:t>
                      </a:r>
                    </a:p>
                  </a:txBody>
                  <a:tcPr marL="9525" marR="9525" marT="9525" marB="0" anchor="ctr">
                    <a:lnL>
                      <a:noFill/>
                    </a:lnL>
                    <a:lnR>
                      <a:noFill/>
                    </a:lnR>
                    <a:lnT>
                      <a:noFill/>
                    </a:lnT>
                    <a:lnB>
                      <a:noFill/>
                    </a:lnB>
                  </a:tcPr>
                </a:tc>
                <a:extLst>
                  <a:ext uri="{0D108BD9-81ED-4DB2-BD59-A6C34878D82A}">
                    <a16:rowId xmlns:a16="http://schemas.microsoft.com/office/drawing/2014/main" val="1082019007"/>
                  </a:ext>
                </a:extLst>
              </a:tr>
              <a:tr h="224029">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5,941</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10,102</a:t>
                      </a:r>
                    </a:p>
                  </a:txBody>
                  <a:tcPr marL="9525" marR="9525" marT="9525" marB="0" anchor="ctr">
                    <a:lnL>
                      <a:noFill/>
                    </a:lnL>
                    <a:lnR>
                      <a:noFill/>
                    </a:lnR>
                    <a:lnT>
                      <a:noFill/>
                    </a:lnT>
                    <a:lnB>
                      <a:noFill/>
                    </a:lnB>
                  </a:tcPr>
                </a:tc>
                <a:extLst>
                  <a:ext uri="{0D108BD9-81ED-4DB2-BD59-A6C34878D82A}">
                    <a16:rowId xmlns:a16="http://schemas.microsoft.com/office/drawing/2014/main" val="790070039"/>
                  </a:ext>
                </a:extLst>
              </a:tr>
              <a:tr h="224029">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5,398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8,078</a:t>
                      </a:r>
                    </a:p>
                  </a:txBody>
                  <a:tcPr marL="9525" marR="9525" marT="9525" marB="0" anchor="ctr">
                    <a:lnL>
                      <a:noFill/>
                    </a:lnL>
                    <a:lnR>
                      <a:noFill/>
                    </a:lnR>
                    <a:lnT>
                      <a:noFill/>
                    </a:lnT>
                    <a:lnB>
                      <a:noFill/>
                    </a:lnB>
                  </a:tcPr>
                </a:tc>
                <a:extLst>
                  <a:ext uri="{0D108BD9-81ED-4DB2-BD59-A6C34878D82A}">
                    <a16:rowId xmlns:a16="http://schemas.microsoft.com/office/drawing/2014/main" val="2134437398"/>
                  </a:ext>
                </a:extLst>
              </a:tr>
              <a:tr h="224029">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8,426</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14,567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19090180"/>
                  </a:ext>
                </a:extLst>
              </a:tr>
              <a:tr h="224029">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174,831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207,146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751607348"/>
                  </a:ext>
                </a:extLst>
              </a:tr>
            </a:tbl>
          </a:graphicData>
        </a:graphic>
      </p:graphicFrame>
    </p:spTree>
    <p:extLst>
      <p:ext uri="{BB962C8B-B14F-4D97-AF65-F5344CB8AC3E}">
        <p14:creationId xmlns:p14="http://schemas.microsoft.com/office/powerpoint/2010/main" val="3015323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858</Words>
  <Application>Microsoft Office PowerPoint</Application>
  <PresentationFormat>Widescreen</PresentationFormat>
  <Paragraphs>461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Tipsy</dc:creator>
  <cp:lastModifiedBy>Viviane</cp:lastModifiedBy>
  <cp:revision>54</cp:revision>
  <dcterms:created xsi:type="dcterms:W3CDTF">2018-06-16T17:05:15Z</dcterms:created>
  <dcterms:modified xsi:type="dcterms:W3CDTF">2018-06-17T02:47:25Z</dcterms:modified>
</cp:coreProperties>
</file>