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Glover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CCFF"/>
    <a:srgbClr val="3333CC"/>
    <a:srgbClr val="3333FF"/>
    <a:srgbClr val="006699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6408" autoAdjust="0"/>
  </p:normalViewPr>
  <p:slideViewPr>
    <p:cSldViewPr>
      <p:cViewPr varScale="1">
        <p:scale>
          <a:sx n="162" d="100"/>
          <a:sy n="162" d="100"/>
        </p:scale>
        <p:origin x="-21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A6DBCC-8E2B-4422-8AB5-844CEDC5B0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572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F1A2F-BAB5-4287-BA29-E49281BB4BD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5" tIns="45718" rIns="91435" bIns="45718"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8719D-FFD7-4739-A412-D7C648C227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97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7AE67-D7B4-4488-880B-464A94C32E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59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138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A0CAC3-9E3D-4B2C-86CD-4FF21C6248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7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86864-9F14-4C3D-9247-613E90EC7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02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5B560-B8DF-4A1E-8D18-1A1CD893B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46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401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D1C84-FE8C-49E8-9605-BE7302F26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47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D934F-A0CD-4B0D-9EAF-1763EBD241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2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A3D09-F67B-4178-9074-A26856D233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57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D4F05-A13B-4F2D-A2F1-92B47051D4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11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A88BE-F354-423E-8E10-878C74509B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14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B5159-DFEE-43D9-B39A-E32D873926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03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31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311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51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71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51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178DC2A-F662-4883-9403-A58119302E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701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701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701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701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701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4" name="Rectangle 110"/>
          <p:cNvSpPr>
            <a:spLocks noChangeArrowheads="1"/>
          </p:cNvSpPr>
          <p:nvPr/>
        </p:nvSpPr>
        <p:spPr bwMode="auto">
          <a:xfrm>
            <a:off x="0" y="0"/>
            <a:ext cx="9144000" cy="687388"/>
          </a:xfrm>
          <a:prstGeom prst="rect">
            <a:avLst/>
          </a:prstGeom>
          <a:gradFill rotWithShape="0">
            <a:gsLst>
              <a:gs pos="0">
                <a:srgbClr val="0000CC">
                  <a:gamma/>
                  <a:tint val="9412"/>
                  <a:invGamma/>
                </a:srgbClr>
              </a:gs>
              <a:gs pos="100000">
                <a:srgbClr val="0000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gray">
          <a:xfrm>
            <a:off x="0" y="306388"/>
            <a:ext cx="9144000" cy="3825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Process Steps for Sales to Medium and Large Businesses</a:t>
            </a:r>
          </a:p>
        </p:txBody>
      </p:sp>
      <p:sp>
        <p:nvSpPr>
          <p:cNvPr id="6256" name="Rectangle 112"/>
          <p:cNvSpPr>
            <a:spLocks noChangeArrowheads="1"/>
          </p:cNvSpPr>
          <p:nvPr/>
        </p:nvSpPr>
        <p:spPr bwMode="auto">
          <a:xfrm>
            <a:off x="2401888" y="3886200"/>
            <a:ext cx="6477000" cy="611188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7581900" y="1143000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3695700" y="1143000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4991100" y="1143000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6286500" y="1143000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266700" y="6124575"/>
            <a:ext cx="20955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1000" b="1">
                <a:solidFill>
                  <a:srgbClr val="3333CC"/>
                </a:solidFill>
              </a:rPr>
              <a:t>CUSTOMER BUYING PROCESS</a:t>
            </a:r>
            <a:endParaRPr lang="en-US" altLang="en-US" sz="2400">
              <a:solidFill>
                <a:srgbClr val="3333CC"/>
              </a:solidFill>
              <a:latin typeface="Times New Roman" charset="0"/>
            </a:endParaRPr>
          </a:p>
        </p:txBody>
      </p:sp>
      <p:sp>
        <p:nvSpPr>
          <p:cNvPr id="6162" name="Freeform 18"/>
          <p:cNvSpPr>
            <a:spLocks/>
          </p:cNvSpPr>
          <p:nvPr/>
        </p:nvSpPr>
        <p:spPr bwMode="auto">
          <a:xfrm>
            <a:off x="3619500" y="6172200"/>
            <a:ext cx="152400" cy="152400"/>
          </a:xfrm>
          <a:custGeom>
            <a:avLst/>
            <a:gdLst>
              <a:gd name="T0" fmla="*/ 0 w 96"/>
              <a:gd name="T1" fmla="*/ 0 h 96"/>
              <a:gd name="T2" fmla="*/ 0 w 96"/>
              <a:gd name="T3" fmla="*/ 96 h 96"/>
              <a:gd name="T4" fmla="*/ 96 w 96"/>
              <a:gd name="T5" fmla="*/ 48 h 96"/>
              <a:gd name="T6" fmla="*/ 0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0" y="0"/>
                </a:moveTo>
                <a:lnTo>
                  <a:pt x="0" y="96"/>
                </a:lnTo>
                <a:lnTo>
                  <a:pt x="96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Freeform 19"/>
          <p:cNvSpPr>
            <a:spLocks/>
          </p:cNvSpPr>
          <p:nvPr/>
        </p:nvSpPr>
        <p:spPr bwMode="auto">
          <a:xfrm>
            <a:off x="4914900" y="6172200"/>
            <a:ext cx="153988" cy="152400"/>
          </a:xfrm>
          <a:custGeom>
            <a:avLst/>
            <a:gdLst>
              <a:gd name="T0" fmla="*/ 0 w 96"/>
              <a:gd name="T1" fmla="*/ 0 h 96"/>
              <a:gd name="T2" fmla="*/ 0 w 96"/>
              <a:gd name="T3" fmla="*/ 96 h 96"/>
              <a:gd name="T4" fmla="*/ 96 w 96"/>
              <a:gd name="T5" fmla="*/ 48 h 96"/>
              <a:gd name="T6" fmla="*/ 0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0" y="0"/>
                </a:moveTo>
                <a:lnTo>
                  <a:pt x="0" y="96"/>
                </a:lnTo>
                <a:lnTo>
                  <a:pt x="96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Freeform 20"/>
          <p:cNvSpPr>
            <a:spLocks/>
          </p:cNvSpPr>
          <p:nvPr/>
        </p:nvSpPr>
        <p:spPr bwMode="auto">
          <a:xfrm>
            <a:off x="6211888" y="6188075"/>
            <a:ext cx="150812" cy="150813"/>
          </a:xfrm>
          <a:custGeom>
            <a:avLst/>
            <a:gdLst>
              <a:gd name="T0" fmla="*/ 0 w 96"/>
              <a:gd name="T1" fmla="*/ 0 h 96"/>
              <a:gd name="T2" fmla="*/ 0 w 96"/>
              <a:gd name="T3" fmla="*/ 96 h 96"/>
              <a:gd name="T4" fmla="*/ 96 w 96"/>
              <a:gd name="T5" fmla="*/ 48 h 96"/>
              <a:gd name="T6" fmla="*/ 0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0" y="0"/>
                </a:moveTo>
                <a:lnTo>
                  <a:pt x="0" y="96"/>
                </a:lnTo>
                <a:lnTo>
                  <a:pt x="96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Freeform 21"/>
          <p:cNvSpPr>
            <a:spLocks/>
          </p:cNvSpPr>
          <p:nvPr/>
        </p:nvSpPr>
        <p:spPr bwMode="auto">
          <a:xfrm>
            <a:off x="7505700" y="6172200"/>
            <a:ext cx="152400" cy="152400"/>
          </a:xfrm>
          <a:custGeom>
            <a:avLst/>
            <a:gdLst>
              <a:gd name="T0" fmla="*/ 0 w 96"/>
              <a:gd name="T1" fmla="*/ 0 h 96"/>
              <a:gd name="T2" fmla="*/ 0 w 96"/>
              <a:gd name="T3" fmla="*/ 96 h 96"/>
              <a:gd name="T4" fmla="*/ 96 w 96"/>
              <a:gd name="T5" fmla="*/ 48 h 96"/>
              <a:gd name="T6" fmla="*/ 0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0" y="0"/>
                </a:moveTo>
                <a:lnTo>
                  <a:pt x="0" y="96"/>
                </a:lnTo>
                <a:lnTo>
                  <a:pt x="96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7658100" y="61214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800"/>
              <a:t>Implement and evaluate success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6362700" y="6110288"/>
            <a:ext cx="1143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800"/>
              <a:t>Negotiate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5029200" y="6110288"/>
            <a:ext cx="1143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800"/>
              <a:t>Evaluate options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2476500" y="6096000"/>
            <a:ext cx="1143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800"/>
              <a:t>Identify business needs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3771900" y="6096000"/>
            <a:ext cx="1143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800"/>
              <a:t>Determine requirements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66700" y="4724400"/>
            <a:ext cx="1981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1000" b="1">
                <a:solidFill>
                  <a:srgbClr val="3333CC"/>
                </a:solidFill>
              </a:rPr>
              <a:t>JOB AIDS</a:t>
            </a:r>
            <a:r>
              <a:rPr lang="en-US" altLang="en-US" sz="1000" b="1">
                <a:solidFill>
                  <a:srgbClr val="FF9933"/>
                </a:solidFill>
              </a:rPr>
              <a:t>   </a:t>
            </a:r>
            <a:endParaRPr lang="en-US" altLang="en-US" sz="2400">
              <a:solidFill>
                <a:srgbClr val="FF9933"/>
              </a:solidFill>
            </a:endParaRPr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2581275" y="4724400"/>
            <a:ext cx="838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Rectangle 37"/>
          <p:cNvSpPr>
            <a:spLocks noChangeArrowheads="1"/>
          </p:cNvSpPr>
          <p:nvPr/>
        </p:nvSpPr>
        <p:spPr bwMode="auto">
          <a:xfrm>
            <a:off x="3905250" y="4751388"/>
            <a:ext cx="8382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5124450" y="4751388"/>
            <a:ext cx="8382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Rectangle 39"/>
          <p:cNvSpPr>
            <a:spLocks noChangeArrowheads="1"/>
          </p:cNvSpPr>
          <p:nvPr/>
        </p:nvSpPr>
        <p:spPr bwMode="auto">
          <a:xfrm>
            <a:off x="6343650" y="4778375"/>
            <a:ext cx="838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Rectangle 40"/>
          <p:cNvSpPr>
            <a:spLocks noChangeArrowheads="1"/>
          </p:cNvSpPr>
          <p:nvPr/>
        </p:nvSpPr>
        <p:spPr bwMode="auto">
          <a:xfrm>
            <a:off x="7648575" y="4800600"/>
            <a:ext cx="838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9" name="Rectangle 45"/>
          <p:cNvSpPr>
            <a:spLocks noChangeArrowheads="1"/>
          </p:cNvSpPr>
          <p:nvPr/>
        </p:nvSpPr>
        <p:spPr bwMode="auto">
          <a:xfrm>
            <a:off x="2476500" y="1143000"/>
            <a:ext cx="1143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300" b="1">
                <a:solidFill>
                  <a:schemeClr val="accent2"/>
                </a:solidFill>
              </a:rPr>
              <a:t>Prospecting</a:t>
            </a:r>
            <a:endParaRPr lang="en-US" altLang="en-US" sz="1300">
              <a:solidFill>
                <a:schemeClr val="accent2"/>
              </a:solidFill>
            </a:endParaRPr>
          </a:p>
        </p:txBody>
      </p:sp>
      <p:sp>
        <p:nvSpPr>
          <p:cNvPr id="6190" name="Rectangle 46"/>
          <p:cNvSpPr>
            <a:spLocks noChangeArrowheads="1"/>
          </p:cNvSpPr>
          <p:nvPr/>
        </p:nvSpPr>
        <p:spPr bwMode="auto">
          <a:xfrm>
            <a:off x="3771900" y="1143000"/>
            <a:ext cx="1143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300" b="1">
                <a:solidFill>
                  <a:schemeClr val="accent2"/>
                </a:solidFill>
              </a:rPr>
              <a:t>Qualifying</a:t>
            </a:r>
            <a:endParaRPr lang="en-US" altLang="en-US" sz="1300">
              <a:solidFill>
                <a:schemeClr val="accent2"/>
              </a:solidFill>
            </a:endParaRPr>
          </a:p>
        </p:txBody>
      </p:sp>
      <p:sp>
        <p:nvSpPr>
          <p:cNvPr id="6191" name="Rectangle 47"/>
          <p:cNvSpPr>
            <a:spLocks noChangeArrowheads="1"/>
          </p:cNvSpPr>
          <p:nvPr/>
        </p:nvSpPr>
        <p:spPr bwMode="auto">
          <a:xfrm>
            <a:off x="5068888" y="1143000"/>
            <a:ext cx="1143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300" b="1">
                <a:solidFill>
                  <a:schemeClr val="accent2"/>
                </a:solidFill>
              </a:rPr>
              <a:t>Proposal</a:t>
            </a:r>
            <a:endParaRPr lang="en-US" altLang="en-US" sz="1300">
              <a:solidFill>
                <a:schemeClr val="accent2"/>
              </a:solidFill>
            </a:endParaRPr>
          </a:p>
        </p:txBody>
      </p:sp>
      <p:sp>
        <p:nvSpPr>
          <p:cNvPr id="6192" name="Rectangle 48"/>
          <p:cNvSpPr>
            <a:spLocks noChangeArrowheads="1"/>
          </p:cNvSpPr>
          <p:nvPr/>
        </p:nvSpPr>
        <p:spPr bwMode="auto">
          <a:xfrm>
            <a:off x="6362700" y="1143000"/>
            <a:ext cx="1143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300" b="1">
                <a:solidFill>
                  <a:schemeClr val="accent2"/>
                </a:solidFill>
              </a:rPr>
              <a:t>Decision</a:t>
            </a:r>
            <a:endParaRPr lang="en-US" altLang="en-US" sz="1300">
              <a:solidFill>
                <a:schemeClr val="accent2"/>
              </a:solidFill>
            </a:endParaRPr>
          </a:p>
        </p:txBody>
      </p:sp>
      <p:sp>
        <p:nvSpPr>
          <p:cNvPr id="6193" name="Rectangle 49"/>
          <p:cNvSpPr>
            <a:spLocks noChangeArrowheads="1"/>
          </p:cNvSpPr>
          <p:nvPr/>
        </p:nvSpPr>
        <p:spPr bwMode="auto">
          <a:xfrm>
            <a:off x="7620000" y="1219200"/>
            <a:ext cx="12192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300" b="1">
                <a:solidFill>
                  <a:schemeClr val="accent2"/>
                </a:solidFill>
              </a:rPr>
              <a:t>Repeat Business</a:t>
            </a:r>
            <a:endParaRPr lang="en-US" altLang="en-US" sz="1300">
              <a:solidFill>
                <a:schemeClr val="accent2"/>
              </a:solidFill>
            </a:endParaRPr>
          </a:p>
        </p:txBody>
      </p:sp>
      <p:sp>
        <p:nvSpPr>
          <p:cNvPr id="6195" name="Freeform 51"/>
          <p:cNvSpPr>
            <a:spLocks/>
          </p:cNvSpPr>
          <p:nvPr/>
        </p:nvSpPr>
        <p:spPr bwMode="auto">
          <a:xfrm>
            <a:off x="3619500" y="1295400"/>
            <a:ext cx="152400" cy="153988"/>
          </a:xfrm>
          <a:custGeom>
            <a:avLst/>
            <a:gdLst>
              <a:gd name="T0" fmla="*/ 0 w 96"/>
              <a:gd name="T1" fmla="*/ 0 h 96"/>
              <a:gd name="T2" fmla="*/ 0 w 96"/>
              <a:gd name="T3" fmla="*/ 96 h 96"/>
              <a:gd name="T4" fmla="*/ 96 w 96"/>
              <a:gd name="T5" fmla="*/ 48 h 96"/>
              <a:gd name="T6" fmla="*/ 0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0" y="0"/>
                </a:moveTo>
                <a:lnTo>
                  <a:pt x="0" y="96"/>
                </a:lnTo>
                <a:lnTo>
                  <a:pt x="96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6" name="Freeform 52"/>
          <p:cNvSpPr>
            <a:spLocks/>
          </p:cNvSpPr>
          <p:nvPr/>
        </p:nvSpPr>
        <p:spPr bwMode="auto">
          <a:xfrm>
            <a:off x="4914900" y="1295400"/>
            <a:ext cx="153988" cy="153988"/>
          </a:xfrm>
          <a:custGeom>
            <a:avLst/>
            <a:gdLst>
              <a:gd name="T0" fmla="*/ 0 w 96"/>
              <a:gd name="T1" fmla="*/ 0 h 96"/>
              <a:gd name="T2" fmla="*/ 0 w 96"/>
              <a:gd name="T3" fmla="*/ 96 h 96"/>
              <a:gd name="T4" fmla="*/ 96 w 96"/>
              <a:gd name="T5" fmla="*/ 48 h 96"/>
              <a:gd name="T6" fmla="*/ 0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0" y="0"/>
                </a:moveTo>
                <a:lnTo>
                  <a:pt x="0" y="96"/>
                </a:lnTo>
                <a:lnTo>
                  <a:pt x="96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7" name="Freeform 53"/>
          <p:cNvSpPr>
            <a:spLocks/>
          </p:cNvSpPr>
          <p:nvPr/>
        </p:nvSpPr>
        <p:spPr bwMode="auto">
          <a:xfrm>
            <a:off x="6211888" y="1295400"/>
            <a:ext cx="150812" cy="153988"/>
          </a:xfrm>
          <a:custGeom>
            <a:avLst/>
            <a:gdLst>
              <a:gd name="T0" fmla="*/ 0 w 96"/>
              <a:gd name="T1" fmla="*/ 0 h 96"/>
              <a:gd name="T2" fmla="*/ 0 w 96"/>
              <a:gd name="T3" fmla="*/ 96 h 96"/>
              <a:gd name="T4" fmla="*/ 96 w 96"/>
              <a:gd name="T5" fmla="*/ 48 h 96"/>
              <a:gd name="T6" fmla="*/ 0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0" y="0"/>
                </a:moveTo>
                <a:lnTo>
                  <a:pt x="0" y="96"/>
                </a:lnTo>
                <a:lnTo>
                  <a:pt x="96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8" name="Freeform 54"/>
          <p:cNvSpPr>
            <a:spLocks/>
          </p:cNvSpPr>
          <p:nvPr/>
        </p:nvSpPr>
        <p:spPr bwMode="auto">
          <a:xfrm>
            <a:off x="7505700" y="1295400"/>
            <a:ext cx="152400" cy="153988"/>
          </a:xfrm>
          <a:custGeom>
            <a:avLst/>
            <a:gdLst>
              <a:gd name="T0" fmla="*/ 0 w 96"/>
              <a:gd name="T1" fmla="*/ 0 h 96"/>
              <a:gd name="T2" fmla="*/ 0 w 96"/>
              <a:gd name="T3" fmla="*/ 96 h 96"/>
              <a:gd name="T4" fmla="*/ 96 w 96"/>
              <a:gd name="T5" fmla="*/ 48 h 96"/>
              <a:gd name="T6" fmla="*/ 0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0" y="0"/>
                </a:moveTo>
                <a:lnTo>
                  <a:pt x="0" y="96"/>
                </a:lnTo>
                <a:lnTo>
                  <a:pt x="96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3" name="Text Box 59"/>
          <p:cNvSpPr txBox="1">
            <a:spLocks noChangeArrowheads="1"/>
          </p:cNvSpPr>
          <p:nvPr/>
        </p:nvSpPr>
        <p:spPr bwMode="auto">
          <a:xfrm>
            <a:off x="3848100" y="1905000"/>
            <a:ext cx="9906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800"/>
              <a:t>Probe and assess needs with prospect/ customer</a:t>
            </a:r>
          </a:p>
          <a:p>
            <a:pPr eaLnBrk="0" hangingPunct="0"/>
            <a:endParaRPr lang="en-US" altLang="en-US" sz="800"/>
          </a:p>
          <a:p>
            <a:pPr eaLnBrk="0" hangingPunct="0"/>
            <a:r>
              <a:rPr lang="en-US" altLang="en-US" sz="800"/>
              <a:t>Create a buying vision that maps product/service to business needs</a:t>
            </a:r>
          </a:p>
          <a:p>
            <a:pPr eaLnBrk="0" hangingPunct="0"/>
            <a:endParaRPr lang="en-US" altLang="en-US" sz="800"/>
          </a:p>
          <a:p>
            <a:pPr eaLnBrk="0" hangingPunct="0"/>
            <a:r>
              <a:rPr lang="en-US" altLang="en-US" sz="800"/>
              <a:t>Deliver proof to sponsor that needs can be met</a:t>
            </a:r>
          </a:p>
        </p:txBody>
      </p:sp>
      <p:sp>
        <p:nvSpPr>
          <p:cNvPr id="6213" name="Text Box 69"/>
          <p:cNvSpPr txBox="1">
            <a:spLocks noChangeArrowheads="1"/>
          </p:cNvSpPr>
          <p:nvPr/>
        </p:nvSpPr>
        <p:spPr bwMode="auto">
          <a:xfrm>
            <a:off x="2401888" y="3962400"/>
            <a:ext cx="1217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900" b="1"/>
              <a:t>Initial sponsor identified</a:t>
            </a:r>
          </a:p>
        </p:txBody>
      </p:sp>
      <p:sp>
        <p:nvSpPr>
          <p:cNvPr id="6214" name="Rectangle 70"/>
          <p:cNvSpPr>
            <a:spLocks noChangeArrowheads="1"/>
          </p:cNvSpPr>
          <p:nvPr/>
        </p:nvSpPr>
        <p:spPr bwMode="auto">
          <a:xfrm>
            <a:off x="3695700" y="3886200"/>
            <a:ext cx="12954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900" b="1"/>
              <a:t>Buying vision and access to </a:t>
            </a:r>
          </a:p>
          <a:p>
            <a:pPr algn="ctr" eaLnBrk="0" hangingPunct="0"/>
            <a:r>
              <a:rPr lang="en-US" altLang="en-US" sz="900" b="1"/>
              <a:t>decision-maker</a:t>
            </a:r>
            <a:endParaRPr lang="en-US" altLang="en-US" sz="900"/>
          </a:p>
        </p:txBody>
      </p:sp>
      <p:sp>
        <p:nvSpPr>
          <p:cNvPr id="6219" name="Text Box 75"/>
          <p:cNvSpPr txBox="1">
            <a:spLocks noChangeArrowheads="1"/>
          </p:cNvSpPr>
          <p:nvPr/>
        </p:nvSpPr>
        <p:spPr bwMode="auto">
          <a:xfrm>
            <a:off x="266700" y="3946525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000" b="1">
                <a:solidFill>
                  <a:srgbClr val="3333CC"/>
                </a:solidFill>
              </a:rPr>
              <a:t>OUTCOMES/GOALS</a:t>
            </a:r>
            <a:endParaRPr lang="en-US" altLang="en-US" sz="2400">
              <a:solidFill>
                <a:srgbClr val="3333CC"/>
              </a:solidFill>
            </a:endParaRPr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306388" y="1219200"/>
            <a:ext cx="1979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000" b="1" dirty="0">
                <a:solidFill>
                  <a:srgbClr val="3333CC"/>
                </a:solidFill>
              </a:rPr>
              <a:t>SOLUTION SELLING® SALES PROCESS STEPS</a:t>
            </a:r>
            <a:r>
              <a:rPr lang="en-US" altLang="en-US" sz="1000" b="1" dirty="0"/>
              <a:t>   </a:t>
            </a:r>
            <a:endParaRPr lang="en-US" altLang="en-US" sz="2400" dirty="0"/>
          </a:p>
        </p:txBody>
      </p:sp>
      <p:sp>
        <p:nvSpPr>
          <p:cNvPr id="6202" name="Text Box 58"/>
          <p:cNvSpPr txBox="1">
            <a:spLocks noChangeArrowheads="1"/>
          </p:cNvSpPr>
          <p:nvPr/>
        </p:nvSpPr>
        <p:spPr bwMode="auto">
          <a:xfrm>
            <a:off x="266700" y="1905000"/>
            <a:ext cx="1981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000" b="1">
                <a:solidFill>
                  <a:srgbClr val="3333CC"/>
                </a:solidFill>
              </a:rPr>
              <a:t>SALES PROCESS ACTIVITIES AND MILESTONES</a:t>
            </a:r>
            <a:r>
              <a:rPr lang="en-US" altLang="en-US" sz="1000" b="1">
                <a:solidFill>
                  <a:srgbClr val="006600"/>
                </a:solidFill>
              </a:rPr>
              <a:t>   </a:t>
            </a:r>
            <a:endParaRPr lang="en-US" altLang="en-US" sz="2400">
              <a:solidFill>
                <a:srgbClr val="006600"/>
              </a:solidFill>
            </a:endParaRPr>
          </a:p>
        </p:txBody>
      </p:sp>
      <p:sp>
        <p:nvSpPr>
          <p:cNvPr id="6233" name="Text Box 89"/>
          <p:cNvSpPr txBox="1">
            <a:spLocks noChangeArrowheads="1"/>
          </p:cNvSpPr>
          <p:nvPr/>
        </p:nvSpPr>
        <p:spPr bwMode="auto">
          <a:xfrm>
            <a:off x="2552700" y="1905000"/>
            <a:ext cx="99218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800" dirty="0"/>
              <a:t>Generate new prospects (via referrals, networking, trade associations, conferences)</a:t>
            </a:r>
          </a:p>
          <a:p>
            <a:pPr eaLnBrk="0" hangingPunct="0">
              <a:spcBef>
                <a:spcPct val="5000"/>
              </a:spcBef>
            </a:pPr>
            <a:endParaRPr lang="en-US" altLang="en-US" sz="800" dirty="0"/>
          </a:p>
          <a:p>
            <a:pPr eaLnBrk="0" hangingPunct="0">
              <a:spcBef>
                <a:spcPct val="5000"/>
              </a:spcBef>
            </a:pPr>
            <a:r>
              <a:rPr lang="en-US" altLang="en-US" sz="800" dirty="0"/>
              <a:t>Look at existing customer base for opportunities</a:t>
            </a:r>
          </a:p>
          <a:p>
            <a:pPr eaLnBrk="0" hangingPunct="0">
              <a:spcBef>
                <a:spcPct val="5000"/>
              </a:spcBef>
            </a:pPr>
            <a:endParaRPr lang="en-US" altLang="en-US" sz="800" dirty="0"/>
          </a:p>
          <a:p>
            <a:pPr eaLnBrk="0" hangingPunct="0">
              <a:spcBef>
                <a:spcPct val="5000"/>
              </a:spcBef>
            </a:pPr>
            <a:r>
              <a:rPr lang="en-US" altLang="en-US" sz="800" dirty="0"/>
              <a:t>Identify initial sponsor/ally within target company</a:t>
            </a:r>
          </a:p>
        </p:txBody>
      </p:sp>
      <p:sp>
        <p:nvSpPr>
          <p:cNvPr id="6236" name="Line 92"/>
          <p:cNvSpPr>
            <a:spLocks noChangeShapeType="1"/>
          </p:cNvSpPr>
          <p:nvPr/>
        </p:nvSpPr>
        <p:spPr bwMode="auto">
          <a:xfrm>
            <a:off x="2401888" y="1143000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8" name="Text Box 94"/>
          <p:cNvSpPr txBox="1">
            <a:spLocks noChangeArrowheads="1"/>
          </p:cNvSpPr>
          <p:nvPr/>
        </p:nvSpPr>
        <p:spPr bwMode="auto">
          <a:xfrm>
            <a:off x="5143500" y="1905000"/>
            <a:ext cx="990600" cy="171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800"/>
              <a:t>Evaluation plan to demonstrate to decision-maker your ability to meet their business needs</a:t>
            </a:r>
          </a:p>
          <a:p>
            <a:pPr eaLnBrk="0" hangingPunct="0"/>
            <a:endParaRPr lang="en-US" altLang="en-US" sz="800"/>
          </a:p>
          <a:p>
            <a:pPr eaLnBrk="0" hangingPunct="0"/>
            <a:r>
              <a:rPr lang="en-US" altLang="en-US" sz="800"/>
              <a:t>Assess potential (revenue forecast, internal dependencies)</a:t>
            </a:r>
          </a:p>
          <a:p>
            <a:pPr eaLnBrk="0" hangingPunct="0"/>
            <a:endParaRPr lang="en-US" altLang="en-US" sz="800"/>
          </a:p>
          <a:p>
            <a:pPr eaLnBrk="0" hangingPunct="0"/>
            <a:r>
              <a:rPr lang="en-US" altLang="en-US" sz="800"/>
              <a:t>Ask for the business</a:t>
            </a:r>
          </a:p>
          <a:p>
            <a:pPr eaLnBrk="0" hangingPunct="0"/>
            <a:endParaRPr lang="en-US" altLang="en-US" sz="800"/>
          </a:p>
          <a:p>
            <a:pPr eaLnBrk="0" hangingPunct="0"/>
            <a:r>
              <a:rPr lang="en-US" altLang="en-US" sz="800"/>
              <a:t>Issue the proposal</a:t>
            </a:r>
          </a:p>
        </p:txBody>
      </p:sp>
      <p:sp>
        <p:nvSpPr>
          <p:cNvPr id="6240" name="Text Box 96"/>
          <p:cNvSpPr txBox="1">
            <a:spLocks noChangeArrowheads="1"/>
          </p:cNvSpPr>
          <p:nvPr/>
        </p:nvSpPr>
        <p:spPr bwMode="auto">
          <a:xfrm>
            <a:off x="6438900" y="1905000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800"/>
              <a:t>Negotiate terms and conditions</a:t>
            </a:r>
          </a:p>
          <a:p>
            <a:pPr eaLnBrk="0" hangingPunct="0"/>
            <a:endParaRPr lang="en-US" altLang="en-US" sz="800"/>
          </a:p>
          <a:p>
            <a:pPr eaLnBrk="0" hangingPunct="0"/>
            <a:r>
              <a:rPr lang="en-US" altLang="en-US" sz="800"/>
              <a:t>Close the sale</a:t>
            </a:r>
          </a:p>
        </p:txBody>
      </p:sp>
      <p:sp>
        <p:nvSpPr>
          <p:cNvPr id="6241" name="Text Box 97"/>
          <p:cNvSpPr txBox="1">
            <a:spLocks noChangeArrowheads="1"/>
          </p:cNvSpPr>
          <p:nvPr/>
        </p:nvSpPr>
        <p:spPr bwMode="auto">
          <a:xfrm>
            <a:off x="7735888" y="1905000"/>
            <a:ext cx="989012" cy="73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800"/>
              <a:t>Complete the work (deliver the product/service)</a:t>
            </a:r>
          </a:p>
          <a:p>
            <a:pPr eaLnBrk="0" hangingPunct="0"/>
            <a:endParaRPr lang="en-US" altLang="en-US" sz="800"/>
          </a:p>
          <a:p>
            <a:pPr eaLnBrk="0" hangingPunct="0"/>
            <a:r>
              <a:rPr lang="en-US" altLang="en-US" sz="800"/>
              <a:t>Follow-up with the customer</a:t>
            </a:r>
          </a:p>
        </p:txBody>
      </p:sp>
      <p:sp>
        <p:nvSpPr>
          <p:cNvPr id="6242" name="Rectangle 98"/>
          <p:cNvSpPr>
            <a:spLocks noChangeArrowheads="1"/>
          </p:cNvSpPr>
          <p:nvPr/>
        </p:nvSpPr>
        <p:spPr bwMode="auto">
          <a:xfrm>
            <a:off x="4991100" y="3886200"/>
            <a:ext cx="12954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900" b="1"/>
              <a:t>Value demonstrated and proposal submitted</a:t>
            </a:r>
          </a:p>
        </p:txBody>
      </p:sp>
      <p:sp>
        <p:nvSpPr>
          <p:cNvPr id="6244" name="Rectangle 100"/>
          <p:cNvSpPr>
            <a:spLocks noChangeArrowheads="1"/>
          </p:cNvSpPr>
          <p:nvPr/>
        </p:nvSpPr>
        <p:spPr bwMode="auto">
          <a:xfrm>
            <a:off x="6286500" y="3962400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900" b="1"/>
              <a:t>Signed contract</a:t>
            </a:r>
            <a:endParaRPr lang="en-US" altLang="en-US" sz="900"/>
          </a:p>
        </p:txBody>
      </p:sp>
      <p:sp>
        <p:nvSpPr>
          <p:cNvPr id="6245" name="Rectangle 101"/>
          <p:cNvSpPr>
            <a:spLocks noChangeArrowheads="1"/>
          </p:cNvSpPr>
          <p:nvPr/>
        </p:nvSpPr>
        <p:spPr bwMode="auto">
          <a:xfrm>
            <a:off x="7581900" y="3886200"/>
            <a:ext cx="129698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900" b="1"/>
              <a:t>Satisfied customer (repeat business, reference)</a:t>
            </a:r>
          </a:p>
        </p:txBody>
      </p:sp>
      <p:sp>
        <p:nvSpPr>
          <p:cNvPr id="6249" name="Text Box 105"/>
          <p:cNvSpPr txBox="1">
            <a:spLocks noChangeArrowheads="1"/>
          </p:cNvSpPr>
          <p:nvPr/>
        </p:nvSpPr>
        <p:spPr bwMode="auto">
          <a:xfrm>
            <a:off x="2552700" y="4724400"/>
            <a:ext cx="110490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800"/>
              <a:t>Business Development Prompter</a:t>
            </a:r>
          </a:p>
          <a:p>
            <a:pPr eaLnBrk="0" hangingPunct="0"/>
            <a:endParaRPr lang="en-US" altLang="en-US" sz="800"/>
          </a:p>
          <a:p>
            <a:pPr eaLnBrk="0" hangingPunct="0"/>
            <a:r>
              <a:rPr lang="en-US" altLang="en-US" sz="800"/>
              <a:t>Customer Reference Story</a:t>
            </a:r>
          </a:p>
          <a:p>
            <a:pPr eaLnBrk="0" hangingPunct="0"/>
            <a:endParaRPr lang="en-US" altLang="en-US" sz="800"/>
          </a:p>
          <a:p>
            <a:pPr eaLnBrk="0" hangingPunct="0"/>
            <a:r>
              <a:rPr lang="en-US" altLang="en-US" sz="800"/>
              <a:t>Selling Points Presentation</a:t>
            </a:r>
          </a:p>
          <a:p>
            <a:pPr eaLnBrk="0" hangingPunct="0"/>
            <a:endParaRPr lang="en-US" altLang="en-US" sz="800"/>
          </a:p>
          <a:p>
            <a:pPr eaLnBrk="0" hangingPunct="0"/>
            <a:r>
              <a:rPr lang="en-US" altLang="en-US" sz="800"/>
              <a:t>Competitive Points List</a:t>
            </a:r>
          </a:p>
        </p:txBody>
      </p:sp>
      <p:sp>
        <p:nvSpPr>
          <p:cNvPr id="6250" name="Text Box 106"/>
          <p:cNvSpPr txBox="1">
            <a:spLocks noChangeArrowheads="1"/>
          </p:cNvSpPr>
          <p:nvPr/>
        </p:nvSpPr>
        <p:spPr bwMode="auto">
          <a:xfrm>
            <a:off x="3848100" y="4724400"/>
            <a:ext cx="99060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800"/>
              <a:t>Product/Service Benefit Statement</a:t>
            </a:r>
          </a:p>
          <a:p>
            <a:pPr eaLnBrk="0" hangingPunct="0"/>
            <a:endParaRPr lang="en-US" altLang="en-US" sz="800"/>
          </a:p>
          <a:p>
            <a:pPr eaLnBrk="0" hangingPunct="0"/>
            <a:r>
              <a:rPr lang="en-US" altLang="en-US" sz="800"/>
              <a:t>Follow-Up to Product/Service Sales Call (formal)</a:t>
            </a:r>
          </a:p>
          <a:p>
            <a:pPr eaLnBrk="0" hangingPunct="0"/>
            <a:endParaRPr lang="en-US" altLang="en-US" sz="800"/>
          </a:p>
          <a:p>
            <a:pPr eaLnBrk="0" hangingPunct="0"/>
            <a:r>
              <a:rPr lang="en-US" altLang="en-US" sz="800"/>
              <a:t>Follow-Up to Product/Service Sales Call (informal)</a:t>
            </a:r>
          </a:p>
        </p:txBody>
      </p:sp>
      <p:sp>
        <p:nvSpPr>
          <p:cNvPr id="6251" name="Text Box 107"/>
          <p:cNvSpPr txBox="1">
            <a:spLocks noChangeArrowheads="1"/>
          </p:cNvSpPr>
          <p:nvPr/>
        </p:nvSpPr>
        <p:spPr bwMode="auto">
          <a:xfrm>
            <a:off x="5143500" y="4724400"/>
            <a:ext cx="9906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800"/>
              <a:t>Product/Service Evaluation Plan</a:t>
            </a:r>
          </a:p>
          <a:p>
            <a:pPr eaLnBrk="0" hangingPunct="0"/>
            <a:endParaRPr lang="en-US" altLang="en-US" sz="800"/>
          </a:p>
          <a:p>
            <a:pPr eaLnBrk="0" hangingPunct="0"/>
            <a:r>
              <a:rPr lang="en-US" altLang="en-US" sz="800"/>
              <a:t>Value Analysis Calculator for Product/Service</a:t>
            </a:r>
          </a:p>
        </p:txBody>
      </p:sp>
      <p:sp>
        <p:nvSpPr>
          <p:cNvPr id="6252" name="Text Box 108"/>
          <p:cNvSpPr txBox="1">
            <a:spLocks noChangeArrowheads="1"/>
          </p:cNvSpPr>
          <p:nvPr/>
        </p:nvSpPr>
        <p:spPr bwMode="auto">
          <a:xfrm>
            <a:off x="6438900" y="4724400"/>
            <a:ext cx="1106488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800"/>
              <a:t>Rebuttals to Negotiation Roadblocks</a:t>
            </a:r>
          </a:p>
          <a:p>
            <a:pPr eaLnBrk="0" hangingPunct="0"/>
            <a:endParaRPr lang="en-US" altLang="en-US" sz="800"/>
          </a:p>
          <a:p>
            <a:pPr eaLnBrk="0" hangingPunct="0"/>
            <a:r>
              <a:rPr lang="en-US" altLang="en-US" sz="800"/>
              <a:t>Give-Get List for Negotiation Tradeoffs</a:t>
            </a:r>
          </a:p>
          <a:p>
            <a:pPr eaLnBrk="0" hangingPunct="0"/>
            <a:endParaRPr lang="en-US" altLang="en-US" sz="800"/>
          </a:p>
          <a:p>
            <a:pPr eaLnBrk="0" hangingPunct="0"/>
            <a:r>
              <a:rPr lang="en-US" altLang="en-US" sz="800"/>
              <a:t>Negotiation Tracker</a:t>
            </a:r>
          </a:p>
        </p:txBody>
      </p:sp>
      <p:sp>
        <p:nvSpPr>
          <p:cNvPr id="6253" name="Text Box 109"/>
          <p:cNvSpPr txBox="1">
            <a:spLocks noChangeArrowheads="1"/>
          </p:cNvSpPr>
          <p:nvPr/>
        </p:nvSpPr>
        <p:spPr bwMode="auto">
          <a:xfrm>
            <a:off x="7735888" y="4724400"/>
            <a:ext cx="9890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800"/>
              <a:t>Product/Service Satisfaction Tracker</a:t>
            </a:r>
          </a:p>
          <a:p>
            <a:pPr eaLnBrk="0" hangingPunct="0"/>
            <a:endParaRPr lang="en-US" altLang="en-US" sz="800"/>
          </a:p>
          <a:p>
            <a:pPr eaLnBrk="0" hangingPunct="0"/>
            <a:r>
              <a:rPr lang="en-US" altLang="en-US" sz="800"/>
              <a:t>Sale Follow-Up Letter</a:t>
            </a:r>
          </a:p>
        </p:txBody>
      </p:sp>
      <p:sp>
        <p:nvSpPr>
          <p:cNvPr id="6262" name="Rectangle 118"/>
          <p:cNvSpPr>
            <a:spLocks noChangeArrowheads="1"/>
          </p:cNvSpPr>
          <p:nvPr/>
        </p:nvSpPr>
        <p:spPr bwMode="auto">
          <a:xfrm>
            <a:off x="2438400" y="1068388"/>
            <a:ext cx="121920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000" b="1">
                <a:solidFill>
                  <a:schemeClr val="accent2"/>
                </a:solidFill>
              </a:rPr>
              <a:t>Phase 1</a:t>
            </a:r>
            <a:endParaRPr lang="en-US" altLang="en-US" sz="1000">
              <a:solidFill>
                <a:schemeClr val="accent2"/>
              </a:solidFill>
            </a:endParaRPr>
          </a:p>
        </p:txBody>
      </p:sp>
      <p:sp>
        <p:nvSpPr>
          <p:cNvPr id="6267" name="Rectangle 123"/>
          <p:cNvSpPr>
            <a:spLocks noChangeArrowheads="1"/>
          </p:cNvSpPr>
          <p:nvPr/>
        </p:nvSpPr>
        <p:spPr bwMode="auto">
          <a:xfrm>
            <a:off x="3735388" y="1068388"/>
            <a:ext cx="1217612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000" b="1">
                <a:solidFill>
                  <a:schemeClr val="accent2"/>
                </a:solidFill>
              </a:rPr>
              <a:t>Phase 2</a:t>
            </a:r>
            <a:endParaRPr lang="en-US" altLang="en-US" sz="1000">
              <a:solidFill>
                <a:schemeClr val="accent2"/>
              </a:solidFill>
            </a:endParaRPr>
          </a:p>
        </p:txBody>
      </p:sp>
      <p:sp>
        <p:nvSpPr>
          <p:cNvPr id="6268" name="Rectangle 124"/>
          <p:cNvSpPr>
            <a:spLocks noChangeArrowheads="1"/>
          </p:cNvSpPr>
          <p:nvPr/>
        </p:nvSpPr>
        <p:spPr bwMode="auto">
          <a:xfrm>
            <a:off x="5029200" y="1068388"/>
            <a:ext cx="121920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000" b="1">
                <a:solidFill>
                  <a:schemeClr val="accent2"/>
                </a:solidFill>
              </a:rPr>
              <a:t>Phase 3</a:t>
            </a:r>
            <a:endParaRPr lang="en-US" altLang="en-US" sz="1000">
              <a:solidFill>
                <a:schemeClr val="accent2"/>
              </a:solidFill>
            </a:endParaRPr>
          </a:p>
        </p:txBody>
      </p:sp>
      <p:sp>
        <p:nvSpPr>
          <p:cNvPr id="6269" name="Rectangle 125"/>
          <p:cNvSpPr>
            <a:spLocks noChangeArrowheads="1"/>
          </p:cNvSpPr>
          <p:nvPr/>
        </p:nvSpPr>
        <p:spPr bwMode="auto">
          <a:xfrm>
            <a:off x="6324600" y="1068388"/>
            <a:ext cx="1220788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000" b="1">
                <a:solidFill>
                  <a:schemeClr val="accent2"/>
                </a:solidFill>
              </a:rPr>
              <a:t>Phase 4</a:t>
            </a:r>
            <a:endParaRPr lang="en-US" altLang="en-US" sz="1000">
              <a:solidFill>
                <a:schemeClr val="accent2"/>
              </a:solidFill>
            </a:endParaRPr>
          </a:p>
        </p:txBody>
      </p:sp>
      <p:sp>
        <p:nvSpPr>
          <p:cNvPr id="6270" name="Rectangle 126"/>
          <p:cNvSpPr>
            <a:spLocks noChangeArrowheads="1"/>
          </p:cNvSpPr>
          <p:nvPr/>
        </p:nvSpPr>
        <p:spPr bwMode="auto">
          <a:xfrm>
            <a:off x="7620000" y="1068388"/>
            <a:ext cx="121920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1830388">
              <a:defRPr>
                <a:solidFill>
                  <a:schemeClr val="tx1"/>
                </a:solidFill>
                <a:latin typeface="Arial" charset="0"/>
              </a:defRPr>
            </a:lvl5pPr>
            <a:lvl6pPr marL="2287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4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01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9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000" b="1">
                <a:solidFill>
                  <a:schemeClr val="accent2"/>
                </a:solidFill>
              </a:rPr>
              <a:t>Phase 5</a:t>
            </a:r>
            <a:endParaRPr lang="en-US" altLang="en-US" sz="10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SOUND" val="Slab Flip"/>
  <p:tag name="POWER3D IMAGE1" val="PINBUMP.TGA"/>
  <p:tag name="POWER3D IMAGE0" val="PINBUMP.TGA"/>
  <p:tag name="POWER3D OPTIONS" val="Medium "/>
  <p:tag name="POWER3D TRANSITION" val="Slabflip.p3d 0"/>
</p:tagLst>
</file>

<file path=ppt/theme/theme1.xml><?xml version="1.0" encoding="utf-8"?>
<a:theme xmlns:a="http://schemas.openxmlformats.org/drawingml/2006/main" name="Process steps for sales to larger businesses">
  <a:themeElements>
    <a:clrScheme name="Sales Process Med-Large 12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les Process Med-Large 12-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Process Med-Large 12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Process Med-Large 12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Process Med-Large 12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Process Med-Large 12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Process Med-Large 12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Process Med-Large 12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Process Med-Large 12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Process Med-Large 12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Process Med-Large 12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Process Med-Large 12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Process Med-Large 12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Process Med-Large 12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 steps for sales to larger businesses</Template>
  <TotalTime>0</TotalTime>
  <Words>237</Words>
  <Application>Microsoft Office PowerPoint</Application>
  <PresentationFormat>On-screen Show (4:3)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Process steps for sales to larger businesses</vt:lpstr>
      <vt:lpstr>PowerPoint Presentation</vt:lpstr>
    </vt:vector>
  </TitlesOfParts>
  <Company>IVB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Baranov</dc:creator>
  <cp:lastModifiedBy>Igor Baranov</cp:lastModifiedBy>
  <cp:revision>1</cp:revision>
  <dcterms:created xsi:type="dcterms:W3CDTF">2018-06-13T19:54:02Z</dcterms:created>
  <dcterms:modified xsi:type="dcterms:W3CDTF">2018-06-13T19:54:59Z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TC011052891033</vt:lpwstr>
  </property>
</Properties>
</file>