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8" r:id="rId2"/>
    <p:sldId id="263" r:id="rId3"/>
    <p:sldId id="290" r:id="rId4"/>
    <p:sldId id="291" r:id="rId5"/>
    <p:sldId id="292" r:id="rId6"/>
    <p:sldId id="293" r:id="rId7"/>
    <p:sldId id="294" r:id="rId8"/>
    <p:sldId id="278" r:id="rId9"/>
    <p:sldId id="279" r:id="rId10"/>
    <p:sldId id="262" r:id="rId11"/>
    <p:sldId id="268" r:id="rId12"/>
    <p:sldId id="257" r:id="rId13"/>
    <p:sldId id="276" r:id="rId14"/>
    <p:sldId id="271" r:id="rId15"/>
    <p:sldId id="272" r:id="rId16"/>
    <p:sldId id="266" r:id="rId17"/>
    <p:sldId id="277" r:id="rId18"/>
    <p:sldId id="265" r:id="rId19"/>
    <p:sldId id="274" r:id="rId20"/>
    <p:sldId id="280" r:id="rId21"/>
    <p:sldId id="281" r:id="rId22"/>
    <p:sldId id="282" r:id="rId23"/>
    <p:sldId id="283" r:id="rId24"/>
    <p:sldId id="284" r:id="rId25"/>
    <p:sldId id="285" r:id="rId26"/>
    <p:sldId id="286" r:id="rId27"/>
    <p:sldId id="287" r:id="rId28"/>
    <p:sldId id="288" r:id="rId29"/>
    <p:sldId id="28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0" d="100"/>
          <a:sy n="50" d="100"/>
        </p:scale>
        <p:origin x="730" y="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855D73-9AF8-4C01-9DCF-B23A7558D659}" type="doc">
      <dgm:prSet loTypeId="urn:microsoft.com/office/officeart/2005/8/layout/gear1" loCatId="process" qsTypeId="urn:microsoft.com/office/officeart/2005/8/quickstyle/simple1" qsCatId="simple" csTypeId="urn:microsoft.com/office/officeart/2005/8/colors/accent1_2" csCatId="accent1" phldr="1"/>
      <dgm:spPr/>
    </dgm:pt>
    <dgm:pt modelId="{8C37F160-4A04-444C-9A54-1E84E0CDC4A3}">
      <dgm:prSet phldrT="[Text]" custT="1"/>
      <dgm:spPr/>
      <dgm:t>
        <a:bodyPr/>
        <a:lstStyle/>
        <a:p>
          <a:r>
            <a:rPr lang="en-US" sz="3200" dirty="0"/>
            <a:t>Airport Operator</a:t>
          </a:r>
        </a:p>
      </dgm:t>
    </dgm:pt>
    <dgm:pt modelId="{09595014-4E9A-46EC-AAC2-331A3B101477}" type="parTrans" cxnId="{1BFBB998-01B3-472A-B5E8-DBA939EFEAD9}">
      <dgm:prSet/>
      <dgm:spPr/>
      <dgm:t>
        <a:bodyPr/>
        <a:lstStyle/>
        <a:p>
          <a:endParaRPr lang="en-US"/>
        </a:p>
      </dgm:t>
    </dgm:pt>
    <dgm:pt modelId="{A4A9CF67-C3B6-417E-9C1F-18347BCBC27E}" type="sibTrans" cxnId="{1BFBB998-01B3-472A-B5E8-DBA939EFEAD9}">
      <dgm:prSet/>
      <dgm:spPr/>
      <dgm:t>
        <a:bodyPr/>
        <a:lstStyle/>
        <a:p>
          <a:endParaRPr lang="en-US"/>
        </a:p>
      </dgm:t>
    </dgm:pt>
    <dgm:pt modelId="{2C1A993D-BBCC-4405-8558-C186F04E5384}">
      <dgm:prSet phldrT="[Text]" custT="1"/>
      <dgm:spPr/>
      <dgm:t>
        <a:bodyPr/>
        <a:lstStyle/>
        <a:p>
          <a:r>
            <a:rPr lang="en-US" sz="2600" dirty="0"/>
            <a:t>Airlines</a:t>
          </a:r>
        </a:p>
      </dgm:t>
    </dgm:pt>
    <dgm:pt modelId="{37695166-6584-4733-9AAB-B177FA6B167D}" type="parTrans" cxnId="{AC594409-6096-4AE2-B82B-530AA39512A9}">
      <dgm:prSet/>
      <dgm:spPr/>
      <dgm:t>
        <a:bodyPr/>
        <a:lstStyle/>
        <a:p>
          <a:endParaRPr lang="en-US"/>
        </a:p>
      </dgm:t>
    </dgm:pt>
    <dgm:pt modelId="{BC35540E-0CE3-4682-AA49-E43586F6425E}" type="sibTrans" cxnId="{AC594409-6096-4AE2-B82B-530AA39512A9}">
      <dgm:prSet/>
      <dgm:spPr/>
      <dgm:t>
        <a:bodyPr/>
        <a:lstStyle/>
        <a:p>
          <a:endParaRPr lang="en-US"/>
        </a:p>
      </dgm:t>
    </dgm:pt>
    <dgm:pt modelId="{1605A24D-455F-412B-88DA-F9E1B938EE4B}">
      <dgm:prSet phldrT="[Text]" custT="1"/>
      <dgm:spPr/>
      <dgm:t>
        <a:bodyPr/>
        <a:lstStyle/>
        <a:p>
          <a:r>
            <a:rPr lang="en-US" sz="2200" dirty="0"/>
            <a:t>Passengers / Guests</a:t>
          </a:r>
        </a:p>
      </dgm:t>
    </dgm:pt>
    <dgm:pt modelId="{DFA79919-192A-49AE-8B3C-8A5A78D6DF5A}" type="parTrans" cxnId="{44D466BD-A446-4779-8395-2B996933DEF7}">
      <dgm:prSet/>
      <dgm:spPr/>
      <dgm:t>
        <a:bodyPr/>
        <a:lstStyle/>
        <a:p>
          <a:endParaRPr lang="en-US"/>
        </a:p>
      </dgm:t>
    </dgm:pt>
    <dgm:pt modelId="{D153EA41-527C-4511-9DE5-BC89A4D6A57C}" type="sibTrans" cxnId="{44D466BD-A446-4779-8395-2B996933DEF7}">
      <dgm:prSet/>
      <dgm:spPr/>
      <dgm:t>
        <a:bodyPr/>
        <a:lstStyle/>
        <a:p>
          <a:endParaRPr lang="en-US"/>
        </a:p>
      </dgm:t>
    </dgm:pt>
    <dgm:pt modelId="{C6B20F0C-D602-4885-BB57-7947B118D582}" type="pres">
      <dgm:prSet presAssocID="{7B855D73-9AF8-4C01-9DCF-B23A7558D659}" presName="composite" presStyleCnt="0">
        <dgm:presLayoutVars>
          <dgm:chMax val="3"/>
          <dgm:animLvl val="lvl"/>
          <dgm:resizeHandles val="exact"/>
        </dgm:presLayoutVars>
      </dgm:prSet>
      <dgm:spPr/>
    </dgm:pt>
    <dgm:pt modelId="{21563A86-0C83-4075-9A9B-F30E911A65C4}" type="pres">
      <dgm:prSet presAssocID="{8C37F160-4A04-444C-9A54-1E84E0CDC4A3}" presName="gear1" presStyleLbl="node1" presStyleIdx="0" presStyleCnt="3">
        <dgm:presLayoutVars>
          <dgm:chMax val="1"/>
          <dgm:bulletEnabled val="1"/>
        </dgm:presLayoutVars>
      </dgm:prSet>
      <dgm:spPr/>
    </dgm:pt>
    <dgm:pt modelId="{8FF94585-31AE-4606-ACD7-D0F7070D0B8B}" type="pres">
      <dgm:prSet presAssocID="{8C37F160-4A04-444C-9A54-1E84E0CDC4A3}" presName="gear1srcNode" presStyleLbl="node1" presStyleIdx="0" presStyleCnt="3"/>
      <dgm:spPr/>
    </dgm:pt>
    <dgm:pt modelId="{2C54C62C-7E5A-4DC7-A3ED-A4B44F2A2EA5}" type="pres">
      <dgm:prSet presAssocID="{8C37F160-4A04-444C-9A54-1E84E0CDC4A3}" presName="gear1dstNode" presStyleLbl="node1" presStyleIdx="0" presStyleCnt="3"/>
      <dgm:spPr/>
    </dgm:pt>
    <dgm:pt modelId="{8512E136-8690-4E4E-A610-58D4B187D7D0}" type="pres">
      <dgm:prSet presAssocID="{2C1A993D-BBCC-4405-8558-C186F04E5384}" presName="gear2" presStyleLbl="node1" presStyleIdx="1" presStyleCnt="3">
        <dgm:presLayoutVars>
          <dgm:chMax val="1"/>
          <dgm:bulletEnabled val="1"/>
        </dgm:presLayoutVars>
      </dgm:prSet>
      <dgm:spPr/>
    </dgm:pt>
    <dgm:pt modelId="{DBCE6A08-F3A6-4FD8-AADD-1CA17339073A}" type="pres">
      <dgm:prSet presAssocID="{2C1A993D-BBCC-4405-8558-C186F04E5384}" presName="gear2srcNode" presStyleLbl="node1" presStyleIdx="1" presStyleCnt="3"/>
      <dgm:spPr/>
    </dgm:pt>
    <dgm:pt modelId="{A7DA7E93-8C47-45F1-8BB3-138E4C08C9B9}" type="pres">
      <dgm:prSet presAssocID="{2C1A993D-BBCC-4405-8558-C186F04E5384}" presName="gear2dstNode" presStyleLbl="node1" presStyleIdx="1" presStyleCnt="3"/>
      <dgm:spPr/>
    </dgm:pt>
    <dgm:pt modelId="{87120F77-73B1-4AF1-8451-0E2940B1178D}" type="pres">
      <dgm:prSet presAssocID="{1605A24D-455F-412B-88DA-F9E1B938EE4B}" presName="gear3" presStyleLbl="node1" presStyleIdx="2" presStyleCnt="3" custScaleX="112796" custScaleY="104047"/>
      <dgm:spPr/>
    </dgm:pt>
    <dgm:pt modelId="{B19AEF3D-E7C1-4A3B-86CF-50686EF1DFAB}" type="pres">
      <dgm:prSet presAssocID="{1605A24D-455F-412B-88DA-F9E1B938EE4B}" presName="gear3tx" presStyleLbl="node1" presStyleIdx="2" presStyleCnt="3">
        <dgm:presLayoutVars>
          <dgm:chMax val="1"/>
          <dgm:bulletEnabled val="1"/>
        </dgm:presLayoutVars>
      </dgm:prSet>
      <dgm:spPr/>
    </dgm:pt>
    <dgm:pt modelId="{0E990DFA-A28A-4FFC-952B-69E139E25401}" type="pres">
      <dgm:prSet presAssocID="{1605A24D-455F-412B-88DA-F9E1B938EE4B}" presName="gear3srcNode" presStyleLbl="node1" presStyleIdx="2" presStyleCnt="3"/>
      <dgm:spPr/>
    </dgm:pt>
    <dgm:pt modelId="{7132BA7B-8263-48B5-BE17-7232A35A7617}" type="pres">
      <dgm:prSet presAssocID="{1605A24D-455F-412B-88DA-F9E1B938EE4B}" presName="gear3dstNode" presStyleLbl="node1" presStyleIdx="2" presStyleCnt="3"/>
      <dgm:spPr/>
    </dgm:pt>
    <dgm:pt modelId="{91E676FA-77A9-4363-859B-183B132E8F5E}" type="pres">
      <dgm:prSet presAssocID="{A4A9CF67-C3B6-417E-9C1F-18347BCBC27E}" presName="connector1" presStyleLbl="sibTrans2D1" presStyleIdx="0" presStyleCnt="3"/>
      <dgm:spPr/>
    </dgm:pt>
    <dgm:pt modelId="{CFEC341F-4BA9-409B-9179-4D679CE4B665}" type="pres">
      <dgm:prSet presAssocID="{BC35540E-0CE3-4682-AA49-E43586F6425E}" presName="connector2" presStyleLbl="sibTrans2D1" presStyleIdx="1" presStyleCnt="3"/>
      <dgm:spPr/>
    </dgm:pt>
    <dgm:pt modelId="{959F2268-52AE-4779-BE56-1EF958B9BC5C}" type="pres">
      <dgm:prSet presAssocID="{D153EA41-527C-4511-9DE5-BC89A4D6A57C}" presName="connector3" presStyleLbl="sibTrans2D1" presStyleIdx="2" presStyleCnt="3"/>
      <dgm:spPr/>
    </dgm:pt>
  </dgm:ptLst>
  <dgm:cxnLst>
    <dgm:cxn modelId="{62D2E008-B889-43B6-85A8-ACFD32E43AD0}" type="presOf" srcId="{8C37F160-4A04-444C-9A54-1E84E0CDC4A3}" destId="{2C54C62C-7E5A-4DC7-A3ED-A4B44F2A2EA5}" srcOrd="2" destOrd="0" presId="urn:microsoft.com/office/officeart/2005/8/layout/gear1"/>
    <dgm:cxn modelId="{AC594409-6096-4AE2-B82B-530AA39512A9}" srcId="{7B855D73-9AF8-4C01-9DCF-B23A7558D659}" destId="{2C1A993D-BBCC-4405-8558-C186F04E5384}" srcOrd="1" destOrd="0" parTransId="{37695166-6584-4733-9AAB-B177FA6B167D}" sibTransId="{BC35540E-0CE3-4682-AA49-E43586F6425E}"/>
    <dgm:cxn modelId="{79A49F14-BE2F-4B80-83B9-CB4C76759F52}" type="presOf" srcId="{2C1A993D-BBCC-4405-8558-C186F04E5384}" destId="{DBCE6A08-F3A6-4FD8-AADD-1CA17339073A}" srcOrd="1" destOrd="0" presId="urn:microsoft.com/office/officeart/2005/8/layout/gear1"/>
    <dgm:cxn modelId="{61BF9B1B-EA61-4DFB-BF54-DFB9B894C636}" type="presOf" srcId="{1605A24D-455F-412B-88DA-F9E1B938EE4B}" destId="{87120F77-73B1-4AF1-8451-0E2940B1178D}" srcOrd="0" destOrd="0" presId="urn:microsoft.com/office/officeart/2005/8/layout/gear1"/>
    <dgm:cxn modelId="{B44A6522-E8D8-4B05-9DC2-B48D9208E3A3}" type="presOf" srcId="{D153EA41-527C-4511-9DE5-BC89A4D6A57C}" destId="{959F2268-52AE-4779-BE56-1EF958B9BC5C}" srcOrd="0" destOrd="0" presId="urn:microsoft.com/office/officeart/2005/8/layout/gear1"/>
    <dgm:cxn modelId="{12708D5B-A549-43AA-8434-5C890AA7F036}" type="presOf" srcId="{1605A24D-455F-412B-88DA-F9E1B938EE4B}" destId="{B19AEF3D-E7C1-4A3B-86CF-50686EF1DFAB}" srcOrd="1" destOrd="0" presId="urn:microsoft.com/office/officeart/2005/8/layout/gear1"/>
    <dgm:cxn modelId="{3C843661-6EEF-498C-8DB6-C83192056794}" type="presOf" srcId="{8C37F160-4A04-444C-9A54-1E84E0CDC4A3}" destId="{8FF94585-31AE-4606-ACD7-D0F7070D0B8B}" srcOrd="1" destOrd="0" presId="urn:microsoft.com/office/officeart/2005/8/layout/gear1"/>
    <dgm:cxn modelId="{81BBC254-3EE5-4A66-8563-D60E901BD709}" type="presOf" srcId="{8C37F160-4A04-444C-9A54-1E84E0CDC4A3}" destId="{21563A86-0C83-4075-9A9B-F30E911A65C4}" srcOrd="0" destOrd="0" presId="urn:microsoft.com/office/officeart/2005/8/layout/gear1"/>
    <dgm:cxn modelId="{87F54377-0137-4451-B82A-773AE83C4328}" type="presOf" srcId="{A4A9CF67-C3B6-417E-9C1F-18347BCBC27E}" destId="{91E676FA-77A9-4363-859B-183B132E8F5E}" srcOrd="0" destOrd="0" presId="urn:microsoft.com/office/officeart/2005/8/layout/gear1"/>
    <dgm:cxn modelId="{2BE62A8A-7255-4524-8C0E-94EB74754240}" type="presOf" srcId="{7B855D73-9AF8-4C01-9DCF-B23A7558D659}" destId="{C6B20F0C-D602-4885-BB57-7947B118D582}" srcOrd="0" destOrd="0" presId="urn:microsoft.com/office/officeart/2005/8/layout/gear1"/>
    <dgm:cxn modelId="{1BFBB998-01B3-472A-B5E8-DBA939EFEAD9}" srcId="{7B855D73-9AF8-4C01-9DCF-B23A7558D659}" destId="{8C37F160-4A04-444C-9A54-1E84E0CDC4A3}" srcOrd="0" destOrd="0" parTransId="{09595014-4E9A-46EC-AAC2-331A3B101477}" sibTransId="{A4A9CF67-C3B6-417E-9C1F-18347BCBC27E}"/>
    <dgm:cxn modelId="{CCE19CAE-20DF-42E0-A718-4A0CE32BA00C}" type="presOf" srcId="{1605A24D-455F-412B-88DA-F9E1B938EE4B}" destId="{7132BA7B-8263-48B5-BE17-7232A35A7617}" srcOrd="3" destOrd="0" presId="urn:microsoft.com/office/officeart/2005/8/layout/gear1"/>
    <dgm:cxn modelId="{E828D7BB-A9A2-40CE-8A5D-175A7693AE16}" type="presOf" srcId="{2C1A993D-BBCC-4405-8558-C186F04E5384}" destId="{A7DA7E93-8C47-45F1-8BB3-138E4C08C9B9}" srcOrd="2" destOrd="0" presId="urn:microsoft.com/office/officeart/2005/8/layout/gear1"/>
    <dgm:cxn modelId="{44D466BD-A446-4779-8395-2B996933DEF7}" srcId="{7B855D73-9AF8-4C01-9DCF-B23A7558D659}" destId="{1605A24D-455F-412B-88DA-F9E1B938EE4B}" srcOrd="2" destOrd="0" parTransId="{DFA79919-192A-49AE-8B3C-8A5A78D6DF5A}" sibTransId="{D153EA41-527C-4511-9DE5-BC89A4D6A57C}"/>
    <dgm:cxn modelId="{E7D7A1C0-AC8F-4C13-B709-FF0F4125BB9F}" type="presOf" srcId="{2C1A993D-BBCC-4405-8558-C186F04E5384}" destId="{8512E136-8690-4E4E-A610-58D4B187D7D0}" srcOrd="0" destOrd="0" presId="urn:microsoft.com/office/officeart/2005/8/layout/gear1"/>
    <dgm:cxn modelId="{EF901AF3-C46B-4067-A997-08CCD950F261}" type="presOf" srcId="{BC35540E-0CE3-4682-AA49-E43586F6425E}" destId="{CFEC341F-4BA9-409B-9179-4D679CE4B665}" srcOrd="0" destOrd="0" presId="urn:microsoft.com/office/officeart/2005/8/layout/gear1"/>
    <dgm:cxn modelId="{5D2728F8-9F14-43D6-BDC1-63A6A4DD387D}" type="presOf" srcId="{1605A24D-455F-412B-88DA-F9E1B938EE4B}" destId="{0E990DFA-A28A-4FFC-952B-69E139E25401}" srcOrd="2" destOrd="0" presId="urn:microsoft.com/office/officeart/2005/8/layout/gear1"/>
    <dgm:cxn modelId="{65DB3739-9D36-45FE-9AF5-BA2176AC4185}" type="presParOf" srcId="{C6B20F0C-D602-4885-BB57-7947B118D582}" destId="{21563A86-0C83-4075-9A9B-F30E911A65C4}" srcOrd="0" destOrd="0" presId="urn:microsoft.com/office/officeart/2005/8/layout/gear1"/>
    <dgm:cxn modelId="{0CE7C904-B9C7-4498-8C02-2AABD843B31B}" type="presParOf" srcId="{C6B20F0C-D602-4885-BB57-7947B118D582}" destId="{8FF94585-31AE-4606-ACD7-D0F7070D0B8B}" srcOrd="1" destOrd="0" presId="urn:microsoft.com/office/officeart/2005/8/layout/gear1"/>
    <dgm:cxn modelId="{EC1BC28D-F4E3-462E-9FEB-452A17CD3C59}" type="presParOf" srcId="{C6B20F0C-D602-4885-BB57-7947B118D582}" destId="{2C54C62C-7E5A-4DC7-A3ED-A4B44F2A2EA5}" srcOrd="2" destOrd="0" presId="urn:microsoft.com/office/officeart/2005/8/layout/gear1"/>
    <dgm:cxn modelId="{8B7C82DE-8131-444D-84B3-A5EA4828F304}" type="presParOf" srcId="{C6B20F0C-D602-4885-BB57-7947B118D582}" destId="{8512E136-8690-4E4E-A610-58D4B187D7D0}" srcOrd="3" destOrd="0" presId="urn:microsoft.com/office/officeart/2005/8/layout/gear1"/>
    <dgm:cxn modelId="{733CE228-B24D-46B9-A079-B21083572332}" type="presParOf" srcId="{C6B20F0C-D602-4885-BB57-7947B118D582}" destId="{DBCE6A08-F3A6-4FD8-AADD-1CA17339073A}" srcOrd="4" destOrd="0" presId="urn:microsoft.com/office/officeart/2005/8/layout/gear1"/>
    <dgm:cxn modelId="{1ED99F28-9A19-4A65-B620-78B9FFA23271}" type="presParOf" srcId="{C6B20F0C-D602-4885-BB57-7947B118D582}" destId="{A7DA7E93-8C47-45F1-8BB3-138E4C08C9B9}" srcOrd="5" destOrd="0" presId="urn:microsoft.com/office/officeart/2005/8/layout/gear1"/>
    <dgm:cxn modelId="{D28A2D45-0D5B-4C6F-A48F-576ACF6C9E66}" type="presParOf" srcId="{C6B20F0C-D602-4885-BB57-7947B118D582}" destId="{87120F77-73B1-4AF1-8451-0E2940B1178D}" srcOrd="6" destOrd="0" presId="urn:microsoft.com/office/officeart/2005/8/layout/gear1"/>
    <dgm:cxn modelId="{6A2F7921-F2F8-443B-AECC-4C584A2E892C}" type="presParOf" srcId="{C6B20F0C-D602-4885-BB57-7947B118D582}" destId="{B19AEF3D-E7C1-4A3B-86CF-50686EF1DFAB}" srcOrd="7" destOrd="0" presId="urn:microsoft.com/office/officeart/2005/8/layout/gear1"/>
    <dgm:cxn modelId="{EDD4E98A-36FB-445F-B885-A7EF50763E20}" type="presParOf" srcId="{C6B20F0C-D602-4885-BB57-7947B118D582}" destId="{0E990DFA-A28A-4FFC-952B-69E139E25401}" srcOrd="8" destOrd="0" presId="urn:microsoft.com/office/officeart/2005/8/layout/gear1"/>
    <dgm:cxn modelId="{3F11BF80-BE7F-4E71-8FB0-EB2AAACED95B}" type="presParOf" srcId="{C6B20F0C-D602-4885-BB57-7947B118D582}" destId="{7132BA7B-8263-48B5-BE17-7232A35A7617}" srcOrd="9" destOrd="0" presId="urn:microsoft.com/office/officeart/2005/8/layout/gear1"/>
    <dgm:cxn modelId="{DC68A03C-3749-4B1F-AA52-990C2E0C26CE}" type="presParOf" srcId="{C6B20F0C-D602-4885-BB57-7947B118D582}" destId="{91E676FA-77A9-4363-859B-183B132E8F5E}" srcOrd="10" destOrd="0" presId="urn:microsoft.com/office/officeart/2005/8/layout/gear1"/>
    <dgm:cxn modelId="{442D7EEC-F4FB-45AF-BEEB-BE05159D16E9}" type="presParOf" srcId="{C6B20F0C-D602-4885-BB57-7947B118D582}" destId="{CFEC341F-4BA9-409B-9179-4D679CE4B665}" srcOrd="11" destOrd="0" presId="urn:microsoft.com/office/officeart/2005/8/layout/gear1"/>
    <dgm:cxn modelId="{7A02B89C-5027-4531-8410-22DED65DFB1D}" type="presParOf" srcId="{C6B20F0C-D602-4885-BB57-7947B118D582}" destId="{959F2268-52AE-4779-BE56-1EF958B9BC5C}"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855D73-9AF8-4C01-9DCF-B23A7558D659}" type="doc">
      <dgm:prSet loTypeId="urn:microsoft.com/office/officeart/2005/8/layout/gear1" loCatId="process" qsTypeId="urn:microsoft.com/office/officeart/2005/8/quickstyle/simple1" qsCatId="simple" csTypeId="urn:microsoft.com/office/officeart/2005/8/colors/accent1_2" csCatId="accent1" phldr="1"/>
      <dgm:spPr/>
    </dgm:pt>
    <dgm:pt modelId="{8C37F160-4A04-444C-9A54-1E84E0CDC4A3}">
      <dgm:prSet phldrT="[Text]"/>
      <dgm:spPr/>
      <dgm:t>
        <a:bodyPr/>
        <a:lstStyle/>
        <a:p>
          <a:r>
            <a:rPr lang="en-US" dirty="0"/>
            <a:t>Airport Operator</a:t>
          </a:r>
        </a:p>
      </dgm:t>
    </dgm:pt>
    <dgm:pt modelId="{09595014-4E9A-46EC-AAC2-331A3B101477}" type="parTrans" cxnId="{1BFBB998-01B3-472A-B5E8-DBA939EFEAD9}">
      <dgm:prSet/>
      <dgm:spPr/>
      <dgm:t>
        <a:bodyPr/>
        <a:lstStyle/>
        <a:p>
          <a:endParaRPr lang="en-US"/>
        </a:p>
      </dgm:t>
    </dgm:pt>
    <dgm:pt modelId="{A4A9CF67-C3B6-417E-9C1F-18347BCBC27E}" type="sibTrans" cxnId="{1BFBB998-01B3-472A-B5E8-DBA939EFEAD9}">
      <dgm:prSet/>
      <dgm:spPr/>
      <dgm:t>
        <a:bodyPr/>
        <a:lstStyle/>
        <a:p>
          <a:endParaRPr lang="en-US"/>
        </a:p>
      </dgm:t>
    </dgm:pt>
    <dgm:pt modelId="{2C1A993D-BBCC-4405-8558-C186F04E5384}">
      <dgm:prSet phldrT="[Text]"/>
      <dgm:spPr/>
      <dgm:t>
        <a:bodyPr/>
        <a:lstStyle/>
        <a:p>
          <a:r>
            <a:rPr lang="en-US" dirty="0"/>
            <a:t>Airlines</a:t>
          </a:r>
        </a:p>
      </dgm:t>
    </dgm:pt>
    <dgm:pt modelId="{37695166-6584-4733-9AAB-B177FA6B167D}" type="parTrans" cxnId="{AC594409-6096-4AE2-B82B-530AA39512A9}">
      <dgm:prSet/>
      <dgm:spPr/>
      <dgm:t>
        <a:bodyPr/>
        <a:lstStyle/>
        <a:p>
          <a:endParaRPr lang="en-US"/>
        </a:p>
      </dgm:t>
    </dgm:pt>
    <dgm:pt modelId="{BC35540E-0CE3-4682-AA49-E43586F6425E}" type="sibTrans" cxnId="{AC594409-6096-4AE2-B82B-530AA39512A9}">
      <dgm:prSet/>
      <dgm:spPr/>
      <dgm:t>
        <a:bodyPr/>
        <a:lstStyle/>
        <a:p>
          <a:endParaRPr lang="en-US"/>
        </a:p>
      </dgm:t>
    </dgm:pt>
    <dgm:pt modelId="{1605A24D-455F-412B-88DA-F9E1B938EE4B}">
      <dgm:prSet phldrT="[Text]"/>
      <dgm:spPr/>
      <dgm:t>
        <a:bodyPr/>
        <a:lstStyle/>
        <a:p>
          <a:r>
            <a:rPr lang="en-US" dirty="0"/>
            <a:t>Passengers / Guests</a:t>
          </a:r>
        </a:p>
      </dgm:t>
    </dgm:pt>
    <dgm:pt modelId="{DFA79919-192A-49AE-8B3C-8A5A78D6DF5A}" type="parTrans" cxnId="{44D466BD-A446-4779-8395-2B996933DEF7}">
      <dgm:prSet/>
      <dgm:spPr/>
      <dgm:t>
        <a:bodyPr/>
        <a:lstStyle/>
        <a:p>
          <a:endParaRPr lang="en-US"/>
        </a:p>
      </dgm:t>
    </dgm:pt>
    <dgm:pt modelId="{D153EA41-527C-4511-9DE5-BC89A4D6A57C}" type="sibTrans" cxnId="{44D466BD-A446-4779-8395-2B996933DEF7}">
      <dgm:prSet/>
      <dgm:spPr/>
      <dgm:t>
        <a:bodyPr/>
        <a:lstStyle/>
        <a:p>
          <a:endParaRPr lang="en-US"/>
        </a:p>
      </dgm:t>
    </dgm:pt>
    <dgm:pt modelId="{C6B20F0C-D602-4885-BB57-7947B118D582}" type="pres">
      <dgm:prSet presAssocID="{7B855D73-9AF8-4C01-9DCF-B23A7558D659}" presName="composite" presStyleCnt="0">
        <dgm:presLayoutVars>
          <dgm:chMax val="3"/>
          <dgm:animLvl val="lvl"/>
          <dgm:resizeHandles val="exact"/>
        </dgm:presLayoutVars>
      </dgm:prSet>
      <dgm:spPr/>
    </dgm:pt>
    <dgm:pt modelId="{21563A86-0C83-4075-9A9B-F30E911A65C4}" type="pres">
      <dgm:prSet presAssocID="{8C37F160-4A04-444C-9A54-1E84E0CDC4A3}" presName="gear1" presStyleLbl="node1" presStyleIdx="0" presStyleCnt="3">
        <dgm:presLayoutVars>
          <dgm:chMax val="1"/>
          <dgm:bulletEnabled val="1"/>
        </dgm:presLayoutVars>
      </dgm:prSet>
      <dgm:spPr/>
    </dgm:pt>
    <dgm:pt modelId="{8FF94585-31AE-4606-ACD7-D0F7070D0B8B}" type="pres">
      <dgm:prSet presAssocID="{8C37F160-4A04-444C-9A54-1E84E0CDC4A3}" presName="gear1srcNode" presStyleLbl="node1" presStyleIdx="0" presStyleCnt="3"/>
      <dgm:spPr/>
    </dgm:pt>
    <dgm:pt modelId="{2C54C62C-7E5A-4DC7-A3ED-A4B44F2A2EA5}" type="pres">
      <dgm:prSet presAssocID="{8C37F160-4A04-444C-9A54-1E84E0CDC4A3}" presName="gear1dstNode" presStyleLbl="node1" presStyleIdx="0" presStyleCnt="3"/>
      <dgm:spPr/>
    </dgm:pt>
    <dgm:pt modelId="{8512E136-8690-4E4E-A610-58D4B187D7D0}" type="pres">
      <dgm:prSet presAssocID="{2C1A993D-BBCC-4405-8558-C186F04E5384}" presName="gear2" presStyleLbl="node1" presStyleIdx="1" presStyleCnt="3">
        <dgm:presLayoutVars>
          <dgm:chMax val="1"/>
          <dgm:bulletEnabled val="1"/>
        </dgm:presLayoutVars>
      </dgm:prSet>
      <dgm:spPr/>
    </dgm:pt>
    <dgm:pt modelId="{DBCE6A08-F3A6-4FD8-AADD-1CA17339073A}" type="pres">
      <dgm:prSet presAssocID="{2C1A993D-BBCC-4405-8558-C186F04E5384}" presName="gear2srcNode" presStyleLbl="node1" presStyleIdx="1" presStyleCnt="3"/>
      <dgm:spPr/>
    </dgm:pt>
    <dgm:pt modelId="{A7DA7E93-8C47-45F1-8BB3-138E4C08C9B9}" type="pres">
      <dgm:prSet presAssocID="{2C1A993D-BBCC-4405-8558-C186F04E5384}" presName="gear2dstNode" presStyleLbl="node1" presStyleIdx="1" presStyleCnt="3"/>
      <dgm:spPr/>
    </dgm:pt>
    <dgm:pt modelId="{87120F77-73B1-4AF1-8451-0E2940B1178D}" type="pres">
      <dgm:prSet presAssocID="{1605A24D-455F-412B-88DA-F9E1B938EE4B}" presName="gear3" presStyleLbl="node1" presStyleIdx="2" presStyleCnt="3"/>
      <dgm:spPr/>
    </dgm:pt>
    <dgm:pt modelId="{B19AEF3D-E7C1-4A3B-86CF-50686EF1DFAB}" type="pres">
      <dgm:prSet presAssocID="{1605A24D-455F-412B-88DA-F9E1B938EE4B}" presName="gear3tx" presStyleLbl="node1" presStyleIdx="2" presStyleCnt="3">
        <dgm:presLayoutVars>
          <dgm:chMax val="1"/>
          <dgm:bulletEnabled val="1"/>
        </dgm:presLayoutVars>
      </dgm:prSet>
      <dgm:spPr/>
    </dgm:pt>
    <dgm:pt modelId="{0E990DFA-A28A-4FFC-952B-69E139E25401}" type="pres">
      <dgm:prSet presAssocID="{1605A24D-455F-412B-88DA-F9E1B938EE4B}" presName="gear3srcNode" presStyleLbl="node1" presStyleIdx="2" presStyleCnt="3"/>
      <dgm:spPr/>
    </dgm:pt>
    <dgm:pt modelId="{7132BA7B-8263-48B5-BE17-7232A35A7617}" type="pres">
      <dgm:prSet presAssocID="{1605A24D-455F-412B-88DA-F9E1B938EE4B}" presName="gear3dstNode" presStyleLbl="node1" presStyleIdx="2" presStyleCnt="3"/>
      <dgm:spPr/>
    </dgm:pt>
    <dgm:pt modelId="{91E676FA-77A9-4363-859B-183B132E8F5E}" type="pres">
      <dgm:prSet presAssocID="{A4A9CF67-C3B6-417E-9C1F-18347BCBC27E}" presName="connector1" presStyleLbl="sibTrans2D1" presStyleIdx="0" presStyleCnt="3"/>
      <dgm:spPr/>
    </dgm:pt>
    <dgm:pt modelId="{CFEC341F-4BA9-409B-9179-4D679CE4B665}" type="pres">
      <dgm:prSet presAssocID="{BC35540E-0CE3-4682-AA49-E43586F6425E}" presName="connector2" presStyleLbl="sibTrans2D1" presStyleIdx="1" presStyleCnt="3"/>
      <dgm:spPr/>
    </dgm:pt>
    <dgm:pt modelId="{959F2268-52AE-4779-BE56-1EF958B9BC5C}" type="pres">
      <dgm:prSet presAssocID="{D153EA41-527C-4511-9DE5-BC89A4D6A57C}" presName="connector3" presStyleLbl="sibTrans2D1" presStyleIdx="2" presStyleCnt="3"/>
      <dgm:spPr/>
    </dgm:pt>
  </dgm:ptLst>
  <dgm:cxnLst>
    <dgm:cxn modelId="{62D2E008-B889-43B6-85A8-ACFD32E43AD0}" type="presOf" srcId="{8C37F160-4A04-444C-9A54-1E84E0CDC4A3}" destId="{2C54C62C-7E5A-4DC7-A3ED-A4B44F2A2EA5}" srcOrd="2" destOrd="0" presId="urn:microsoft.com/office/officeart/2005/8/layout/gear1"/>
    <dgm:cxn modelId="{AC594409-6096-4AE2-B82B-530AA39512A9}" srcId="{7B855D73-9AF8-4C01-9DCF-B23A7558D659}" destId="{2C1A993D-BBCC-4405-8558-C186F04E5384}" srcOrd="1" destOrd="0" parTransId="{37695166-6584-4733-9AAB-B177FA6B167D}" sibTransId="{BC35540E-0CE3-4682-AA49-E43586F6425E}"/>
    <dgm:cxn modelId="{79A49F14-BE2F-4B80-83B9-CB4C76759F52}" type="presOf" srcId="{2C1A993D-BBCC-4405-8558-C186F04E5384}" destId="{DBCE6A08-F3A6-4FD8-AADD-1CA17339073A}" srcOrd="1" destOrd="0" presId="urn:microsoft.com/office/officeart/2005/8/layout/gear1"/>
    <dgm:cxn modelId="{61BF9B1B-EA61-4DFB-BF54-DFB9B894C636}" type="presOf" srcId="{1605A24D-455F-412B-88DA-F9E1B938EE4B}" destId="{87120F77-73B1-4AF1-8451-0E2940B1178D}" srcOrd="0" destOrd="0" presId="urn:microsoft.com/office/officeart/2005/8/layout/gear1"/>
    <dgm:cxn modelId="{B44A6522-E8D8-4B05-9DC2-B48D9208E3A3}" type="presOf" srcId="{D153EA41-527C-4511-9DE5-BC89A4D6A57C}" destId="{959F2268-52AE-4779-BE56-1EF958B9BC5C}" srcOrd="0" destOrd="0" presId="urn:microsoft.com/office/officeart/2005/8/layout/gear1"/>
    <dgm:cxn modelId="{12708D5B-A549-43AA-8434-5C890AA7F036}" type="presOf" srcId="{1605A24D-455F-412B-88DA-F9E1B938EE4B}" destId="{B19AEF3D-E7C1-4A3B-86CF-50686EF1DFAB}" srcOrd="1" destOrd="0" presId="urn:microsoft.com/office/officeart/2005/8/layout/gear1"/>
    <dgm:cxn modelId="{3C843661-6EEF-498C-8DB6-C83192056794}" type="presOf" srcId="{8C37F160-4A04-444C-9A54-1E84E0CDC4A3}" destId="{8FF94585-31AE-4606-ACD7-D0F7070D0B8B}" srcOrd="1" destOrd="0" presId="urn:microsoft.com/office/officeart/2005/8/layout/gear1"/>
    <dgm:cxn modelId="{81BBC254-3EE5-4A66-8563-D60E901BD709}" type="presOf" srcId="{8C37F160-4A04-444C-9A54-1E84E0CDC4A3}" destId="{21563A86-0C83-4075-9A9B-F30E911A65C4}" srcOrd="0" destOrd="0" presId="urn:microsoft.com/office/officeart/2005/8/layout/gear1"/>
    <dgm:cxn modelId="{87F54377-0137-4451-B82A-773AE83C4328}" type="presOf" srcId="{A4A9CF67-C3B6-417E-9C1F-18347BCBC27E}" destId="{91E676FA-77A9-4363-859B-183B132E8F5E}" srcOrd="0" destOrd="0" presId="urn:microsoft.com/office/officeart/2005/8/layout/gear1"/>
    <dgm:cxn modelId="{2BE62A8A-7255-4524-8C0E-94EB74754240}" type="presOf" srcId="{7B855D73-9AF8-4C01-9DCF-B23A7558D659}" destId="{C6B20F0C-D602-4885-BB57-7947B118D582}" srcOrd="0" destOrd="0" presId="urn:microsoft.com/office/officeart/2005/8/layout/gear1"/>
    <dgm:cxn modelId="{1BFBB998-01B3-472A-B5E8-DBA939EFEAD9}" srcId="{7B855D73-9AF8-4C01-9DCF-B23A7558D659}" destId="{8C37F160-4A04-444C-9A54-1E84E0CDC4A3}" srcOrd="0" destOrd="0" parTransId="{09595014-4E9A-46EC-AAC2-331A3B101477}" sibTransId="{A4A9CF67-C3B6-417E-9C1F-18347BCBC27E}"/>
    <dgm:cxn modelId="{CCE19CAE-20DF-42E0-A718-4A0CE32BA00C}" type="presOf" srcId="{1605A24D-455F-412B-88DA-F9E1B938EE4B}" destId="{7132BA7B-8263-48B5-BE17-7232A35A7617}" srcOrd="3" destOrd="0" presId="urn:microsoft.com/office/officeart/2005/8/layout/gear1"/>
    <dgm:cxn modelId="{E828D7BB-A9A2-40CE-8A5D-175A7693AE16}" type="presOf" srcId="{2C1A993D-BBCC-4405-8558-C186F04E5384}" destId="{A7DA7E93-8C47-45F1-8BB3-138E4C08C9B9}" srcOrd="2" destOrd="0" presId="urn:microsoft.com/office/officeart/2005/8/layout/gear1"/>
    <dgm:cxn modelId="{44D466BD-A446-4779-8395-2B996933DEF7}" srcId="{7B855D73-9AF8-4C01-9DCF-B23A7558D659}" destId="{1605A24D-455F-412B-88DA-F9E1B938EE4B}" srcOrd="2" destOrd="0" parTransId="{DFA79919-192A-49AE-8B3C-8A5A78D6DF5A}" sibTransId="{D153EA41-527C-4511-9DE5-BC89A4D6A57C}"/>
    <dgm:cxn modelId="{E7D7A1C0-AC8F-4C13-B709-FF0F4125BB9F}" type="presOf" srcId="{2C1A993D-BBCC-4405-8558-C186F04E5384}" destId="{8512E136-8690-4E4E-A610-58D4B187D7D0}" srcOrd="0" destOrd="0" presId="urn:microsoft.com/office/officeart/2005/8/layout/gear1"/>
    <dgm:cxn modelId="{EF901AF3-C46B-4067-A997-08CCD950F261}" type="presOf" srcId="{BC35540E-0CE3-4682-AA49-E43586F6425E}" destId="{CFEC341F-4BA9-409B-9179-4D679CE4B665}" srcOrd="0" destOrd="0" presId="urn:microsoft.com/office/officeart/2005/8/layout/gear1"/>
    <dgm:cxn modelId="{5D2728F8-9F14-43D6-BDC1-63A6A4DD387D}" type="presOf" srcId="{1605A24D-455F-412B-88DA-F9E1B938EE4B}" destId="{0E990DFA-A28A-4FFC-952B-69E139E25401}" srcOrd="2" destOrd="0" presId="urn:microsoft.com/office/officeart/2005/8/layout/gear1"/>
    <dgm:cxn modelId="{65DB3739-9D36-45FE-9AF5-BA2176AC4185}" type="presParOf" srcId="{C6B20F0C-D602-4885-BB57-7947B118D582}" destId="{21563A86-0C83-4075-9A9B-F30E911A65C4}" srcOrd="0" destOrd="0" presId="urn:microsoft.com/office/officeart/2005/8/layout/gear1"/>
    <dgm:cxn modelId="{0CE7C904-B9C7-4498-8C02-2AABD843B31B}" type="presParOf" srcId="{C6B20F0C-D602-4885-BB57-7947B118D582}" destId="{8FF94585-31AE-4606-ACD7-D0F7070D0B8B}" srcOrd="1" destOrd="0" presId="urn:microsoft.com/office/officeart/2005/8/layout/gear1"/>
    <dgm:cxn modelId="{EC1BC28D-F4E3-462E-9FEB-452A17CD3C59}" type="presParOf" srcId="{C6B20F0C-D602-4885-BB57-7947B118D582}" destId="{2C54C62C-7E5A-4DC7-A3ED-A4B44F2A2EA5}" srcOrd="2" destOrd="0" presId="urn:microsoft.com/office/officeart/2005/8/layout/gear1"/>
    <dgm:cxn modelId="{8B7C82DE-8131-444D-84B3-A5EA4828F304}" type="presParOf" srcId="{C6B20F0C-D602-4885-BB57-7947B118D582}" destId="{8512E136-8690-4E4E-A610-58D4B187D7D0}" srcOrd="3" destOrd="0" presId="urn:microsoft.com/office/officeart/2005/8/layout/gear1"/>
    <dgm:cxn modelId="{733CE228-B24D-46B9-A079-B21083572332}" type="presParOf" srcId="{C6B20F0C-D602-4885-BB57-7947B118D582}" destId="{DBCE6A08-F3A6-4FD8-AADD-1CA17339073A}" srcOrd="4" destOrd="0" presId="urn:microsoft.com/office/officeart/2005/8/layout/gear1"/>
    <dgm:cxn modelId="{1ED99F28-9A19-4A65-B620-78B9FFA23271}" type="presParOf" srcId="{C6B20F0C-D602-4885-BB57-7947B118D582}" destId="{A7DA7E93-8C47-45F1-8BB3-138E4C08C9B9}" srcOrd="5" destOrd="0" presId="urn:microsoft.com/office/officeart/2005/8/layout/gear1"/>
    <dgm:cxn modelId="{D28A2D45-0D5B-4C6F-A48F-576ACF6C9E66}" type="presParOf" srcId="{C6B20F0C-D602-4885-BB57-7947B118D582}" destId="{87120F77-73B1-4AF1-8451-0E2940B1178D}" srcOrd="6" destOrd="0" presId="urn:microsoft.com/office/officeart/2005/8/layout/gear1"/>
    <dgm:cxn modelId="{6A2F7921-F2F8-443B-AECC-4C584A2E892C}" type="presParOf" srcId="{C6B20F0C-D602-4885-BB57-7947B118D582}" destId="{B19AEF3D-E7C1-4A3B-86CF-50686EF1DFAB}" srcOrd="7" destOrd="0" presId="urn:microsoft.com/office/officeart/2005/8/layout/gear1"/>
    <dgm:cxn modelId="{EDD4E98A-36FB-445F-B885-A7EF50763E20}" type="presParOf" srcId="{C6B20F0C-D602-4885-BB57-7947B118D582}" destId="{0E990DFA-A28A-4FFC-952B-69E139E25401}" srcOrd="8" destOrd="0" presId="urn:microsoft.com/office/officeart/2005/8/layout/gear1"/>
    <dgm:cxn modelId="{3F11BF80-BE7F-4E71-8FB0-EB2AAACED95B}" type="presParOf" srcId="{C6B20F0C-D602-4885-BB57-7947B118D582}" destId="{7132BA7B-8263-48B5-BE17-7232A35A7617}" srcOrd="9" destOrd="0" presId="urn:microsoft.com/office/officeart/2005/8/layout/gear1"/>
    <dgm:cxn modelId="{DC68A03C-3749-4B1F-AA52-990C2E0C26CE}" type="presParOf" srcId="{C6B20F0C-D602-4885-BB57-7947B118D582}" destId="{91E676FA-77A9-4363-859B-183B132E8F5E}" srcOrd="10" destOrd="0" presId="urn:microsoft.com/office/officeart/2005/8/layout/gear1"/>
    <dgm:cxn modelId="{442D7EEC-F4FB-45AF-BEEB-BE05159D16E9}" type="presParOf" srcId="{C6B20F0C-D602-4885-BB57-7947B118D582}" destId="{CFEC341F-4BA9-409B-9179-4D679CE4B665}" srcOrd="11" destOrd="0" presId="urn:microsoft.com/office/officeart/2005/8/layout/gear1"/>
    <dgm:cxn modelId="{7A02B89C-5027-4531-8410-22DED65DFB1D}" type="presParOf" srcId="{C6B20F0C-D602-4885-BB57-7947B118D582}" destId="{959F2268-52AE-4779-BE56-1EF958B9BC5C}"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E1D247-2D79-4ED1-BF76-561E34AAFBBD}"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US"/>
        </a:p>
      </dgm:t>
    </dgm:pt>
    <dgm:pt modelId="{F7A5FC00-FC87-48EB-BF18-16C772363412}">
      <dgm:prSet phldrT="[Text]"/>
      <dgm:spPr/>
      <dgm:t>
        <a:bodyPr/>
        <a:lstStyle/>
        <a:p>
          <a:r>
            <a:rPr lang="en-US" dirty="0"/>
            <a:t>Airline Performance</a:t>
          </a:r>
        </a:p>
      </dgm:t>
    </dgm:pt>
    <dgm:pt modelId="{267A01AF-082F-48E5-AA5E-0E3176922590}" type="parTrans" cxnId="{17E5D68E-22E0-43DC-97B1-B051969597EA}">
      <dgm:prSet/>
      <dgm:spPr/>
      <dgm:t>
        <a:bodyPr/>
        <a:lstStyle/>
        <a:p>
          <a:endParaRPr lang="en-US"/>
        </a:p>
      </dgm:t>
    </dgm:pt>
    <dgm:pt modelId="{74EAEB8D-49E2-4571-8BF9-E70290FFC4BF}" type="sibTrans" cxnId="{17E5D68E-22E0-43DC-97B1-B051969597EA}">
      <dgm:prSet/>
      <dgm:spPr/>
      <dgm:t>
        <a:bodyPr/>
        <a:lstStyle/>
        <a:p>
          <a:endParaRPr lang="en-US"/>
        </a:p>
      </dgm:t>
    </dgm:pt>
    <dgm:pt modelId="{EEA995B1-53E4-44A4-A956-898E70B37BED}">
      <dgm:prSet phldrT="[Text]"/>
      <dgm:spPr/>
      <dgm:t>
        <a:bodyPr/>
        <a:lstStyle/>
        <a:p>
          <a:r>
            <a:rPr lang="en-US" dirty="0"/>
            <a:t>Delays</a:t>
          </a:r>
        </a:p>
      </dgm:t>
    </dgm:pt>
    <dgm:pt modelId="{6433A247-EE03-4E25-A92E-330321A81F14}" type="parTrans" cxnId="{B6C6E74F-CDE5-456E-853B-39B30F87A303}">
      <dgm:prSet/>
      <dgm:spPr/>
      <dgm:t>
        <a:bodyPr/>
        <a:lstStyle/>
        <a:p>
          <a:endParaRPr lang="en-US"/>
        </a:p>
      </dgm:t>
    </dgm:pt>
    <dgm:pt modelId="{E45C826F-01A6-44A4-B158-C88E27CAEEDD}" type="sibTrans" cxnId="{B6C6E74F-CDE5-456E-853B-39B30F87A303}">
      <dgm:prSet/>
      <dgm:spPr/>
      <dgm:t>
        <a:bodyPr/>
        <a:lstStyle/>
        <a:p>
          <a:endParaRPr lang="en-US"/>
        </a:p>
      </dgm:t>
    </dgm:pt>
    <dgm:pt modelId="{7DF60B9C-CD9F-4756-812E-BFB3E1E29E07}">
      <dgm:prSet phldrT="[Text]"/>
      <dgm:spPr/>
      <dgm:t>
        <a:bodyPr/>
        <a:lstStyle/>
        <a:p>
          <a:r>
            <a:rPr lang="en-US" dirty="0"/>
            <a:t>Cancellations</a:t>
          </a:r>
        </a:p>
      </dgm:t>
    </dgm:pt>
    <dgm:pt modelId="{79779549-1353-4DB4-874E-D77DA809B180}" type="parTrans" cxnId="{C2751328-7587-44E5-A05C-1D4B8063089B}">
      <dgm:prSet/>
      <dgm:spPr/>
      <dgm:t>
        <a:bodyPr/>
        <a:lstStyle/>
        <a:p>
          <a:endParaRPr lang="en-US"/>
        </a:p>
      </dgm:t>
    </dgm:pt>
    <dgm:pt modelId="{54C49A33-989C-4652-8401-254016ED5D5D}" type="sibTrans" cxnId="{C2751328-7587-44E5-A05C-1D4B8063089B}">
      <dgm:prSet/>
      <dgm:spPr/>
      <dgm:t>
        <a:bodyPr/>
        <a:lstStyle/>
        <a:p>
          <a:endParaRPr lang="en-US"/>
        </a:p>
      </dgm:t>
    </dgm:pt>
    <dgm:pt modelId="{3A6B8A01-7C3F-4BCF-9593-080121CA7C6B}" type="pres">
      <dgm:prSet presAssocID="{65E1D247-2D79-4ED1-BF76-561E34AAFBBD}" presName="Name0" presStyleCnt="0">
        <dgm:presLayoutVars>
          <dgm:chMax val="7"/>
          <dgm:chPref val="7"/>
          <dgm:dir/>
          <dgm:animLvl val="lvl"/>
        </dgm:presLayoutVars>
      </dgm:prSet>
      <dgm:spPr/>
    </dgm:pt>
    <dgm:pt modelId="{462FE5D4-1340-4DA2-A888-7C6D2C6B713D}" type="pres">
      <dgm:prSet presAssocID="{F7A5FC00-FC87-48EB-BF18-16C772363412}" presName="Accent1" presStyleCnt="0"/>
      <dgm:spPr/>
    </dgm:pt>
    <dgm:pt modelId="{142ED7E8-A9EB-4872-9A40-5D9D2208A9CE}" type="pres">
      <dgm:prSet presAssocID="{F7A5FC00-FC87-48EB-BF18-16C772363412}" presName="Accent" presStyleLbl="node1" presStyleIdx="0" presStyleCnt="3"/>
      <dgm:spPr/>
    </dgm:pt>
    <dgm:pt modelId="{0569817E-5AED-4EFE-A1FB-FF73CC01525B}" type="pres">
      <dgm:prSet presAssocID="{F7A5FC00-FC87-48EB-BF18-16C772363412}" presName="Parent1" presStyleLbl="revTx" presStyleIdx="0" presStyleCnt="3">
        <dgm:presLayoutVars>
          <dgm:chMax val="1"/>
          <dgm:chPref val="1"/>
          <dgm:bulletEnabled val="1"/>
        </dgm:presLayoutVars>
      </dgm:prSet>
      <dgm:spPr/>
    </dgm:pt>
    <dgm:pt modelId="{C3C6D9EB-8AF8-4426-90F3-3B6F2ED57ADF}" type="pres">
      <dgm:prSet presAssocID="{EEA995B1-53E4-44A4-A956-898E70B37BED}" presName="Accent2" presStyleCnt="0"/>
      <dgm:spPr/>
    </dgm:pt>
    <dgm:pt modelId="{B7B4EC98-9BB7-4AF9-940E-E8C5DD3DAED7}" type="pres">
      <dgm:prSet presAssocID="{EEA995B1-53E4-44A4-A956-898E70B37BED}" presName="Accent" presStyleLbl="node1" presStyleIdx="1" presStyleCnt="3"/>
      <dgm:spPr/>
    </dgm:pt>
    <dgm:pt modelId="{01D753F1-FE6F-456C-96D5-E1351539B697}" type="pres">
      <dgm:prSet presAssocID="{EEA995B1-53E4-44A4-A956-898E70B37BED}" presName="Parent2" presStyleLbl="revTx" presStyleIdx="1" presStyleCnt="3">
        <dgm:presLayoutVars>
          <dgm:chMax val="1"/>
          <dgm:chPref val="1"/>
          <dgm:bulletEnabled val="1"/>
        </dgm:presLayoutVars>
      </dgm:prSet>
      <dgm:spPr/>
    </dgm:pt>
    <dgm:pt modelId="{CD8BFCF4-1D75-40A0-80BE-E2E2453C18BD}" type="pres">
      <dgm:prSet presAssocID="{7DF60B9C-CD9F-4756-812E-BFB3E1E29E07}" presName="Accent3" presStyleCnt="0"/>
      <dgm:spPr/>
    </dgm:pt>
    <dgm:pt modelId="{49595F50-174E-4AC7-BFDC-442E648FC6A4}" type="pres">
      <dgm:prSet presAssocID="{7DF60B9C-CD9F-4756-812E-BFB3E1E29E07}" presName="Accent" presStyleLbl="node1" presStyleIdx="2" presStyleCnt="3"/>
      <dgm:spPr/>
    </dgm:pt>
    <dgm:pt modelId="{12CADCBE-3E00-4934-A426-CBAAE858CAA5}" type="pres">
      <dgm:prSet presAssocID="{7DF60B9C-CD9F-4756-812E-BFB3E1E29E07}" presName="Parent3" presStyleLbl="revTx" presStyleIdx="2" presStyleCnt="3">
        <dgm:presLayoutVars>
          <dgm:chMax val="1"/>
          <dgm:chPref val="1"/>
          <dgm:bulletEnabled val="1"/>
        </dgm:presLayoutVars>
      </dgm:prSet>
      <dgm:spPr/>
    </dgm:pt>
  </dgm:ptLst>
  <dgm:cxnLst>
    <dgm:cxn modelId="{C2751328-7587-44E5-A05C-1D4B8063089B}" srcId="{65E1D247-2D79-4ED1-BF76-561E34AAFBBD}" destId="{7DF60B9C-CD9F-4756-812E-BFB3E1E29E07}" srcOrd="2" destOrd="0" parTransId="{79779549-1353-4DB4-874E-D77DA809B180}" sibTransId="{54C49A33-989C-4652-8401-254016ED5D5D}"/>
    <dgm:cxn modelId="{B9F62B3D-BE03-431A-A8C8-966629330195}" type="presOf" srcId="{EEA995B1-53E4-44A4-A956-898E70B37BED}" destId="{01D753F1-FE6F-456C-96D5-E1351539B697}" srcOrd="0" destOrd="0" presId="urn:microsoft.com/office/officeart/2009/layout/CircleArrowProcess"/>
    <dgm:cxn modelId="{1EB86547-8706-4382-9C6E-ED76CEBAC444}" type="presOf" srcId="{65E1D247-2D79-4ED1-BF76-561E34AAFBBD}" destId="{3A6B8A01-7C3F-4BCF-9593-080121CA7C6B}" srcOrd="0" destOrd="0" presId="urn:microsoft.com/office/officeart/2009/layout/CircleArrowProcess"/>
    <dgm:cxn modelId="{28981E4D-3248-4916-BD3F-161A4FA28DBF}" type="presOf" srcId="{7DF60B9C-CD9F-4756-812E-BFB3E1E29E07}" destId="{12CADCBE-3E00-4934-A426-CBAAE858CAA5}" srcOrd="0" destOrd="0" presId="urn:microsoft.com/office/officeart/2009/layout/CircleArrowProcess"/>
    <dgm:cxn modelId="{B6C6E74F-CDE5-456E-853B-39B30F87A303}" srcId="{65E1D247-2D79-4ED1-BF76-561E34AAFBBD}" destId="{EEA995B1-53E4-44A4-A956-898E70B37BED}" srcOrd="1" destOrd="0" parTransId="{6433A247-EE03-4E25-A92E-330321A81F14}" sibTransId="{E45C826F-01A6-44A4-B158-C88E27CAEEDD}"/>
    <dgm:cxn modelId="{17E5D68E-22E0-43DC-97B1-B051969597EA}" srcId="{65E1D247-2D79-4ED1-BF76-561E34AAFBBD}" destId="{F7A5FC00-FC87-48EB-BF18-16C772363412}" srcOrd="0" destOrd="0" parTransId="{267A01AF-082F-48E5-AA5E-0E3176922590}" sibTransId="{74EAEB8D-49E2-4571-8BF9-E70290FFC4BF}"/>
    <dgm:cxn modelId="{2730B7AF-15F8-4469-BE17-3944A154A793}" type="presOf" srcId="{F7A5FC00-FC87-48EB-BF18-16C772363412}" destId="{0569817E-5AED-4EFE-A1FB-FF73CC01525B}" srcOrd="0" destOrd="0" presId="urn:microsoft.com/office/officeart/2009/layout/CircleArrowProcess"/>
    <dgm:cxn modelId="{E2744A0E-41FC-4F3A-A63D-77B571AAB8C7}" type="presParOf" srcId="{3A6B8A01-7C3F-4BCF-9593-080121CA7C6B}" destId="{462FE5D4-1340-4DA2-A888-7C6D2C6B713D}" srcOrd="0" destOrd="0" presId="urn:microsoft.com/office/officeart/2009/layout/CircleArrowProcess"/>
    <dgm:cxn modelId="{6D1DB2DD-791F-4713-9AFA-56BAAC3AAF9F}" type="presParOf" srcId="{462FE5D4-1340-4DA2-A888-7C6D2C6B713D}" destId="{142ED7E8-A9EB-4872-9A40-5D9D2208A9CE}" srcOrd="0" destOrd="0" presId="urn:microsoft.com/office/officeart/2009/layout/CircleArrowProcess"/>
    <dgm:cxn modelId="{108EC113-2599-4A7A-9345-33BDB748C878}" type="presParOf" srcId="{3A6B8A01-7C3F-4BCF-9593-080121CA7C6B}" destId="{0569817E-5AED-4EFE-A1FB-FF73CC01525B}" srcOrd="1" destOrd="0" presId="urn:microsoft.com/office/officeart/2009/layout/CircleArrowProcess"/>
    <dgm:cxn modelId="{83ADDA4E-A7CC-4450-9864-8ED6D58FCFFB}" type="presParOf" srcId="{3A6B8A01-7C3F-4BCF-9593-080121CA7C6B}" destId="{C3C6D9EB-8AF8-4426-90F3-3B6F2ED57ADF}" srcOrd="2" destOrd="0" presId="urn:microsoft.com/office/officeart/2009/layout/CircleArrowProcess"/>
    <dgm:cxn modelId="{17D2AFFF-5124-4C57-B9CF-E844AF49AF1B}" type="presParOf" srcId="{C3C6D9EB-8AF8-4426-90F3-3B6F2ED57ADF}" destId="{B7B4EC98-9BB7-4AF9-940E-E8C5DD3DAED7}" srcOrd="0" destOrd="0" presId="urn:microsoft.com/office/officeart/2009/layout/CircleArrowProcess"/>
    <dgm:cxn modelId="{02EBA627-C0A1-4EFC-A6EC-005CD015BC18}" type="presParOf" srcId="{3A6B8A01-7C3F-4BCF-9593-080121CA7C6B}" destId="{01D753F1-FE6F-456C-96D5-E1351539B697}" srcOrd="3" destOrd="0" presId="urn:microsoft.com/office/officeart/2009/layout/CircleArrowProcess"/>
    <dgm:cxn modelId="{672C4930-EE36-4E46-BA5D-15B097795B1A}" type="presParOf" srcId="{3A6B8A01-7C3F-4BCF-9593-080121CA7C6B}" destId="{CD8BFCF4-1D75-40A0-80BE-E2E2453C18BD}" srcOrd="4" destOrd="0" presId="urn:microsoft.com/office/officeart/2009/layout/CircleArrowProcess"/>
    <dgm:cxn modelId="{3C553BB9-EEB4-4ED5-ADB3-DF9F76240DFA}" type="presParOf" srcId="{CD8BFCF4-1D75-40A0-80BE-E2E2453C18BD}" destId="{49595F50-174E-4AC7-BFDC-442E648FC6A4}" srcOrd="0" destOrd="0" presId="urn:microsoft.com/office/officeart/2009/layout/CircleArrowProcess"/>
    <dgm:cxn modelId="{C3F54562-F251-40FF-9F7C-B4319044BCD7}" type="presParOf" srcId="{3A6B8A01-7C3F-4BCF-9593-080121CA7C6B}" destId="{12CADCBE-3E00-4934-A426-CBAAE858CAA5}"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855D73-9AF8-4C01-9DCF-B23A7558D659}" type="doc">
      <dgm:prSet loTypeId="urn:microsoft.com/office/officeart/2005/8/layout/vProcess5" loCatId="process" qsTypeId="urn:microsoft.com/office/officeart/2005/8/quickstyle/simple1" qsCatId="simple" csTypeId="urn:microsoft.com/office/officeart/2005/8/colors/accent1_2" csCatId="accent1" phldr="1"/>
      <dgm:spPr/>
    </dgm:pt>
    <dgm:pt modelId="{8C37F160-4A04-444C-9A54-1E84E0CDC4A3}">
      <dgm:prSet phldrT="[Text]"/>
      <dgm:spPr/>
      <dgm:t>
        <a:bodyPr/>
        <a:lstStyle/>
        <a:p>
          <a:r>
            <a:rPr lang="en-US" dirty="0"/>
            <a:t>Baseline</a:t>
          </a:r>
        </a:p>
      </dgm:t>
    </dgm:pt>
    <dgm:pt modelId="{09595014-4E9A-46EC-AAC2-331A3B101477}" type="parTrans" cxnId="{1BFBB998-01B3-472A-B5E8-DBA939EFEAD9}">
      <dgm:prSet/>
      <dgm:spPr/>
      <dgm:t>
        <a:bodyPr/>
        <a:lstStyle/>
        <a:p>
          <a:endParaRPr lang="en-US"/>
        </a:p>
      </dgm:t>
    </dgm:pt>
    <dgm:pt modelId="{A4A9CF67-C3B6-417E-9C1F-18347BCBC27E}" type="sibTrans" cxnId="{1BFBB998-01B3-472A-B5E8-DBA939EFEAD9}">
      <dgm:prSet/>
      <dgm:spPr/>
      <dgm:t>
        <a:bodyPr/>
        <a:lstStyle/>
        <a:p>
          <a:endParaRPr lang="en-US" dirty="0"/>
        </a:p>
      </dgm:t>
    </dgm:pt>
    <dgm:pt modelId="{2C1A993D-BBCC-4405-8558-C186F04E5384}">
      <dgm:prSet phldrT="[Text]"/>
      <dgm:spPr/>
      <dgm:t>
        <a:bodyPr/>
        <a:lstStyle/>
        <a:p>
          <a:r>
            <a:rPr lang="en-US" dirty="0"/>
            <a:t>Paint the Future</a:t>
          </a:r>
        </a:p>
      </dgm:t>
    </dgm:pt>
    <dgm:pt modelId="{37695166-6584-4733-9AAB-B177FA6B167D}" type="parTrans" cxnId="{AC594409-6096-4AE2-B82B-530AA39512A9}">
      <dgm:prSet/>
      <dgm:spPr/>
      <dgm:t>
        <a:bodyPr/>
        <a:lstStyle/>
        <a:p>
          <a:endParaRPr lang="en-US"/>
        </a:p>
      </dgm:t>
    </dgm:pt>
    <dgm:pt modelId="{BC35540E-0CE3-4682-AA49-E43586F6425E}" type="sibTrans" cxnId="{AC594409-6096-4AE2-B82B-530AA39512A9}">
      <dgm:prSet/>
      <dgm:spPr/>
      <dgm:t>
        <a:bodyPr/>
        <a:lstStyle/>
        <a:p>
          <a:endParaRPr lang="en-US" dirty="0"/>
        </a:p>
      </dgm:t>
    </dgm:pt>
    <dgm:pt modelId="{1605A24D-455F-412B-88DA-F9E1B938EE4B}">
      <dgm:prSet phldrT="[Text]"/>
      <dgm:spPr/>
      <dgm:t>
        <a:bodyPr/>
        <a:lstStyle/>
        <a:p>
          <a:r>
            <a:rPr lang="en-US" dirty="0"/>
            <a:t>Action Plan</a:t>
          </a:r>
        </a:p>
      </dgm:t>
    </dgm:pt>
    <dgm:pt modelId="{DFA79919-192A-49AE-8B3C-8A5A78D6DF5A}" type="parTrans" cxnId="{44D466BD-A446-4779-8395-2B996933DEF7}">
      <dgm:prSet/>
      <dgm:spPr/>
      <dgm:t>
        <a:bodyPr/>
        <a:lstStyle/>
        <a:p>
          <a:endParaRPr lang="en-US"/>
        </a:p>
      </dgm:t>
    </dgm:pt>
    <dgm:pt modelId="{D153EA41-527C-4511-9DE5-BC89A4D6A57C}" type="sibTrans" cxnId="{44D466BD-A446-4779-8395-2B996933DEF7}">
      <dgm:prSet/>
      <dgm:spPr/>
      <dgm:t>
        <a:bodyPr/>
        <a:lstStyle/>
        <a:p>
          <a:endParaRPr lang="en-US"/>
        </a:p>
      </dgm:t>
    </dgm:pt>
    <dgm:pt modelId="{E2671F4C-ACD0-4333-AA4C-0CD445ABE1EF}">
      <dgm:prSet/>
      <dgm:spPr/>
      <dgm:t>
        <a:bodyPr/>
        <a:lstStyle/>
        <a:p>
          <a:r>
            <a:rPr lang="en-US" dirty="0"/>
            <a:t>Historical Performance</a:t>
          </a:r>
        </a:p>
      </dgm:t>
    </dgm:pt>
    <dgm:pt modelId="{96B165CB-BFE8-4006-933A-517BB7AFD620}" type="parTrans" cxnId="{4C7560D7-6810-48CC-BE31-2E618B2C493B}">
      <dgm:prSet/>
      <dgm:spPr/>
      <dgm:t>
        <a:bodyPr/>
        <a:lstStyle/>
        <a:p>
          <a:endParaRPr lang="en-US"/>
        </a:p>
      </dgm:t>
    </dgm:pt>
    <dgm:pt modelId="{E2AFF7C0-88B3-475F-BAFD-C6E1DC46BA31}" type="sibTrans" cxnId="{4C7560D7-6810-48CC-BE31-2E618B2C493B}">
      <dgm:prSet/>
      <dgm:spPr/>
      <dgm:t>
        <a:bodyPr/>
        <a:lstStyle/>
        <a:p>
          <a:endParaRPr lang="en-US"/>
        </a:p>
      </dgm:t>
    </dgm:pt>
    <dgm:pt modelId="{14DB153B-7857-4206-9DDD-5DA3C21004BB}">
      <dgm:prSet/>
      <dgm:spPr/>
      <dgm:t>
        <a:bodyPr/>
        <a:lstStyle/>
        <a:p>
          <a:r>
            <a:rPr lang="en-US" dirty="0"/>
            <a:t>Forecast</a:t>
          </a:r>
        </a:p>
      </dgm:t>
    </dgm:pt>
    <dgm:pt modelId="{DE250B6C-9335-470F-B8E3-1311054599D6}" type="parTrans" cxnId="{AE2CB84F-CCCD-4B91-A6CA-DAE707B7E5C5}">
      <dgm:prSet/>
      <dgm:spPr/>
      <dgm:t>
        <a:bodyPr/>
        <a:lstStyle/>
        <a:p>
          <a:endParaRPr lang="en-US"/>
        </a:p>
      </dgm:t>
    </dgm:pt>
    <dgm:pt modelId="{9698EE24-307B-4B61-A28A-8996B6F84191}" type="sibTrans" cxnId="{AE2CB84F-CCCD-4B91-A6CA-DAE707B7E5C5}">
      <dgm:prSet/>
      <dgm:spPr/>
      <dgm:t>
        <a:bodyPr/>
        <a:lstStyle/>
        <a:p>
          <a:endParaRPr lang="en-US"/>
        </a:p>
      </dgm:t>
    </dgm:pt>
    <dgm:pt modelId="{1541C8DF-447E-4B22-9E4C-0F5BEC8059C7}">
      <dgm:prSet/>
      <dgm:spPr/>
      <dgm:t>
        <a:bodyPr/>
        <a:lstStyle/>
        <a:p>
          <a:r>
            <a:rPr lang="en-US" dirty="0"/>
            <a:t>Recommendation</a:t>
          </a:r>
        </a:p>
      </dgm:t>
    </dgm:pt>
    <dgm:pt modelId="{EDB00C07-DA1C-4D17-B070-E9D2A004B8FC}" type="parTrans" cxnId="{CCAC9FA6-FE4F-4D4F-A53E-331773339F51}">
      <dgm:prSet/>
      <dgm:spPr/>
      <dgm:t>
        <a:bodyPr/>
        <a:lstStyle/>
        <a:p>
          <a:endParaRPr lang="en-US"/>
        </a:p>
      </dgm:t>
    </dgm:pt>
    <dgm:pt modelId="{580873A6-8C45-48C7-8EBF-9DCD208E94CE}" type="sibTrans" cxnId="{CCAC9FA6-FE4F-4D4F-A53E-331773339F51}">
      <dgm:prSet/>
      <dgm:spPr/>
      <dgm:t>
        <a:bodyPr/>
        <a:lstStyle/>
        <a:p>
          <a:endParaRPr lang="en-US"/>
        </a:p>
      </dgm:t>
    </dgm:pt>
    <dgm:pt modelId="{31DB80BE-9B78-494A-877B-5C9029F72110}">
      <dgm:prSet/>
      <dgm:spPr/>
      <dgm:t>
        <a:bodyPr/>
        <a:lstStyle/>
        <a:p>
          <a:r>
            <a:rPr lang="en-US" dirty="0"/>
            <a:t>Linear Programming</a:t>
          </a:r>
        </a:p>
      </dgm:t>
    </dgm:pt>
    <dgm:pt modelId="{715A04AC-EADF-4B6F-BD2D-E5AD38F51D04}" type="parTrans" cxnId="{E507B5D3-E6A1-4634-9D78-025BC9BB4F7D}">
      <dgm:prSet/>
      <dgm:spPr/>
      <dgm:t>
        <a:bodyPr/>
        <a:lstStyle/>
        <a:p>
          <a:endParaRPr lang="en-US"/>
        </a:p>
      </dgm:t>
    </dgm:pt>
    <dgm:pt modelId="{9B2CCAD2-7A08-415F-8D15-56BE4C821D78}" type="sibTrans" cxnId="{E507B5D3-E6A1-4634-9D78-025BC9BB4F7D}">
      <dgm:prSet/>
      <dgm:spPr/>
      <dgm:t>
        <a:bodyPr/>
        <a:lstStyle/>
        <a:p>
          <a:endParaRPr lang="en-US"/>
        </a:p>
      </dgm:t>
    </dgm:pt>
    <dgm:pt modelId="{9547842C-0153-4C51-90F8-416751283CDE}" type="pres">
      <dgm:prSet presAssocID="{7B855D73-9AF8-4C01-9DCF-B23A7558D659}" presName="outerComposite" presStyleCnt="0">
        <dgm:presLayoutVars>
          <dgm:chMax val="5"/>
          <dgm:dir/>
          <dgm:resizeHandles val="exact"/>
        </dgm:presLayoutVars>
      </dgm:prSet>
      <dgm:spPr/>
    </dgm:pt>
    <dgm:pt modelId="{EEFC963E-4A75-4532-8D3A-811428C3A651}" type="pres">
      <dgm:prSet presAssocID="{7B855D73-9AF8-4C01-9DCF-B23A7558D659}" presName="dummyMaxCanvas" presStyleCnt="0">
        <dgm:presLayoutVars/>
      </dgm:prSet>
      <dgm:spPr/>
    </dgm:pt>
    <dgm:pt modelId="{59991899-57DD-44FF-A451-A69F81AB7A2B}" type="pres">
      <dgm:prSet presAssocID="{7B855D73-9AF8-4C01-9DCF-B23A7558D659}" presName="ThreeNodes_1" presStyleLbl="node1" presStyleIdx="0" presStyleCnt="3">
        <dgm:presLayoutVars>
          <dgm:bulletEnabled val="1"/>
        </dgm:presLayoutVars>
      </dgm:prSet>
      <dgm:spPr/>
    </dgm:pt>
    <dgm:pt modelId="{334720E6-8026-49C0-B44F-6352E97A01D2}" type="pres">
      <dgm:prSet presAssocID="{7B855D73-9AF8-4C01-9DCF-B23A7558D659}" presName="ThreeNodes_2" presStyleLbl="node1" presStyleIdx="1" presStyleCnt="3">
        <dgm:presLayoutVars>
          <dgm:bulletEnabled val="1"/>
        </dgm:presLayoutVars>
      </dgm:prSet>
      <dgm:spPr/>
    </dgm:pt>
    <dgm:pt modelId="{E537F5B1-4258-47B0-973C-6821EF1663D5}" type="pres">
      <dgm:prSet presAssocID="{7B855D73-9AF8-4C01-9DCF-B23A7558D659}" presName="ThreeNodes_3" presStyleLbl="node1" presStyleIdx="2" presStyleCnt="3">
        <dgm:presLayoutVars>
          <dgm:bulletEnabled val="1"/>
        </dgm:presLayoutVars>
      </dgm:prSet>
      <dgm:spPr/>
    </dgm:pt>
    <dgm:pt modelId="{70C8577D-6B69-4344-9D4B-174BCA144C06}" type="pres">
      <dgm:prSet presAssocID="{7B855D73-9AF8-4C01-9DCF-B23A7558D659}" presName="ThreeConn_1-2" presStyleLbl="fgAccFollowNode1" presStyleIdx="0" presStyleCnt="2">
        <dgm:presLayoutVars>
          <dgm:bulletEnabled val="1"/>
        </dgm:presLayoutVars>
      </dgm:prSet>
      <dgm:spPr/>
    </dgm:pt>
    <dgm:pt modelId="{412D609A-1AD6-4C54-8E07-494ED8F0AA8C}" type="pres">
      <dgm:prSet presAssocID="{7B855D73-9AF8-4C01-9DCF-B23A7558D659}" presName="ThreeConn_2-3" presStyleLbl="fgAccFollowNode1" presStyleIdx="1" presStyleCnt="2">
        <dgm:presLayoutVars>
          <dgm:bulletEnabled val="1"/>
        </dgm:presLayoutVars>
      </dgm:prSet>
      <dgm:spPr/>
    </dgm:pt>
    <dgm:pt modelId="{A4F37FDF-6F03-49F8-8540-1C0AC1D6F8AA}" type="pres">
      <dgm:prSet presAssocID="{7B855D73-9AF8-4C01-9DCF-B23A7558D659}" presName="ThreeNodes_1_text" presStyleLbl="node1" presStyleIdx="2" presStyleCnt="3">
        <dgm:presLayoutVars>
          <dgm:bulletEnabled val="1"/>
        </dgm:presLayoutVars>
      </dgm:prSet>
      <dgm:spPr/>
    </dgm:pt>
    <dgm:pt modelId="{6B937A14-1861-4B7B-BB01-23D4C04BD036}" type="pres">
      <dgm:prSet presAssocID="{7B855D73-9AF8-4C01-9DCF-B23A7558D659}" presName="ThreeNodes_2_text" presStyleLbl="node1" presStyleIdx="2" presStyleCnt="3">
        <dgm:presLayoutVars>
          <dgm:bulletEnabled val="1"/>
        </dgm:presLayoutVars>
      </dgm:prSet>
      <dgm:spPr/>
    </dgm:pt>
    <dgm:pt modelId="{03BEB95F-75CE-4F65-BFD2-D1542CAC9999}" type="pres">
      <dgm:prSet presAssocID="{7B855D73-9AF8-4C01-9DCF-B23A7558D659}" presName="ThreeNodes_3_text" presStyleLbl="node1" presStyleIdx="2" presStyleCnt="3">
        <dgm:presLayoutVars>
          <dgm:bulletEnabled val="1"/>
        </dgm:presLayoutVars>
      </dgm:prSet>
      <dgm:spPr/>
    </dgm:pt>
  </dgm:ptLst>
  <dgm:cxnLst>
    <dgm:cxn modelId="{D05D3703-B111-4B14-BF41-1D3EF3AB818C}" type="presOf" srcId="{14DB153B-7857-4206-9DDD-5DA3C21004BB}" destId="{6B937A14-1861-4B7B-BB01-23D4C04BD036}" srcOrd="1" destOrd="1" presId="urn:microsoft.com/office/officeart/2005/8/layout/vProcess5"/>
    <dgm:cxn modelId="{AC594409-6096-4AE2-B82B-530AA39512A9}" srcId="{7B855D73-9AF8-4C01-9DCF-B23A7558D659}" destId="{2C1A993D-BBCC-4405-8558-C186F04E5384}" srcOrd="1" destOrd="0" parTransId="{37695166-6584-4733-9AAB-B177FA6B167D}" sibTransId="{BC35540E-0CE3-4682-AA49-E43586F6425E}"/>
    <dgm:cxn modelId="{AF1C8323-9E9A-42FC-A114-3577F9400902}" type="presOf" srcId="{BC35540E-0CE3-4682-AA49-E43586F6425E}" destId="{412D609A-1AD6-4C54-8E07-494ED8F0AA8C}" srcOrd="0" destOrd="0" presId="urn:microsoft.com/office/officeart/2005/8/layout/vProcess5"/>
    <dgm:cxn modelId="{83881C2C-7E49-418B-81C9-AAAECFDF64DD}" type="presOf" srcId="{7B855D73-9AF8-4C01-9DCF-B23A7558D659}" destId="{9547842C-0153-4C51-90F8-416751283CDE}" srcOrd="0" destOrd="0" presId="urn:microsoft.com/office/officeart/2005/8/layout/vProcess5"/>
    <dgm:cxn modelId="{738A5836-91D0-45A0-8A86-CB517A2BA80B}" type="presOf" srcId="{1541C8DF-447E-4B22-9E4C-0F5BEC8059C7}" destId="{E537F5B1-4258-47B0-973C-6821EF1663D5}" srcOrd="0" destOrd="1" presId="urn:microsoft.com/office/officeart/2005/8/layout/vProcess5"/>
    <dgm:cxn modelId="{7E3A4B3A-1474-47BB-9748-5BC227EE0DBF}" type="presOf" srcId="{1605A24D-455F-412B-88DA-F9E1B938EE4B}" destId="{03BEB95F-75CE-4F65-BFD2-D1542CAC9999}" srcOrd="1" destOrd="0" presId="urn:microsoft.com/office/officeart/2005/8/layout/vProcess5"/>
    <dgm:cxn modelId="{CE483B3C-ECFC-4C82-8966-15BD75A5A337}" type="presOf" srcId="{E2671F4C-ACD0-4333-AA4C-0CD445ABE1EF}" destId="{59991899-57DD-44FF-A451-A69F81AB7A2B}" srcOrd="0" destOrd="1" presId="urn:microsoft.com/office/officeart/2005/8/layout/vProcess5"/>
    <dgm:cxn modelId="{1724D343-EB56-4BE2-8531-6361AFD15223}" type="presOf" srcId="{A4A9CF67-C3B6-417E-9C1F-18347BCBC27E}" destId="{70C8577D-6B69-4344-9D4B-174BCA144C06}" srcOrd="0" destOrd="0" presId="urn:microsoft.com/office/officeart/2005/8/layout/vProcess5"/>
    <dgm:cxn modelId="{61F17646-C3E5-4174-AD65-085DCEB7A3D0}" type="presOf" srcId="{2C1A993D-BBCC-4405-8558-C186F04E5384}" destId="{6B937A14-1861-4B7B-BB01-23D4C04BD036}" srcOrd="1" destOrd="0" presId="urn:microsoft.com/office/officeart/2005/8/layout/vProcess5"/>
    <dgm:cxn modelId="{AE2CB84F-CCCD-4B91-A6CA-DAE707B7E5C5}" srcId="{2C1A993D-BBCC-4405-8558-C186F04E5384}" destId="{14DB153B-7857-4206-9DDD-5DA3C21004BB}" srcOrd="0" destOrd="0" parTransId="{DE250B6C-9335-470F-B8E3-1311054599D6}" sibTransId="{9698EE24-307B-4B61-A28A-8996B6F84191}"/>
    <dgm:cxn modelId="{CEBF8F72-640B-4F5D-9707-51D65BE6D0DC}" type="presOf" srcId="{1541C8DF-447E-4B22-9E4C-0F5BEC8059C7}" destId="{03BEB95F-75CE-4F65-BFD2-D1542CAC9999}" srcOrd="1" destOrd="1" presId="urn:microsoft.com/office/officeart/2005/8/layout/vProcess5"/>
    <dgm:cxn modelId="{FE73F485-4564-4924-8731-5158EE89BFE9}" type="presOf" srcId="{14DB153B-7857-4206-9DDD-5DA3C21004BB}" destId="{334720E6-8026-49C0-B44F-6352E97A01D2}" srcOrd="0" destOrd="1" presId="urn:microsoft.com/office/officeart/2005/8/layout/vProcess5"/>
    <dgm:cxn modelId="{85CE2B97-096D-41A0-9170-1BFFA54F6F03}" type="presOf" srcId="{8C37F160-4A04-444C-9A54-1E84E0CDC4A3}" destId="{59991899-57DD-44FF-A451-A69F81AB7A2B}" srcOrd="0" destOrd="0" presId="urn:microsoft.com/office/officeart/2005/8/layout/vProcess5"/>
    <dgm:cxn modelId="{1BFBB998-01B3-472A-B5E8-DBA939EFEAD9}" srcId="{7B855D73-9AF8-4C01-9DCF-B23A7558D659}" destId="{8C37F160-4A04-444C-9A54-1E84E0CDC4A3}" srcOrd="0" destOrd="0" parTransId="{09595014-4E9A-46EC-AAC2-331A3B101477}" sibTransId="{A4A9CF67-C3B6-417E-9C1F-18347BCBC27E}"/>
    <dgm:cxn modelId="{CCAC9FA6-FE4F-4D4F-A53E-331773339F51}" srcId="{1605A24D-455F-412B-88DA-F9E1B938EE4B}" destId="{1541C8DF-447E-4B22-9E4C-0F5BEC8059C7}" srcOrd="0" destOrd="0" parTransId="{EDB00C07-DA1C-4D17-B070-E9D2A004B8FC}" sibTransId="{580873A6-8C45-48C7-8EBF-9DCD208E94CE}"/>
    <dgm:cxn modelId="{6E76D9AF-A57C-4F3B-998E-07F4BC5D2D12}" type="presOf" srcId="{2C1A993D-BBCC-4405-8558-C186F04E5384}" destId="{334720E6-8026-49C0-B44F-6352E97A01D2}" srcOrd="0" destOrd="0" presId="urn:microsoft.com/office/officeart/2005/8/layout/vProcess5"/>
    <dgm:cxn modelId="{854868B6-6AD9-40E8-B9F8-EF715A3BBDB6}" type="presOf" srcId="{31DB80BE-9B78-494A-877B-5C9029F72110}" destId="{6B937A14-1861-4B7B-BB01-23D4C04BD036}" srcOrd="1" destOrd="2" presId="urn:microsoft.com/office/officeart/2005/8/layout/vProcess5"/>
    <dgm:cxn modelId="{44D466BD-A446-4779-8395-2B996933DEF7}" srcId="{7B855D73-9AF8-4C01-9DCF-B23A7558D659}" destId="{1605A24D-455F-412B-88DA-F9E1B938EE4B}" srcOrd="2" destOrd="0" parTransId="{DFA79919-192A-49AE-8B3C-8A5A78D6DF5A}" sibTransId="{D153EA41-527C-4511-9DE5-BC89A4D6A57C}"/>
    <dgm:cxn modelId="{E507B5D3-E6A1-4634-9D78-025BC9BB4F7D}" srcId="{2C1A993D-BBCC-4405-8558-C186F04E5384}" destId="{31DB80BE-9B78-494A-877B-5C9029F72110}" srcOrd="1" destOrd="0" parTransId="{715A04AC-EADF-4B6F-BD2D-E5AD38F51D04}" sibTransId="{9B2CCAD2-7A08-415F-8D15-56BE4C821D78}"/>
    <dgm:cxn modelId="{4C7560D7-6810-48CC-BE31-2E618B2C493B}" srcId="{8C37F160-4A04-444C-9A54-1E84E0CDC4A3}" destId="{E2671F4C-ACD0-4333-AA4C-0CD445ABE1EF}" srcOrd="0" destOrd="0" parTransId="{96B165CB-BFE8-4006-933A-517BB7AFD620}" sibTransId="{E2AFF7C0-88B3-475F-BAFD-C6E1DC46BA31}"/>
    <dgm:cxn modelId="{C48D7DDB-D031-408E-ADE1-64D71B063F4E}" type="presOf" srcId="{31DB80BE-9B78-494A-877B-5C9029F72110}" destId="{334720E6-8026-49C0-B44F-6352E97A01D2}" srcOrd="0" destOrd="2" presId="urn:microsoft.com/office/officeart/2005/8/layout/vProcess5"/>
    <dgm:cxn modelId="{1D72DCE3-87B5-4689-A95A-29934D60ECDF}" type="presOf" srcId="{8C37F160-4A04-444C-9A54-1E84E0CDC4A3}" destId="{A4F37FDF-6F03-49F8-8540-1C0AC1D6F8AA}" srcOrd="1" destOrd="0" presId="urn:microsoft.com/office/officeart/2005/8/layout/vProcess5"/>
    <dgm:cxn modelId="{1E3132E9-6FC1-4A67-94B4-13B5913D15DA}" type="presOf" srcId="{1605A24D-455F-412B-88DA-F9E1B938EE4B}" destId="{E537F5B1-4258-47B0-973C-6821EF1663D5}" srcOrd="0" destOrd="0" presId="urn:microsoft.com/office/officeart/2005/8/layout/vProcess5"/>
    <dgm:cxn modelId="{54579EF1-12D6-433F-8BF7-43E8AA4A1E44}" type="presOf" srcId="{E2671F4C-ACD0-4333-AA4C-0CD445ABE1EF}" destId="{A4F37FDF-6F03-49F8-8540-1C0AC1D6F8AA}" srcOrd="1" destOrd="1" presId="urn:microsoft.com/office/officeart/2005/8/layout/vProcess5"/>
    <dgm:cxn modelId="{915A2758-A25A-4798-90F3-169C34314BB3}" type="presParOf" srcId="{9547842C-0153-4C51-90F8-416751283CDE}" destId="{EEFC963E-4A75-4532-8D3A-811428C3A651}" srcOrd="0" destOrd="0" presId="urn:microsoft.com/office/officeart/2005/8/layout/vProcess5"/>
    <dgm:cxn modelId="{0B66C5DB-A41B-48A5-AB18-0C77390B3080}" type="presParOf" srcId="{9547842C-0153-4C51-90F8-416751283CDE}" destId="{59991899-57DD-44FF-A451-A69F81AB7A2B}" srcOrd="1" destOrd="0" presId="urn:microsoft.com/office/officeart/2005/8/layout/vProcess5"/>
    <dgm:cxn modelId="{9822A00D-4BDA-4638-B349-12C873CCFEAE}" type="presParOf" srcId="{9547842C-0153-4C51-90F8-416751283CDE}" destId="{334720E6-8026-49C0-B44F-6352E97A01D2}" srcOrd="2" destOrd="0" presId="urn:microsoft.com/office/officeart/2005/8/layout/vProcess5"/>
    <dgm:cxn modelId="{F8684799-3D73-4648-BE80-506F84FDADF3}" type="presParOf" srcId="{9547842C-0153-4C51-90F8-416751283CDE}" destId="{E537F5B1-4258-47B0-973C-6821EF1663D5}" srcOrd="3" destOrd="0" presId="urn:microsoft.com/office/officeart/2005/8/layout/vProcess5"/>
    <dgm:cxn modelId="{462FC3AF-19F7-426F-A3F5-3DAD4B3135D3}" type="presParOf" srcId="{9547842C-0153-4C51-90F8-416751283CDE}" destId="{70C8577D-6B69-4344-9D4B-174BCA144C06}" srcOrd="4" destOrd="0" presId="urn:microsoft.com/office/officeart/2005/8/layout/vProcess5"/>
    <dgm:cxn modelId="{E2C8BF32-4E13-41EE-865D-4E7CE4CD51C3}" type="presParOf" srcId="{9547842C-0153-4C51-90F8-416751283CDE}" destId="{412D609A-1AD6-4C54-8E07-494ED8F0AA8C}" srcOrd="5" destOrd="0" presId="urn:microsoft.com/office/officeart/2005/8/layout/vProcess5"/>
    <dgm:cxn modelId="{4E599765-F1C4-4023-8E3F-BE6D4B6D6CB3}" type="presParOf" srcId="{9547842C-0153-4C51-90F8-416751283CDE}" destId="{A4F37FDF-6F03-49F8-8540-1C0AC1D6F8AA}" srcOrd="6" destOrd="0" presId="urn:microsoft.com/office/officeart/2005/8/layout/vProcess5"/>
    <dgm:cxn modelId="{5EE3DE68-2374-4403-A71C-8AB2C9F68ACB}" type="presParOf" srcId="{9547842C-0153-4C51-90F8-416751283CDE}" destId="{6B937A14-1861-4B7B-BB01-23D4C04BD036}" srcOrd="7" destOrd="0" presId="urn:microsoft.com/office/officeart/2005/8/layout/vProcess5"/>
    <dgm:cxn modelId="{2BEAC14C-D62D-4BB0-A727-090AE2DF2172}" type="presParOf" srcId="{9547842C-0153-4C51-90F8-416751283CDE}" destId="{03BEB95F-75CE-4F65-BFD2-D1542CAC999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563A86-0C83-4075-9A9B-F30E911A65C4}">
      <dsp:nvSpPr>
        <dsp:cNvPr id="0" name=""/>
        <dsp:cNvSpPr/>
      </dsp:nvSpPr>
      <dsp:spPr>
        <a:xfrm>
          <a:off x="4147989" y="2868312"/>
          <a:ext cx="3468285" cy="3468285"/>
        </a:xfrm>
        <a:prstGeom prst="gear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Airport Operator</a:t>
          </a:r>
        </a:p>
      </dsp:txBody>
      <dsp:txXfrm>
        <a:off x="4845269" y="3680741"/>
        <a:ext cx="2073725" cy="1782770"/>
      </dsp:txXfrm>
    </dsp:sp>
    <dsp:sp modelId="{8512E136-8690-4E4E-A610-58D4B187D7D0}">
      <dsp:nvSpPr>
        <dsp:cNvPr id="0" name=""/>
        <dsp:cNvSpPr/>
      </dsp:nvSpPr>
      <dsp:spPr>
        <a:xfrm>
          <a:off x="2130077" y="2048536"/>
          <a:ext cx="2522389" cy="2522389"/>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Airlines</a:t>
          </a:r>
        </a:p>
      </dsp:txBody>
      <dsp:txXfrm>
        <a:off x="2765096" y="2687393"/>
        <a:ext cx="1252351" cy="1244675"/>
      </dsp:txXfrm>
    </dsp:sp>
    <dsp:sp modelId="{87120F77-73B1-4AF1-8451-0E2940B1178D}">
      <dsp:nvSpPr>
        <dsp:cNvPr id="0" name=""/>
        <dsp:cNvSpPr/>
      </dsp:nvSpPr>
      <dsp:spPr>
        <a:xfrm rot="20700000">
          <a:off x="3345179" y="297907"/>
          <a:ext cx="2866814" cy="2492301"/>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Passengers / Guests</a:t>
          </a:r>
        </a:p>
      </dsp:txBody>
      <dsp:txXfrm rot="-20700000">
        <a:off x="3996169" y="822328"/>
        <a:ext cx="1564835" cy="1443458"/>
      </dsp:txXfrm>
    </dsp:sp>
    <dsp:sp modelId="{91E676FA-77A9-4363-859B-183B132E8F5E}">
      <dsp:nvSpPr>
        <dsp:cNvPr id="0" name=""/>
        <dsp:cNvSpPr/>
      </dsp:nvSpPr>
      <dsp:spPr>
        <a:xfrm>
          <a:off x="3905119" y="2331296"/>
          <a:ext cx="4439405" cy="4439405"/>
        </a:xfrm>
        <a:prstGeom prst="circularArrow">
          <a:avLst>
            <a:gd name="adj1" fmla="val 4688"/>
            <a:gd name="adj2" fmla="val 299029"/>
            <a:gd name="adj3" fmla="val 2550907"/>
            <a:gd name="adj4" fmla="val 15788369"/>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FEC341F-4BA9-409B-9179-4D679CE4B665}">
      <dsp:nvSpPr>
        <dsp:cNvPr id="0" name=""/>
        <dsp:cNvSpPr/>
      </dsp:nvSpPr>
      <dsp:spPr>
        <a:xfrm>
          <a:off x="1683367" y="1481364"/>
          <a:ext cx="3225505" cy="3225505"/>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59F2268-52AE-4779-BE56-1EF958B9BC5C}">
      <dsp:nvSpPr>
        <dsp:cNvPr id="0" name=""/>
        <dsp:cNvSpPr/>
      </dsp:nvSpPr>
      <dsp:spPr>
        <a:xfrm>
          <a:off x="2971206" y="-242053"/>
          <a:ext cx="3477744" cy="347774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563A86-0C83-4075-9A9B-F30E911A65C4}">
      <dsp:nvSpPr>
        <dsp:cNvPr id="0" name=""/>
        <dsp:cNvSpPr/>
      </dsp:nvSpPr>
      <dsp:spPr>
        <a:xfrm>
          <a:off x="4147989" y="2837688"/>
          <a:ext cx="3468285" cy="3468285"/>
        </a:xfrm>
        <a:prstGeom prst="gear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Airport Operator</a:t>
          </a:r>
        </a:p>
      </dsp:txBody>
      <dsp:txXfrm>
        <a:off x="4845269" y="3650117"/>
        <a:ext cx="2073725" cy="1782770"/>
      </dsp:txXfrm>
    </dsp:sp>
    <dsp:sp modelId="{8512E136-8690-4E4E-A610-58D4B187D7D0}">
      <dsp:nvSpPr>
        <dsp:cNvPr id="0" name=""/>
        <dsp:cNvSpPr/>
      </dsp:nvSpPr>
      <dsp:spPr>
        <a:xfrm>
          <a:off x="2130077" y="2017911"/>
          <a:ext cx="2522389" cy="2522389"/>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Airlines</a:t>
          </a:r>
        </a:p>
      </dsp:txBody>
      <dsp:txXfrm>
        <a:off x="2765096" y="2656768"/>
        <a:ext cx="1252351" cy="1244675"/>
      </dsp:txXfrm>
    </dsp:sp>
    <dsp:sp modelId="{87120F77-73B1-4AF1-8451-0E2940B1178D}">
      <dsp:nvSpPr>
        <dsp:cNvPr id="0" name=""/>
        <dsp:cNvSpPr/>
      </dsp:nvSpPr>
      <dsp:spPr>
        <a:xfrm rot="20700000">
          <a:off x="3542873" y="277720"/>
          <a:ext cx="2471426" cy="2471426"/>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Passengers / Guests</a:t>
          </a:r>
        </a:p>
      </dsp:txBody>
      <dsp:txXfrm rot="-20700000">
        <a:off x="4084929" y="819776"/>
        <a:ext cx="1387314" cy="1387314"/>
      </dsp:txXfrm>
    </dsp:sp>
    <dsp:sp modelId="{91E676FA-77A9-4363-859B-183B132E8F5E}">
      <dsp:nvSpPr>
        <dsp:cNvPr id="0" name=""/>
        <dsp:cNvSpPr/>
      </dsp:nvSpPr>
      <dsp:spPr>
        <a:xfrm>
          <a:off x="3905119" y="2300671"/>
          <a:ext cx="4439405" cy="4439405"/>
        </a:xfrm>
        <a:prstGeom prst="circularArrow">
          <a:avLst>
            <a:gd name="adj1" fmla="val 4688"/>
            <a:gd name="adj2" fmla="val 299029"/>
            <a:gd name="adj3" fmla="val 2550907"/>
            <a:gd name="adj4" fmla="val 15788369"/>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FEC341F-4BA9-409B-9179-4D679CE4B665}">
      <dsp:nvSpPr>
        <dsp:cNvPr id="0" name=""/>
        <dsp:cNvSpPr/>
      </dsp:nvSpPr>
      <dsp:spPr>
        <a:xfrm>
          <a:off x="1683367" y="1450739"/>
          <a:ext cx="3225505" cy="3225505"/>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59F2268-52AE-4779-BE56-1EF958B9BC5C}">
      <dsp:nvSpPr>
        <dsp:cNvPr id="0" name=""/>
        <dsp:cNvSpPr/>
      </dsp:nvSpPr>
      <dsp:spPr>
        <a:xfrm>
          <a:off x="2971206" y="-272677"/>
          <a:ext cx="3477744" cy="347774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ED7E8-A9EB-4872-9A40-5D9D2208A9CE}">
      <dsp:nvSpPr>
        <dsp:cNvPr id="0" name=""/>
        <dsp:cNvSpPr/>
      </dsp:nvSpPr>
      <dsp:spPr>
        <a:xfrm>
          <a:off x="3756311" y="0"/>
          <a:ext cx="2997252" cy="2997708"/>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69817E-5AED-4EFE-A1FB-FF73CC01525B}">
      <dsp:nvSpPr>
        <dsp:cNvPr id="0" name=""/>
        <dsp:cNvSpPr/>
      </dsp:nvSpPr>
      <dsp:spPr>
        <a:xfrm>
          <a:off x="4418803" y="1082263"/>
          <a:ext cx="1665515" cy="832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Airline Performance</a:t>
          </a:r>
        </a:p>
      </dsp:txBody>
      <dsp:txXfrm>
        <a:off x="4418803" y="1082263"/>
        <a:ext cx="1665515" cy="832558"/>
      </dsp:txXfrm>
    </dsp:sp>
    <dsp:sp modelId="{B7B4EC98-9BB7-4AF9-940E-E8C5DD3DAED7}">
      <dsp:nvSpPr>
        <dsp:cNvPr id="0" name=""/>
        <dsp:cNvSpPr/>
      </dsp:nvSpPr>
      <dsp:spPr>
        <a:xfrm>
          <a:off x="2923835" y="1722405"/>
          <a:ext cx="2997252" cy="2997708"/>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D753F1-FE6F-456C-96D5-E1351539B697}">
      <dsp:nvSpPr>
        <dsp:cNvPr id="0" name=""/>
        <dsp:cNvSpPr/>
      </dsp:nvSpPr>
      <dsp:spPr>
        <a:xfrm>
          <a:off x="3589704" y="2814632"/>
          <a:ext cx="1665515" cy="832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Delays</a:t>
          </a:r>
        </a:p>
      </dsp:txBody>
      <dsp:txXfrm>
        <a:off x="3589704" y="2814632"/>
        <a:ext cx="1665515" cy="832558"/>
      </dsp:txXfrm>
    </dsp:sp>
    <dsp:sp modelId="{49595F50-174E-4AC7-BFDC-442E648FC6A4}">
      <dsp:nvSpPr>
        <dsp:cNvPr id="0" name=""/>
        <dsp:cNvSpPr/>
      </dsp:nvSpPr>
      <dsp:spPr>
        <a:xfrm>
          <a:off x="3969637" y="3650927"/>
          <a:ext cx="2575104" cy="2576136"/>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CADCBE-3E00-4934-A426-CBAAE858CAA5}">
      <dsp:nvSpPr>
        <dsp:cNvPr id="0" name=""/>
        <dsp:cNvSpPr/>
      </dsp:nvSpPr>
      <dsp:spPr>
        <a:xfrm>
          <a:off x="4422743" y="4549492"/>
          <a:ext cx="1665515" cy="832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Cancellations</a:t>
          </a:r>
        </a:p>
      </dsp:txBody>
      <dsp:txXfrm>
        <a:off x="4422743" y="4549492"/>
        <a:ext cx="1665515" cy="8325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91899-57DD-44FF-A451-A69F81AB7A2B}">
      <dsp:nvSpPr>
        <dsp:cNvPr id="0" name=""/>
        <dsp:cNvSpPr/>
      </dsp:nvSpPr>
      <dsp:spPr>
        <a:xfrm>
          <a:off x="0" y="0"/>
          <a:ext cx="6309045" cy="17670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Baseline</a:t>
          </a:r>
        </a:p>
        <a:p>
          <a:pPr marL="228600" lvl="1" indent="-228600" algn="l" defTabSz="1111250">
            <a:lnSpc>
              <a:spcPct val="90000"/>
            </a:lnSpc>
            <a:spcBef>
              <a:spcPct val="0"/>
            </a:spcBef>
            <a:spcAft>
              <a:spcPct val="15000"/>
            </a:spcAft>
            <a:buChar char="•"/>
          </a:pPr>
          <a:r>
            <a:rPr lang="en-US" sz="2500" kern="1200" dirty="0"/>
            <a:t>Historical Performance</a:t>
          </a:r>
        </a:p>
      </dsp:txBody>
      <dsp:txXfrm>
        <a:off x="51754" y="51754"/>
        <a:ext cx="4402311" cy="1663493"/>
      </dsp:txXfrm>
    </dsp:sp>
    <dsp:sp modelId="{334720E6-8026-49C0-B44F-6352E97A01D2}">
      <dsp:nvSpPr>
        <dsp:cNvPr id="0" name=""/>
        <dsp:cNvSpPr/>
      </dsp:nvSpPr>
      <dsp:spPr>
        <a:xfrm>
          <a:off x="556680" y="2061502"/>
          <a:ext cx="6309045" cy="17670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Paint the Future</a:t>
          </a:r>
        </a:p>
        <a:p>
          <a:pPr marL="228600" lvl="1" indent="-228600" algn="l" defTabSz="1111250">
            <a:lnSpc>
              <a:spcPct val="90000"/>
            </a:lnSpc>
            <a:spcBef>
              <a:spcPct val="0"/>
            </a:spcBef>
            <a:spcAft>
              <a:spcPct val="15000"/>
            </a:spcAft>
            <a:buChar char="•"/>
          </a:pPr>
          <a:r>
            <a:rPr lang="en-US" sz="2500" kern="1200" dirty="0"/>
            <a:t>Forecast</a:t>
          </a:r>
        </a:p>
        <a:p>
          <a:pPr marL="228600" lvl="1" indent="-228600" algn="l" defTabSz="1111250">
            <a:lnSpc>
              <a:spcPct val="90000"/>
            </a:lnSpc>
            <a:spcBef>
              <a:spcPct val="0"/>
            </a:spcBef>
            <a:spcAft>
              <a:spcPct val="15000"/>
            </a:spcAft>
            <a:buChar char="•"/>
          </a:pPr>
          <a:r>
            <a:rPr lang="en-US" sz="2500" kern="1200" dirty="0"/>
            <a:t>Linear Programming</a:t>
          </a:r>
        </a:p>
      </dsp:txBody>
      <dsp:txXfrm>
        <a:off x="608434" y="2113256"/>
        <a:ext cx="4500305" cy="1663493"/>
      </dsp:txXfrm>
    </dsp:sp>
    <dsp:sp modelId="{E537F5B1-4258-47B0-973C-6821EF1663D5}">
      <dsp:nvSpPr>
        <dsp:cNvPr id="0" name=""/>
        <dsp:cNvSpPr/>
      </dsp:nvSpPr>
      <dsp:spPr>
        <a:xfrm>
          <a:off x="1113360" y="4123004"/>
          <a:ext cx="6309045" cy="17670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Action Plan</a:t>
          </a:r>
        </a:p>
        <a:p>
          <a:pPr marL="228600" lvl="1" indent="-228600" algn="l" defTabSz="1111250">
            <a:lnSpc>
              <a:spcPct val="90000"/>
            </a:lnSpc>
            <a:spcBef>
              <a:spcPct val="0"/>
            </a:spcBef>
            <a:spcAft>
              <a:spcPct val="15000"/>
            </a:spcAft>
            <a:buChar char="•"/>
          </a:pPr>
          <a:r>
            <a:rPr lang="en-US" sz="2500" kern="1200" dirty="0"/>
            <a:t>Recommendation</a:t>
          </a:r>
        </a:p>
      </dsp:txBody>
      <dsp:txXfrm>
        <a:off x="1165114" y="4174758"/>
        <a:ext cx="4500305" cy="1663493"/>
      </dsp:txXfrm>
    </dsp:sp>
    <dsp:sp modelId="{70C8577D-6B69-4344-9D4B-174BCA144C06}">
      <dsp:nvSpPr>
        <dsp:cNvPr id="0" name=""/>
        <dsp:cNvSpPr/>
      </dsp:nvSpPr>
      <dsp:spPr>
        <a:xfrm>
          <a:off x="5160493" y="1339976"/>
          <a:ext cx="1148551" cy="114855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5418917" y="1339976"/>
        <a:ext cx="631703" cy="864285"/>
      </dsp:txXfrm>
    </dsp:sp>
    <dsp:sp modelId="{412D609A-1AD6-4C54-8E07-494ED8F0AA8C}">
      <dsp:nvSpPr>
        <dsp:cNvPr id="0" name=""/>
        <dsp:cNvSpPr/>
      </dsp:nvSpPr>
      <dsp:spPr>
        <a:xfrm>
          <a:off x="5717174" y="3389698"/>
          <a:ext cx="1148551" cy="114855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5975598" y="3389698"/>
        <a:ext cx="631703" cy="864285"/>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08219C-8FBD-4AF1-AA82-7827E02CEC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a:extLst>
              <a:ext uri="{FF2B5EF4-FFF2-40B4-BE49-F238E27FC236}">
                <a16:creationId xmlns:a16="http://schemas.microsoft.com/office/drawing/2014/main" id="{4BC0AC6A-1539-4648-933D-14C921C4BDA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74E17C-2864-44D3-B10A-11D5DB0FE025}" type="datetimeFigureOut">
              <a:rPr lang="en-CA" smtClean="0"/>
              <a:t>17/06/2018</a:t>
            </a:fld>
            <a:endParaRPr lang="en-CA" dirty="0"/>
          </a:p>
        </p:txBody>
      </p:sp>
      <p:sp>
        <p:nvSpPr>
          <p:cNvPr id="4" name="Footer Placeholder 3">
            <a:extLst>
              <a:ext uri="{FF2B5EF4-FFF2-40B4-BE49-F238E27FC236}">
                <a16:creationId xmlns:a16="http://schemas.microsoft.com/office/drawing/2014/main" id="{72264D03-BD96-4698-99F1-C137D0B6DD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5" name="Slide Number Placeholder 4">
            <a:extLst>
              <a:ext uri="{FF2B5EF4-FFF2-40B4-BE49-F238E27FC236}">
                <a16:creationId xmlns:a16="http://schemas.microsoft.com/office/drawing/2014/main" id="{D6F686C9-4EC9-4146-A37A-70C8A7F59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D36891-BD91-44AB-B43F-3E916C1D7C98}" type="slidenum">
              <a:rPr lang="en-CA" smtClean="0"/>
              <a:t>‹#›</a:t>
            </a:fld>
            <a:endParaRPr lang="en-CA" dirty="0"/>
          </a:p>
        </p:txBody>
      </p:sp>
    </p:spTree>
    <p:extLst>
      <p:ext uri="{BB962C8B-B14F-4D97-AF65-F5344CB8AC3E}">
        <p14:creationId xmlns:p14="http://schemas.microsoft.com/office/powerpoint/2010/main" val="332171902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ECB8A2-9AE6-4065-8149-E49D81AC8424}" type="datetimeFigureOut">
              <a:rPr lang="en-CA" smtClean="0"/>
              <a:t>17/06/2018</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12D32-0558-40D0-B093-01796F0B1B59}" type="slidenum">
              <a:rPr lang="en-CA" smtClean="0"/>
              <a:t>‹#›</a:t>
            </a:fld>
            <a:endParaRPr lang="en-CA" dirty="0"/>
          </a:p>
        </p:txBody>
      </p:sp>
    </p:spTree>
    <p:extLst>
      <p:ext uri="{BB962C8B-B14F-4D97-AF65-F5344CB8AC3E}">
        <p14:creationId xmlns:p14="http://schemas.microsoft.com/office/powerpoint/2010/main" val="253908183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5E1C-3A4F-4E85-9B8A-4248D3C9A3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ACA51F4-EFE6-443C-8760-824FD4F0A0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0FAA5F9-07E2-4031-B821-1DC2868C55E4}"/>
              </a:ext>
            </a:extLst>
          </p:cNvPr>
          <p:cNvSpPr>
            <a:spLocks noGrp="1"/>
          </p:cNvSpPr>
          <p:nvPr>
            <p:ph type="dt" sz="half" idx="10"/>
          </p:nvPr>
        </p:nvSpPr>
        <p:spPr/>
        <p:txBody>
          <a:bodyPr/>
          <a:lstStyle/>
          <a:p>
            <a:fld id="{4EE2A330-29F9-43E5-8EFD-134344BF2A95}" type="datetime1">
              <a:rPr lang="en-CA" smtClean="0"/>
              <a:t>17/06/2018</a:t>
            </a:fld>
            <a:endParaRPr lang="en-CA" dirty="0"/>
          </a:p>
        </p:txBody>
      </p:sp>
      <p:sp>
        <p:nvSpPr>
          <p:cNvPr id="5" name="Footer Placeholder 4">
            <a:extLst>
              <a:ext uri="{FF2B5EF4-FFF2-40B4-BE49-F238E27FC236}">
                <a16:creationId xmlns:a16="http://schemas.microsoft.com/office/drawing/2014/main" id="{E673C49B-B1DA-4965-8470-9B0B372E0170}"/>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6" name="Slide Number Placeholder 5">
            <a:extLst>
              <a:ext uri="{FF2B5EF4-FFF2-40B4-BE49-F238E27FC236}">
                <a16:creationId xmlns:a16="http://schemas.microsoft.com/office/drawing/2014/main" id="{56FA52EE-2C9E-40A2-AB49-0341B7815609}"/>
              </a:ext>
            </a:extLst>
          </p:cNvPr>
          <p:cNvSpPr>
            <a:spLocks noGrp="1"/>
          </p:cNvSpPr>
          <p:nvPr>
            <p:ph type="sldNum" sz="quarter" idx="12"/>
          </p:nvPr>
        </p:nvSpPr>
        <p:spPr/>
        <p:txBody>
          <a:bodyPr/>
          <a:lstStyle/>
          <a:p>
            <a:fld id="{78911C2B-5F16-431A-B660-F7A342C2C86C}" type="slidenum">
              <a:rPr lang="en-CA" smtClean="0"/>
              <a:t>‹#›</a:t>
            </a:fld>
            <a:endParaRPr lang="en-CA" dirty="0"/>
          </a:p>
        </p:txBody>
      </p:sp>
    </p:spTree>
    <p:extLst>
      <p:ext uri="{BB962C8B-B14F-4D97-AF65-F5344CB8AC3E}">
        <p14:creationId xmlns:p14="http://schemas.microsoft.com/office/powerpoint/2010/main" val="2407183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10E3E-6E46-45C9-AFDF-ACA63A7B7F6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A467753-56A9-4438-B4C6-C4058E9FEA9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217609-F2A1-4C05-943D-EA0F5E079179}"/>
              </a:ext>
            </a:extLst>
          </p:cNvPr>
          <p:cNvSpPr>
            <a:spLocks noGrp="1"/>
          </p:cNvSpPr>
          <p:nvPr>
            <p:ph type="dt" sz="half" idx="10"/>
          </p:nvPr>
        </p:nvSpPr>
        <p:spPr/>
        <p:txBody>
          <a:bodyPr/>
          <a:lstStyle/>
          <a:p>
            <a:fld id="{BAAF0BDE-929D-4665-9780-4EB5F4B3CCC7}" type="datetime1">
              <a:rPr lang="en-CA" smtClean="0"/>
              <a:t>17/06/2018</a:t>
            </a:fld>
            <a:endParaRPr lang="en-CA" dirty="0"/>
          </a:p>
        </p:txBody>
      </p:sp>
      <p:sp>
        <p:nvSpPr>
          <p:cNvPr id="5" name="Footer Placeholder 4">
            <a:extLst>
              <a:ext uri="{FF2B5EF4-FFF2-40B4-BE49-F238E27FC236}">
                <a16:creationId xmlns:a16="http://schemas.microsoft.com/office/drawing/2014/main" id="{8D65379D-1A74-457A-8B2A-5BDF2987B467}"/>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6" name="Slide Number Placeholder 5">
            <a:extLst>
              <a:ext uri="{FF2B5EF4-FFF2-40B4-BE49-F238E27FC236}">
                <a16:creationId xmlns:a16="http://schemas.microsoft.com/office/drawing/2014/main" id="{34CB5259-68BC-470C-A521-1C328FA15C53}"/>
              </a:ext>
            </a:extLst>
          </p:cNvPr>
          <p:cNvSpPr>
            <a:spLocks noGrp="1"/>
          </p:cNvSpPr>
          <p:nvPr>
            <p:ph type="sldNum" sz="quarter" idx="12"/>
          </p:nvPr>
        </p:nvSpPr>
        <p:spPr/>
        <p:txBody>
          <a:bodyPr/>
          <a:lstStyle/>
          <a:p>
            <a:fld id="{78911C2B-5F16-431A-B660-F7A342C2C86C}" type="slidenum">
              <a:rPr lang="en-CA" smtClean="0"/>
              <a:t>‹#›</a:t>
            </a:fld>
            <a:endParaRPr lang="en-CA" dirty="0"/>
          </a:p>
        </p:txBody>
      </p:sp>
    </p:spTree>
    <p:extLst>
      <p:ext uri="{BB962C8B-B14F-4D97-AF65-F5344CB8AC3E}">
        <p14:creationId xmlns:p14="http://schemas.microsoft.com/office/powerpoint/2010/main" val="1438249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858DD8-EFDB-4477-916C-23277B7C0A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8305600-C6C3-4ED7-A941-C5493F64D0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4E0234D-9721-4B56-82D3-8B130EA0F5A1}"/>
              </a:ext>
            </a:extLst>
          </p:cNvPr>
          <p:cNvSpPr>
            <a:spLocks noGrp="1"/>
          </p:cNvSpPr>
          <p:nvPr>
            <p:ph type="dt" sz="half" idx="10"/>
          </p:nvPr>
        </p:nvSpPr>
        <p:spPr/>
        <p:txBody>
          <a:bodyPr/>
          <a:lstStyle/>
          <a:p>
            <a:fld id="{A2C755D4-4B90-456F-B69C-A186693D57B8}" type="datetime1">
              <a:rPr lang="en-CA" smtClean="0"/>
              <a:t>17/06/2018</a:t>
            </a:fld>
            <a:endParaRPr lang="en-CA" dirty="0"/>
          </a:p>
        </p:txBody>
      </p:sp>
      <p:sp>
        <p:nvSpPr>
          <p:cNvPr id="5" name="Footer Placeholder 4">
            <a:extLst>
              <a:ext uri="{FF2B5EF4-FFF2-40B4-BE49-F238E27FC236}">
                <a16:creationId xmlns:a16="http://schemas.microsoft.com/office/drawing/2014/main" id="{B3E7AE43-2297-40DD-ABBE-74299739CA55}"/>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6" name="Slide Number Placeholder 5">
            <a:extLst>
              <a:ext uri="{FF2B5EF4-FFF2-40B4-BE49-F238E27FC236}">
                <a16:creationId xmlns:a16="http://schemas.microsoft.com/office/drawing/2014/main" id="{5AE2CA13-50A3-4D78-8FD5-2A94018702C9}"/>
              </a:ext>
            </a:extLst>
          </p:cNvPr>
          <p:cNvSpPr>
            <a:spLocks noGrp="1"/>
          </p:cNvSpPr>
          <p:nvPr>
            <p:ph type="sldNum" sz="quarter" idx="12"/>
          </p:nvPr>
        </p:nvSpPr>
        <p:spPr/>
        <p:txBody>
          <a:bodyPr/>
          <a:lstStyle/>
          <a:p>
            <a:fld id="{78911C2B-5F16-431A-B660-F7A342C2C86C}" type="slidenum">
              <a:rPr lang="en-CA" smtClean="0"/>
              <a:t>‹#›</a:t>
            </a:fld>
            <a:endParaRPr lang="en-CA" dirty="0"/>
          </a:p>
        </p:txBody>
      </p:sp>
    </p:spTree>
    <p:extLst>
      <p:ext uri="{BB962C8B-B14F-4D97-AF65-F5344CB8AC3E}">
        <p14:creationId xmlns:p14="http://schemas.microsoft.com/office/powerpoint/2010/main" val="413795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E9342-E062-4430-AAE1-0F514E027F8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756BE0D-0FC5-4F09-80D3-270421C2DD6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63A4AD6-89F9-4FDB-9B8F-4DA486A43A26}"/>
              </a:ext>
            </a:extLst>
          </p:cNvPr>
          <p:cNvSpPr>
            <a:spLocks noGrp="1"/>
          </p:cNvSpPr>
          <p:nvPr>
            <p:ph type="dt" sz="half" idx="10"/>
          </p:nvPr>
        </p:nvSpPr>
        <p:spPr/>
        <p:txBody>
          <a:bodyPr/>
          <a:lstStyle/>
          <a:p>
            <a:fld id="{1FF6764E-7C1B-4E7A-952E-34FC2C6E79AD}" type="datetime1">
              <a:rPr lang="en-CA" smtClean="0"/>
              <a:t>17/06/2018</a:t>
            </a:fld>
            <a:endParaRPr lang="en-CA" dirty="0"/>
          </a:p>
        </p:txBody>
      </p:sp>
      <p:sp>
        <p:nvSpPr>
          <p:cNvPr id="5" name="Footer Placeholder 4">
            <a:extLst>
              <a:ext uri="{FF2B5EF4-FFF2-40B4-BE49-F238E27FC236}">
                <a16:creationId xmlns:a16="http://schemas.microsoft.com/office/drawing/2014/main" id="{03A30F60-7ADB-424B-90F8-95465B276A7E}"/>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6" name="Slide Number Placeholder 5">
            <a:extLst>
              <a:ext uri="{FF2B5EF4-FFF2-40B4-BE49-F238E27FC236}">
                <a16:creationId xmlns:a16="http://schemas.microsoft.com/office/drawing/2014/main" id="{F72B9456-59F9-48C6-8D96-10E00AC5F43C}"/>
              </a:ext>
            </a:extLst>
          </p:cNvPr>
          <p:cNvSpPr>
            <a:spLocks noGrp="1"/>
          </p:cNvSpPr>
          <p:nvPr>
            <p:ph type="sldNum" sz="quarter" idx="12"/>
          </p:nvPr>
        </p:nvSpPr>
        <p:spPr/>
        <p:txBody>
          <a:bodyPr/>
          <a:lstStyle/>
          <a:p>
            <a:fld id="{78911C2B-5F16-431A-B660-F7A342C2C86C}" type="slidenum">
              <a:rPr lang="en-CA" smtClean="0"/>
              <a:t>‹#›</a:t>
            </a:fld>
            <a:endParaRPr lang="en-CA" dirty="0"/>
          </a:p>
        </p:txBody>
      </p:sp>
    </p:spTree>
    <p:extLst>
      <p:ext uri="{BB962C8B-B14F-4D97-AF65-F5344CB8AC3E}">
        <p14:creationId xmlns:p14="http://schemas.microsoft.com/office/powerpoint/2010/main" val="2074496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A233-C286-4D97-89BF-F5A46312E4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18BFECD-3671-4C58-BFD4-6E47E8ADD5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8F5343F-847E-40D7-8A80-AF5F8594D4BC}"/>
              </a:ext>
            </a:extLst>
          </p:cNvPr>
          <p:cNvSpPr>
            <a:spLocks noGrp="1"/>
          </p:cNvSpPr>
          <p:nvPr>
            <p:ph type="dt" sz="half" idx="10"/>
          </p:nvPr>
        </p:nvSpPr>
        <p:spPr/>
        <p:txBody>
          <a:bodyPr/>
          <a:lstStyle/>
          <a:p>
            <a:fld id="{9D24EC60-0A36-4F96-AC42-2BAAEE1E41EB}" type="datetime1">
              <a:rPr lang="en-CA" smtClean="0"/>
              <a:t>17/06/2018</a:t>
            </a:fld>
            <a:endParaRPr lang="en-CA" dirty="0"/>
          </a:p>
        </p:txBody>
      </p:sp>
      <p:sp>
        <p:nvSpPr>
          <p:cNvPr id="5" name="Footer Placeholder 4">
            <a:extLst>
              <a:ext uri="{FF2B5EF4-FFF2-40B4-BE49-F238E27FC236}">
                <a16:creationId xmlns:a16="http://schemas.microsoft.com/office/drawing/2014/main" id="{AAAFDA4C-5BD0-48DD-A939-A349F0537A1D}"/>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6" name="Slide Number Placeholder 5">
            <a:extLst>
              <a:ext uri="{FF2B5EF4-FFF2-40B4-BE49-F238E27FC236}">
                <a16:creationId xmlns:a16="http://schemas.microsoft.com/office/drawing/2014/main" id="{01534E2C-974C-4AC7-8E43-1CA511D680D9}"/>
              </a:ext>
            </a:extLst>
          </p:cNvPr>
          <p:cNvSpPr>
            <a:spLocks noGrp="1"/>
          </p:cNvSpPr>
          <p:nvPr>
            <p:ph type="sldNum" sz="quarter" idx="12"/>
          </p:nvPr>
        </p:nvSpPr>
        <p:spPr/>
        <p:txBody>
          <a:bodyPr/>
          <a:lstStyle/>
          <a:p>
            <a:fld id="{78911C2B-5F16-431A-B660-F7A342C2C86C}" type="slidenum">
              <a:rPr lang="en-CA" smtClean="0"/>
              <a:t>‹#›</a:t>
            </a:fld>
            <a:endParaRPr lang="en-CA" dirty="0"/>
          </a:p>
        </p:txBody>
      </p:sp>
    </p:spTree>
    <p:extLst>
      <p:ext uri="{BB962C8B-B14F-4D97-AF65-F5344CB8AC3E}">
        <p14:creationId xmlns:p14="http://schemas.microsoft.com/office/powerpoint/2010/main" val="4074893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437C1-E4BF-4AF3-B8F7-8E2715F309C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526A27B-DB64-430C-9F5C-6D4B7E1C684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AD5BB99-0F4F-4D69-9CCB-4C1F7AF5499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C72832A-B068-48EE-A6B4-D01B383A68FD}"/>
              </a:ext>
            </a:extLst>
          </p:cNvPr>
          <p:cNvSpPr>
            <a:spLocks noGrp="1"/>
          </p:cNvSpPr>
          <p:nvPr>
            <p:ph type="dt" sz="half" idx="10"/>
          </p:nvPr>
        </p:nvSpPr>
        <p:spPr/>
        <p:txBody>
          <a:bodyPr/>
          <a:lstStyle/>
          <a:p>
            <a:fld id="{71C7B5FB-E720-4967-B76F-B47E2A2FF606}" type="datetime1">
              <a:rPr lang="en-CA" smtClean="0"/>
              <a:t>17/06/2018</a:t>
            </a:fld>
            <a:endParaRPr lang="en-CA" dirty="0"/>
          </a:p>
        </p:txBody>
      </p:sp>
      <p:sp>
        <p:nvSpPr>
          <p:cNvPr id="6" name="Footer Placeholder 5">
            <a:extLst>
              <a:ext uri="{FF2B5EF4-FFF2-40B4-BE49-F238E27FC236}">
                <a16:creationId xmlns:a16="http://schemas.microsoft.com/office/drawing/2014/main" id="{E4766D64-DD78-428B-999D-CC613471112F}"/>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7" name="Slide Number Placeholder 6">
            <a:extLst>
              <a:ext uri="{FF2B5EF4-FFF2-40B4-BE49-F238E27FC236}">
                <a16:creationId xmlns:a16="http://schemas.microsoft.com/office/drawing/2014/main" id="{48999B10-E59A-419B-92C3-7AD18D3DB0B5}"/>
              </a:ext>
            </a:extLst>
          </p:cNvPr>
          <p:cNvSpPr>
            <a:spLocks noGrp="1"/>
          </p:cNvSpPr>
          <p:nvPr>
            <p:ph type="sldNum" sz="quarter" idx="12"/>
          </p:nvPr>
        </p:nvSpPr>
        <p:spPr/>
        <p:txBody>
          <a:bodyPr/>
          <a:lstStyle/>
          <a:p>
            <a:fld id="{78911C2B-5F16-431A-B660-F7A342C2C86C}" type="slidenum">
              <a:rPr lang="en-CA" smtClean="0"/>
              <a:t>‹#›</a:t>
            </a:fld>
            <a:endParaRPr lang="en-CA" dirty="0"/>
          </a:p>
        </p:txBody>
      </p:sp>
    </p:spTree>
    <p:extLst>
      <p:ext uri="{BB962C8B-B14F-4D97-AF65-F5344CB8AC3E}">
        <p14:creationId xmlns:p14="http://schemas.microsoft.com/office/powerpoint/2010/main" val="681529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45F10-6880-43BD-8A94-B81B698B4DD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DEEDFF1-513D-451B-8CC8-DA6E7E5C2C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295FEAE-1461-4EDE-A9DB-CA67D4A95B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A875993-BD94-4D79-AA7B-E2154FDA04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2E3C7AA-E53B-4641-A6CB-34A4BC0670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BBEFEAE-25FD-4ACD-90DE-177E4508D1E6}"/>
              </a:ext>
            </a:extLst>
          </p:cNvPr>
          <p:cNvSpPr>
            <a:spLocks noGrp="1"/>
          </p:cNvSpPr>
          <p:nvPr>
            <p:ph type="dt" sz="half" idx="10"/>
          </p:nvPr>
        </p:nvSpPr>
        <p:spPr/>
        <p:txBody>
          <a:bodyPr/>
          <a:lstStyle/>
          <a:p>
            <a:fld id="{D5779243-C9FB-4E23-9AFF-0FC6D6E34D18}" type="datetime1">
              <a:rPr lang="en-CA" smtClean="0"/>
              <a:t>17/06/2018</a:t>
            </a:fld>
            <a:endParaRPr lang="en-CA" dirty="0"/>
          </a:p>
        </p:txBody>
      </p:sp>
      <p:sp>
        <p:nvSpPr>
          <p:cNvPr id="8" name="Footer Placeholder 7">
            <a:extLst>
              <a:ext uri="{FF2B5EF4-FFF2-40B4-BE49-F238E27FC236}">
                <a16:creationId xmlns:a16="http://schemas.microsoft.com/office/drawing/2014/main" id="{10B4BF82-5B26-493B-9835-1C0BC4E8E868}"/>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9" name="Slide Number Placeholder 8">
            <a:extLst>
              <a:ext uri="{FF2B5EF4-FFF2-40B4-BE49-F238E27FC236}">
                <a16:creationId xmlns:a16="http://schemas.microsoft.com/office/drawing/2014/main" id="{67382112-A247-4BEC-B560-C67578813018}"/>
              </a:ext>
            </a:extLst>
          </p:cNvPr>
          <p:cNvSpPr>
            <a:spLocks noGrp="1"/>
          </p:cNvSpPr>
          <p:nvPr>
            <p:ph type="sldNum" sz="quarter" idx="12"/>
          </p:nvPr>
        </p:nvSpPr>
        <p:spPr/>
        <p:txBody>
          <a:bodyPr/>
          <a:lstStyle/>
          <a:p>
            <a:fld id="{78911C2B-5F16-431A-B660-F7A342C2C86C}" type="slidenum">
              <a:rPr lang="en-CA" smtClean="0"/>
              <a:t>‹#›</a:t>
            </a:fld>
            <a:endParaRPr lang="en-CA" dirty="0"/>
          </a:p>
        </p:txBody>
      </p:sp>
    </p:spTree>
    <p:extLst>
      <p:ext uri="{BB962C8B-B14F-4D97-AF65-F5344CB8AC3E}">
        <p14:creationId xmlns:p14="http://schemas.microsoft.com/office/powerpoint/2010/main" val="2705790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5B9D-5650-489B-B044-F5F974F2CFD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EAD15E9-AC75-45AC-9B8A-A8D60716E514}"/>
              </a:ext>
            </a:extLst>
          </p:cNvPr>
          <p:cNvSpPr>
            <a:spLocks noGrp="1"/>
          </p:cNvSpPr>
          <p:nvPr>
            <p:ph type="dt" sz="half" idx="10"/>
          </p:nvPr>
        </p:nvSpPr>
        <p:spPr/>
        <p:txBody>
          <a:bodyPr/>
          <a:lstStyle/>
          <a:p>
            <a:fld id="{57AEC7D1-DFB7-4FA3-9A4E-9B7E286FA48F}" type="datetime1">
              <a:rPr lang="en-CA" smtClean="0"/>
              <a:t>17/06/2018</a:t>
            </a:fld>
            <a:endParaRPr lang="en-CA" dirty="0"/>
          </a:p>
        </p:txBody>
      </p:sp>
      <p:sp>
        <p:nvSpPr>
          <p:cNvPr id="4" name="Footer Placeholder 3">
            <a:extLst>
              <a:ext uri="{FF2B5EF4-FFF2-40B4-BE49-F238E27FC236}">
                <a16:creationId xmlns:a16="http://schemas.microsoft.com/office/drawing/2014/main" id="{2AA8CD87-40BF-49D3-913C-D32E776BF7AC}"/>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5" name="Slide Number Placeholder 4">
            <a:extLst>
              <a:ext uri="{FF2B5EF4-FFF2-40B4-BE49-F238E27FC236}">
                <a16:creationId xmlns:a16="http://schemas.microsoft.com/office/drawing/2014/main" id="{837CB726-4561-4E19-BA41-FFC872B9D0EB}"/>
              </a:ext>
            </a:extLst>
          </p:cNvPr>
          <p:cNvSpPr>
            <a:spLocks noGrp="1"/>
          </p:cNvSpPr>
          <p:nvPr>
            <p:ph type="sldNum" sz="quarter" idx="12"/>
          </p:nvPr>
        </p:nvSpPr>
        <p:spPr/>
        <p:txBody>
          <a:bodyPr/>
          <a:lstStyle/>
          <a:p>
            <a:fld id="{78911C2B-5F16-431A-B660-F7A342C2C86C}" type="slidenum">
              <a:rPr lang="en-CA" smtClean="0"/>
              <a:t>‹#›</a:t>
            </a:fld>
            <a:endParaRPr lang="en-CA" dirty="0"/>
          </a:p>
        </p:txBody>
      </p:sp>
    </p:spTree>
    <p:extLst>
      <p:ext uri="{BB962C8B-B14F-4D97-AF65-F5344CB8AC3E}">
        <p14:creationId xmlns:p14="http://schemas.microsoft.com/office/powerpoint/2010/main" val="1550531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5FC7BB-CFB5-4E08-9853-57ADB532A0A6}"/>
              </a:ext>
            </a:extLst>
          </p:cNvPr>
          <p:cNvSpPr>
            <a:spLocks noGrp="1"/>
          </p:cNvSpPr>
          <p:nvPr>
            <p:ph type="dt" sz="half" idx="10"/>
          </p:nvPr>
        </p:nvSpPr>
        <p:spPr/>
        <p:txBody>
          <a:bodyPr/>
          <a:lstStyle/>
          <a:p>
            <a:fld id="{B54F341B-AA75-43A8-87E4-A79D1428F9B9}" type="datetime1">
              <a:rPr lang="en-CA" smtClean="0"/>
              <a:t>17/06/2018</a:t>
            </a:fld>
            <a:endParaRPr lang="en-CA" dirty="0"/>
          </a:p>
        </p:txBody>
      </p:sp>
      <p:sp>
        <p:nvSpPr>
          <p:cNvPr id="3" name="Footer Placeholder 2">
            <a:extLst>
              <a:ext uri="{FF2B5EF4-FFF2-40B4-BE49-F238E27FC236}">
                <a16:creationId xmlns:a16="http://schemas.microsoft.com/office/drawing/2014/main" id="{D07E7F23-0466-4DB5-BE47-128E473DE2C0}"/>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4" name="Slide Number Placeholder 3">
            <a:extLst>
              <a:ext uri="{FF2B5EF4-FFF2-40B4-BE49-F238E27FC236}">
                <a16:creationId xmlns:a16="http://schemas.microsoft.com/office/drawing/2014/main" id="{3A960CC4-0F01-4358-ACF7-07C5BBA26148}"/>
              </a:ext>
            </a:extLst>
          </p:cNvPr>
          <p:cNvSpPr>
            <a:spLocks noGrp="1"/>
          </p:cNvSpPr>
          <p:nvPr>
            <p:ph type="sldNum" sz="quarter" idx="12"/>
          </p:nvPr>
        </p:nvSpPr>
        <p:spPr/>
        <p:txBody>
          <a:bodyPr/>
          <a:lstStyle/>
          <a:p>
            <a:fld id="{78911C2B-5F16-431A-B660-F7A342C2C86C}" type="slidenum">
              <a:rPr lang="en-CA" smtClean="0"/>
              <a:t>‹#›</a:t>
            </a:fld>
            <a:endParaRPr lang="en-CA" dirty="0"/>
          </a:p>
        </p:txBody>
      </p:sp>
    </p:spTree>
    <p:extLst>
      <p:ext uri="{BB962C8B-B14F-4D97-AF65-F5344CB8AC3E}">
        <p14:creationId xmlns:p14="http://schemas.microsoft.com/office/powerpoint/2010/main" val="3523574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ADF45-F541-40F7-A463-C2276ECD81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8F55FCC-D768-4B72-90A4-9F486FDCED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0020C4D-DF28-45D7-B55D-9FA5B8EF9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BEE1D6-57FC-4DA4-BD4E-80D38ABBF75B}"/>
              </a:ext>
            </a:extLst>
          </p:cNvPr>
          <p:cNvSpPr>
            <a:spLocks noGrp="1"/>
          </p:cNvSpPr>
          <p:nvPr>
            <p:ph type="dt" sz="half" idx="10"/>
          </p:nvPr>
        </p:nvSpPr>
        <p:spPr/>
        <p:txBody>
          <a:bodyPr/>
          <a:lstStyle/>
          <a:p>
            <a:fld id="{0CCEB221-492B-4468-8BE3-ECC3859FFA90}" type="datetime1">
              <a:rPr lang="en-CA" smtClean="0"/>
              <a:t>17/06/2018</a:t>
            </a:fld>
            <a:endParaRPr lang="en-CA" dirty="0"/>
          </a:p>
        </p:txBody>
      </p:sp>
      <p:sp>
        <p:nvSpPr>
          <p:cNvPr id="6" name="Footer Placeholder 5">
            <a:extLst>
              <a:ext uri="{FF2B5EF4-FFF2-40B4-BE49-F238E27FC236}">
                <a16:creationId xmlns:a16="http://schemas.microsoft.com/office/drawing/2014/main" id="{BB97990B-D04C-41B3-A497-7A971F336DF0}"/>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7" name="Slide Number Placeholder 6">
            <a:extLst>
              <a:ext uri="{FF2B5EF4-FFF2-40B4-BE49-F238E27FC236}">
                <a16:creationId xmlns:a16="http://schemas.microsoft.com/office/drawing/2014/main" id="{3FF29D4B-26BD-4919-88B9-B43CDB880FE8}"/>
              </a:ext>
            </a:extLst>
          </p:cNvPr>
          <p:cNvSpPr>
            <a:spLocks noGrp="1"/>
          </p:cNvSpPr>
          <p:nvPr>
            <p:ph type="sldNum" sz="quarter" idx="12"/>
          </p:nvPr>
        </p:nvSpPr>
        <p:spPr/>
        <p:txBody>
          <a:bodyPr/>
          <a:lstStyle/>
          <a:p>
            <a:fld id="{78911C2B-5F16-431A-B660-F7A342C2C86C}" type="slidenum">
              <a:rPr lang="en-CA" smtClean="0"/>
              <a:t>‹#›</a:t>
            </a:fld>
            <a:endParaRPr lang="en-CA" dirty="0"/>
          </a:p>
        </p:txBody>
      </p:sp>
    </p:spTree>
    <p:extLst>
      <p:ext uri="{BB962C8B-B14F-4D97-AF65-F5344CB8AC3E}">
        <p14:creationId xmlns:p14="http://schemas.microsoft.com/office/powerpoint/2010/main" val="354282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1E034-B825-4C80-9027-680BA57B83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C967E4A-FB49-4942-AB7E-F6056E8189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id="{5FE09786-7821-4A29-84A5-222991CB3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E867743-7562-4044-8EC4-5DC9A4FAC210}"/>
              </a:ext>
            </a:extLst>
          </p:cNvPr>
          <p:cNvSpPr>
            <a:spLocks noGrp="1"/>
          </p:cNvSpPr>
          <p:nvPr>
            <p:ph type="dt" sz="half" idx="10"/>
          </p:nvPr>
        </p:nvSpPr>
        <p:spPr/>
        <p:txBody>
          <a:bodyPr/>
          <a:lstStyle/>
          <a:p>
            <a:fld id="{B2FB492E-EBB6-4D04-8C6C-9F1DCA87F528}" type="datetime1">
              <a:rPr lang="en-CA" smtClean="0"/>
              <a:t>17/06/2018</a:t>
            </a:fld>
            <a:endParaRPr lang="en-CA" dirty="0"/>
          </a:p>
        </p:txBody>
      </p:sp>
      <p:sp>
        <p:nvSpPr>
          <p:cNvPr id="6" name="Footer Placeholder 5">
            <a:extLst>
              <a:ext uri="{FF2B5EF4-FFF2-40B4-BE49-F238E27FC236}">
                <a16:creationId xmlns:a16="http://schemas.microsoft.com/office/drawing/2014/main" id="{0E4D8130-8B5A-4AA9-A436-92BAF1073946}"/>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7" name="Slide Number Placeholder 6">
            <a:extLst>
              <a:ext uri="{FF2B5EF4-FFF2-40B4-BE49-F238E27FC236}">
                <a16:creationId xmlns:a16="http://schemas.microsoft.com/office/drawing/2014/main" id="{8B44FE1D-7A48-4315-B04B-ECCC23A804F4}"/>
              </a:ext>
            </a:extLst>
          </p:cNvPr>
          <p:cNvSpPr>
            <a:spLocks noGrp="1"/>
          </p:cNvSpPr>
          <p:nvPr>
            <p:ph type="sldNum" sz="quarter" idx="12"/>
          </p:nvPr>
        </p:nvSpPr>
        <p:spPr/>
        <p:txBody>
          <a:bodyPr/>
          <a:lstStyle/>
          <a:p>
            <a:fld id="{78911C2B-5F16-431A-B660-F7A342C2C86C}" type="slidenum">
              <a:rPr lang="en-CA" smtClean="0"/>
              <a:t>‹#›</a:t>
            </a:fld>
            <a:endParaRPr lang="en-CA" dirty="0"/>
          </a:p>
        </p:txBody>
      </p:sp>
    </p:spTree>
    <p:extLst>
      <p:ext uri="{BB962C8B-B14F-4D97-AF65-F5344CB8AC3E}">
        <p14:creationId xmlns:p14="http://schemas.microsoft.com/office/powerpoint/2010/main" val="2722486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B238C2-7ACA-48AC-8861-E89A09159C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D4E7E2B-674D-455E-8BB0-F2FF24E025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DC1D6E0-DA2D-4042-B9AC-35E04166B5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24558-E362-4126-AB20-87DED8565B52}" type="datetime1">
              <a:rPr lang="en-CA" smtClean="0"/>
              <a:t>17/06/2018</a:t>
            </a:fld>
            <a:endParaRPr lang="en-CA" dirty="0"/>
          </a:p>
        </p:txBody>
      </p:sp>
      <p:sp>
        <p:nvSpPr>
          <p:cNvPr id="5" name="Footer Placeholder 4">
            <a:extLst>
              <a:ext uri="{FF2B5EF4-FFF2-40B4-BE49-F238E27FC236}">
                <a16:creationId xmlns:a16="http://schemas.microsoft.com/office/drawing/2014/main" id="{F2BCF61B-9071-4C3C-AFC1-075E0D4B7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CSDA1000SUMA18 - Airport Gate Assignment Optimization</a:t>
            </a:r>
            <a:endParaRPr lang="en-CA" dirty="0"/>
          </a:p>
        </p:txBody>
      </p:sp>
      <p:sp>
        <p:nvSpPr>
          <p:cNvPr id="6" name="Slide Number Placeholder 5">
            <a:extLst>
              <a:ext uri="{FF2B5EF4-FFF2-40B4-BE49-F238E27FC236}">
                <a16:creationId xmlns:a16="http://schemas.microsoft.com/office/drawing/2014/main" id="{389F3921-EA57-405E-98DE-76B1652323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911C2B-5F16-431A-B660-F7A342C2C86C}" type="slidenum">
              <a:rPr lang="en-CA" smtClean="0"/>
              <a:t>‹#›</a:t>
            </a:fld>
            <a:endParaRPr lang="en-CA" dirty="0"/>
          </a:p>
        </p:txBody>
      </p:sp>
    </p:spTree>
    <p:extLst>
      <p:ext uri="{BB962C8B-B14F-4D97-AF65-F5344CB8AC3E}">
        <p14:creationId xmlns:p14="http://schemas.microsoft.com/office/powerpoint/2010/main" val="1990239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usdot/flight-delays/data" TargetMode="External"/><Relationship Id="rId1" Type="http://schemas.openxmlformats.org/officeDocument/2006/relationships/slideLayout" Target="../slideLayouts/slideLayout2.xml"/><Relationship Id="rId5" Type="http://schemas.openxmlformats.org/officeDocument/2006/relationships/hyperlink" Target="https://www.faa.gov/licenses_certificates/aircraft_certification/aircraft_registry/" TargetMode="External"/><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2DAF-91D4-4DB6-B27A-4D8CB756B6FC}"/>
              </a:ext>
            </a:extLst>
          </p:cNvPr>
          <p:cNvSpPr>
            <a:spLocks noGrp="1"/>
          </p:cNvSpPr>
          <p:nvPr>
            <p:ph type="title"/>
          </p:nvPr>
        </p:nvSpPr>
        <p:spPr/>
        <p:txBody>
          <a:bodyPr/>
          <a:lstStyle/>
          <a:p>
            <a:pPr algn="ctr"/>
            <a:r>
              <a:rPr lang="en-US" b="1" dirty="0"/>
              <a:t>Big Data Analytics course CSDA1000SUMA18 Group 1, Final Project</a:t>
            </a:r>
            <a:endParaRPr lang="en-CA" dirty="0"/>
          </a:p>
        </p:txBody>
      </p:sp>
      <p:sp>
        <p:nvSpPr>
          <p:cNvPr id="3" name="Content Placeholder 2">
            <a:extLst>
              <a:ext uri="{FF2B5EF4-FFF2-40B4-BE49-F238E27FC236}">
                <a16:creationId xmlns:a16="http://schemas.microsoft.com/office/drawing/2014/main" id="{683A34C9-6D47-4DF9-9F81-2FB512AC34EB}"/>
              </a:ext>
            </a:extLst>
          </p:cNvPr>
          <p:cNvSpPr>
            <a:spLocks noGrp="1"/>
          </p:cNvSpPr>
          <p:nvPr>
            <p:ph idx="1"/>
          </p:nvPr>
        </p:nvSpPr>
        <p:spPr/>
        <p:txBody>
          <a:bodyPr>
            <a:normAutofit/>
          </a:bodyPr>
          <a:lstStyle/>
          <a:p>
            <a:pPr marL="0" indent="0" algn="ctr">
              <a:buNone/>
            </a:pPr>
            <a:r>
              <a:rPr lang="en-CA" b="1" dirty="0"/>
              <a:t>Airport Gate Assignment Optimization Presentation</a:t>
            </a:r>
          </a:p>
          <a:p>
            <a:pPr marL="0" indent="0" algn="ctr">
              <a:buNone/>
            </a:pPr>
            <a:r>
              <a:rPr lang="en-CA" dirty="0"/>
              <a:t>Viviane Adohouannon </a:t>
            </a:r>
          </a:p>
          <a:p>
            <a:pPr marL="0" indent="0" algn="ctr">
              <a:buNone/>
            </a:pPr>
            <a:r>
              <a:rPr lang="en-CA" dirty="0"/>
              <a:t>Kate Alexander</a:t>
            </a:r>
          </a:p>
          <a:p>
            <a:pPr marL="0" indent="0" algn="ctr">
              <a:buNone/>
            </a:pPr>
            <a:r>
              <a:rPr lang="en-CA" dirty="0"/>
              <a:t>Juan Arangote</a:t>
            </a:r>
          </a:p>
          <a:p>
            <a:pPr marL="0" indent="0" algn="ctr">
              <a:buNone/>
            </a:pPr>
            <a:r>
              <a:rPr lang="en-CA" dirty="0"/>
              <a:t>Diana Azbel</a:t>
            </a:r>
          </a:p>
          <a:p>
            <a:pPr marL="0" indent="0" algn="ctr">
              <a:buNone/>
            </a:pPr>
            <a:r>
              <a:rPr lang="en-CA" dirty="0"/>
              <a:t>Igor Baranov</a:t>
            </a:r>
          </a:p>
          <a:p>
            <a:pPr marL="0" indent="0" algn="ctr">
              <a:buNone/>
            </a:pPr>
            <a:endParaRPr lang="en-CA" dirty="0"/>
          </a:p>
          <a:p>
            <a:pPr marL="0" indent="0" algn="ctr">
              <a:buNone/>
            </a:pPr>
            <a:r>
              <a:rPr lang="en-CA" dirty="0"/>
              <a:t>York University School of Continuous Studies</a:t>
            </a:r>
          </a:p>
          <a:p>
            <a:endParaRPr lang="en-CA" b="1" dirty="0"/>
          </a:p>
          <a:p>
            <a:endParaRPr lang="en-CA" dirty="0"/>
          </a:p>
        </p:txBody>
      </p:sp>
      <p:sp>
        <p:nvSpPr>
          <p:cNvPr id="4" name="Footer Placeholder 3">
            <a:extLst>
              <a:ext uri="{FF2B5EF4-FFF2-40B4-BE49-F238E27FC236}">
                <a16:creationId xmlns:a16="http://schemas.microsoft.com/office/drawing/2014/main" id="{C5B958DC-753E-4486-8D39-A1DE365272C8}"/>
              </a:ext>
            </a:extLst>
          </p:cNvPr>
          <p:cNvSpPr>
            <a:spLocks noGrp="1"/>
          </p:cNvSpPr>
          <p:nvPr>
            <p:ph type="ftr" sz="quarter" idx="11"/>
          </p:nvPr>
        </p:nvSpPr>
        <p:spPr/>
        <p:txBody>
          <a:bodyPr/>
          <a:lstStyle/>
          <a:p>
            <a:r>
              <a:rPr lang="en-US" dirty="0"/>
              <a:t>CSDA1000SUMA18 - Airport Gate Assignment Optimization</a:t>
            </a:r>
            <a:endParaRPr lang="en-CA" dirty="0"/>
          </a:p>
        </p:txBody>
      </p:sp>
    </p:spTree>
    <p:extLst>
      <p:ext uri="{BB962C8B-B14F-4D97-AF65-F5344CB8AC3E}">
        <p14:creationId xmlns:p14="http://schemas.microsoft.com/office/powerpoint/2010/main" val="488482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7C2ED-5C5A-4EDD-8FE8-18A3F312E05C}"/>
              </a:ext>
            </a:extLst>
          </p:cNvPr>
          <p:cNvSpPr>
            <a:spLocks noGrp="1"/>
          </p:cNvSpPr>
          <p:nvPr>
            <p:ph type="title"/>
          </p:nvPr>
        </p:nvSpPr>
        <p:spPr>
          <a:xfrm>
            <a:off x="838200" y="365125"/>
            <a:ext cx="10515600" cy="699283"/>
          </a:xfrm>
        </p:spPr>
        <p:txBody>
          <a:bodyPr/>
          <a:lstStyle/>
          <a:p>
            <a:r>
              <a:rPr lang="en-CA" dirty="0"/>
              <a:t>Airlines performance analysis – Diana &amp; Kate </a:t>
            </a:r>
          </a:p>
        </p:txBody>
      </p:sp>
      <p:sp>
        <p:nvSpPr>
          <p:cNvPr id="3" name="Content Placeholder 2">
            <a:extLst>
              <a:ext uri="{FF2B5EF4-FFF2-40B4-BE49-F238E27FC236}">
                <a16:creationId xmlns:a16="http://schemas.microsoft.com/office/drawing/2014/main" id="{6FAFD363-62D0-46EE-8BEE-3B7575051889}"/>
              </a:ext>
            </a:extLst>
          </p:cNvPr>
          <p:cNvSpPr>
            <a:spLocks noGrp="1"/>
          </p:cNvSpPr>
          <p:nvPr>
            <p:ph idx="1"/>
          </p:nvPr>
        </p:nvSpPr>
        <p:spPr>
          <a:xfrm>
            <a:off x="838200" y="1064408"/>
            <a:ext cx="10515600" cy="4959445"/>
          </a:xfrm>
        </p:spPr>
        <p:txBody>
          <a:bodyPr>
            <a:normAutofit/>
          </a:bodyPr>
          <a:lstStyle/>
          <a:p>
            <a:pPr marL="0" indent="0">
              <a:buNone/>
            </a:pPr>
            <a:r>
              <a:rPr lang="en-US" sz="1400" b="1" dirty="0"/>
              <a:t>Dataset: 2015 Flight Delays and Cancellations</a:t>
            </a:r>
          </a:p>
          <a:p>
            <a:pPr marL="0" indent="0">
              <a:buNone/>
            </a:pPr>
            <a:r>
              <a:rPr lang="en-US" sz="1400" dirty="0"/>
              <a:t>From: United States of America, Department of Transportation</a:t>
            </a:r>
          </a:p>
          <a:p>
            <a:pPr marL="0" indent="0">
              <a:buNone/>
            </a:pPr>
            <a:r>
              <a:rPr lang="en-US" sz="1400" dirty="0"/>
              <a:t>URL: </a:t>
            </a:r>
            <a:r>
              <a:rPr lang="en-US" sz="1400" dirty="0">
                <a:hlinkClick r:id="rId2"/>
              </a:rPr>
              <a:t>https://www.kaggle.com/usdot/flight-delays/data</a:t>
            </a:r>
            <a:endParaRPr lang="en-US" sz="1400" dirty="0"/>
          </a:p>
          <a:p>
            <a:pPr lvl="1">
              <a:buBlip>
                <a:blip r:embed="rId3">
                  <a:extLst>
                    <a:ext uri="{96DAC541-7B7A-43D3-8B79-37D633B846F1}">
                      <asvg:svgBlip xmlns:asvg="http://schemas.microsoft.com/office/drawing/2016/SVG/main" r:embed="rId4"/>
                    </a:ext>
                  </a:extLst>
                </a:blip>
              </a:buBlip>
            </a:pPr>
            <a:r>
              <a:rPr lang="en-US" sz="1100" dirty="0"/>
              <a:t> airlines.csv</a:t>
            </a:r>
          </a:p>
          <a:p>
            <a:pPr lvl="1">
              <a:buBlip>
                <a:blip r:embed="rId3">
                  <a:extLst>
                    <a:ext uri="{96DAC541-7B7A-43D3-8B79-37D633B846F1}">
                      <asvg:svgBlip xmlns:asvg="http://schemas.microsoft.com/office/drawing/2016/SVG/main" r:embed="rId4"/>
                    </a:ext>
                  </a:extLst>
                </a:blip>
              </a:buBlip>
            </a:pPr>
            <a:r>
              <a:rPr lang="en-US" sz="1100" dirty="0"/>
              <a:t> airports.csv</a:t>
            </a:r>
          </a:p>
          <a:p>
            <a:pPr lvl="1">
              <a:buBlip>
                <a:blip r:embed="rId3">
                  <a:extLst>
                    <a:ext uri="{96DAC541-7B7A-43D3-8B79-37D633B846F1}">
                      <asvg:svgBlip xmlns:asvg="http://schemas.microsoft.com/office/drawing/2016/SVG/main" r:embed="rId4"/>
                    </a:ext>
                  </a:extLst>
                </a:blip>
              </a:buBlip>
            </a:pPr>
            <a:r>
              <a:rPr lang="en-US" sz="1100" dirty="0"/>
              <a:t> flights.csv</a:t>
            </a:r>
          </a:p>
          <a:p>
            <a:pPr marL="0" indent="0">
              <a:buNone/>
            </a:pPr>
            <a:r>
              <a:rPr lang="en-US" sz="1400" b="1" dirty="0"/>
              <a:t>Dataset: Aircraft Registry</a:t>
            </a:r>
          </a:p>
          <a:p>
            <a:pPr marL="0" indent="0">
              <a:buNone/>
            </a:pPr>
            <a:r>
              <a:rPr lang="en-US" sz="1400" dirty="0"/>
              <a:t>From: United States of America, Federal Aviation Registry</a:t>
            </a:r>
          </a:p>
          <a:p>
            <a:pPr marL="0" indent="0">
              <a:buNone/>
            </a:pPr>
            <a:r>
              <a:rPr lang="en-US" sz="1200" dirty="0"/>
              <a:t>URL: </a:t>
            </a:r>
            <a:r>
              <a:rPr lang="en-US" sz="1200" dirty="0">
                <a:hlinkClick r:id="rId5"/>
              </a:rPr>
              <a:t>https://www.faa.gov/licenses_certificates/aircraft_certification/aircraft_registry/</a:t>
            </a:r>
            <a:r>
              <a:rPr lang="en-US" sz="1200" dirty="0"/>
              <a:t> </a:t>
            </a:r>
          </a:p>
          <a:p>
            <a:pPr lvl="1">
              <a:buBlip>
                <a:blip r:embed="rId3">
                  <a:extLst>
                    <a:ext uri="{96DAC541-7B7A-43D3-8B79-37D633B846F1}">
                      <asvg:svgBlip xmlns:asvg="http://schemas.microsoft.com/office/drawing/2016/SVG/main" r:embed="rId4"/>
                    </a:ext>
                  </a:extLst>
                </a:blip>
              </a:buBlip>
            </a:pPr>
            <a:r>
              <a:rPr lang="en-US" sz="1100" dirty="0">
                <a:solidFill>
                  <a:prstClr val="black"/>
                </a:solidFill>
              </a:rPr>
              <a:t>MASTER.txt</a:t>
            </a:r>
          </a:p>
          <a:p>
            <a:pPr lvl="1">
              <a:buBlip>
                <a:blip r:embed="rId3">
                  <a:extLst>
                    <a:ext uri="{96DAC541-7B7A-43D3-8B79-37D633B846F1}">
                      <asvg:svgBlip xmlns:asvg="http://schemas.microsoft.com/office/drawing/2016/SVG/main" r:embed="rId4"/>
                    </a:ext>
                  </a:extLst>
                </a:blip>
              </a:buBlip>
            </a:pPr>
            <a:r>
              <a:rPr lang="en-US" sz="1100" dirty="0">
                <a:solidFill>
                  <a:prstClr val="black"/>
                </a:solidFill>
              </a:rPr>
              <a:t>ACFTREF.txt</a:t>
            </a:r>
          </a:p>
          <a:p>
            <a:pPr marL="0" indent="0">
              <a:buNone/>
            </a:pPr>
            <a:r>
              <a:rPr lang="en-US" sz="2400" dirty="0"/>
              <a:t>Research focus: San Francisco International Airport (SFO)</a:t>
            </a:r>
          </a:p>
          <a:p>
            <a:pPr marL="0" indent="0">
              <a:buNone/>
            </a:pPr>
            <a:endParaRPr lang="en-US" dirty="0"/>
          </a:p>
        </p:txBody>
      </p:sp>
      <p:sp>
        <p:nvSpPr>
          <p:cNvPr id="5" name="Footer Placeholder 4">
            <a:extLst>
              <a:ext uri="{FF2B5EF4-FFF2-40B4-BE49-F238E27FC236}">
                <a16:creationId xmlns:a16="http://schemas.microsoft.com/office/drawing/2014/main" id="{2D62B72A-8387-4568-9FEB-C5382FB86B67}"/>
              </a:ext>
            </a:extLst>
          </p:cNvPr>
          <p:cNvSpPr>
            <a:spLocks noGrp="1"/>
          </p:cNvSpPr>
          <p:nvPr>
            <p:ph type="ftr" sz="quarter" idx="11"/>
          </p:nvPr>
        </p:nvSpPr>
        <p:spPr/>
        <p:txBody>
          <a:bodyPr/>
          <a:lstStyle/>
          <a:p>
            <a:r>
              <a:rPr lang="en-US" dirty="0"/>
              <a:t>CSDA1000SUMA18 - Airport Gate Assignment Optimization</a:t>
            </a:r>
            <a:endParaRPr lang="en-CA" dirty="0"/>
          </a:p>
        </p:txBody>
      </p:sp>
    </p:spTree>
    <p:extLst>
      <p:ext uri="{BB962C8B-B14F-4D97-AF65-F5344CB8AC3E}">
        <p14:creationId xmlns:p14="http://schemas.microsoft.com/office/powerpoint/2010/main" val="3045929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BFB1D8-FA9B-467E-AC6B-8D404B0E482B}"/>
              </a:ext>
            </a:extLst>
          </p:cNvPr>
          <p:cNvSpPr>
            <a:spLocks noGrp="1"/>
          </p:cNvSpPr>
          <p:nvPr>
            <p:ph idx="1"/>
          </p:nvPr>
        </p:nvSpPr>
        <p:spPr>
          <a:xfrm>
            <a:off x="838200" y="1064408"/>
            <a:ext cx="10515600" cy="5112555"/>
          </a:xfrm>
        </p:spPr>
        <p:txBody>
          <a:bodyPr/>
          <a:lstStyle/>
          <a:p>
            <a:pPr marL="0" indent="0">
              <a:buNone/>
            </a:pPr>
            <a:r>
              <a:rPr lang="en-US" dirty="0"/>
              <a:t>Baseline:</a:t>
            </a:r>
          </a:p>
          <a:p>
            <a:pPr lvl="1"/>
            <a:r>
              <a:rPr lang="en-US" dirty="0"/>
              <a:t>Total count of Airline Delay: 			33,514	</a:t>
            </a:r>
          </a:p>
          <a:p>
            <a:pPr lvl="1"/>
            <a:r>
              <a:rPr lang="en-US" dirty="0"/>
              <a:t>Total number of Cancelled flights: 		1,809	</a:t>
            </a:r>
          </a:p>
          <a:p>
            <a:pPr lvl="1"/>
            <a:r>
              <a:rPr lang="en-US" dirty="0"/>
              <a:t>Total number of flights: 				166,535</a:t>
            </a:r>
          </a:p>
          <a:p>
            <a:pPr lvl="1"/>
            <a:r>
              <a:rPr lang="en-US" dirty="0"/>
              <a:t>Estimated number of Passengers:		366,043,930</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endParaRPr lang="en-CA" dirty="0"/>
          </a:p>
        </p:txBody>
      </p:sp>
      <p:sp>
        <p:nvSpPr>
          <p:cNvPr id="4" name="Footer Placeholder 3">
            <a:extLst>
              <a:ext uri="{FF2B5EF4-FFF2-40B4-BE49-F238E27FC236}">
                <a16:creationId xmlns:a16="http://schemas.microsoft.com/office/drawing/2014/main" id="{43D96854-9F22-4029-929F-87F3DC07282A}"/>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5" name="Title 1">
            <a:extLst>
              <a:ext uri="{FF2B5EF4-FFF2-40B4-BE49-F238E27FC236}">
                <a16:creationId xmlns:a16="http://schemas.microsoft.com/office/drawing/2014/main" id="{59DAB566-CB9E-4A66-B5F9-1966270D85BA}"/>
              </a:ext>
            </a:extLst>
          </p:cNvPr>
          <p:cNvSpPr>
            <a:spLocks noGrp="1"/>
          </p:cNvSpPr>
          <p:nvPr>
            <p:ph type="title"/>
          </p:nvPr>
        </p:nvSpPr>
        <p:spPr>
          <a:xfrm>
            <a:off x="838200" y="365125"/>
            <a:ext cx="10515600" cy="699283"/>
          </a:xfrm>
        </p:spPr>
        <p:txBody>
          <a:bodyPr/>
          <a:lstStyle/>
          <a:p>
            <a:r>
              <a:rPr lang="en-CA" dirty="0"/>
              <a:t>Airlines performance analysis</a:t>
            </a:r>
          </a:p>
        </p:txBody>
      </p:sp>
      <p:pic>
        <p:nvPicPr>
          <p:cNvPr id="6" name="Picture 5">
            <a:extLst>
              <a:ext uri="{FF2B5EF4-FFF2-40B4-BE49-F238E27FC236}">
                <a16:creationId xmlns:a16="http://schemas.microsoft.com/office/drawing/2014/main" id="{F110D605-45EB-4DBA-A87D-E0C138A2A00E}"/>
              </a:ext>
            </a:extLst>
          </p:cNvPr>
          <p:cNvPicPr>
            <a:picLocks noChangeAspect="1"/>
          </p:cNvPicPr>
          <p:nvPr/>
        </p:nvPicPr>
        <p:blipFill>
          <a:blip r:embed="rId2"/>
          <a:stretch>
            <a:fillRect/>
          </a:stretch>
        </p:blipFill>
        <p:spPr>
          <a:xfrm>
            <a:off x="1358523" y="3324381"/>
            <a:ext cx="9995277" cy="2111678"/>
          </a:xfrm>
          <a:prstGeom prst="rect">
            <a:avLst/>
          </a:prstGeom>
        </p:spPr>
      </p:pic>
    </p:spTree>
    <p:extLst>
      <p:ext uri="{BB962C8B-B14F-4D97-AF65-F5344CB8AC3E}">
        <p14:creationId xmlns:p14="http://schemas.microsoft.com/office/powerpoint/2010/main" val="2244358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CBBD928-EA04-4997-AA6D-7802A0B366D8}"/>
              </a:ext>
            </a:extLst>
          </p:cNvPr>
          <p:cNvSpPr/>
          <p:nvPr/>
        </p:nvSpPr>
        <p:spPr>
          <a:xfrm>
            <a:off x="838200" y="941762"/>
            <a:ext cx="9647943" cy="369332"/>
          </a:xfrm>
          <a:prstGeom prst="rect">
            <a:avLst/>
          </a:prstGeom>
        </p:spPr>
        <p:txBody>
          <a:bodyPr wrap="square">
            <a:spAutoFit/>
          </a:bodyPr>
          <a:lstStyle/>
          <a:p>
            <a:r>
              <a:rPr lang="en-CA" dirty="0">
                <a:latin typeface="Arial" panose="020B0604020202020204" pitchFamily="34" charset="0"/>
                <a:cs typeface="Arial" panose="020B0604020202020204" pitchFamily="34" charset="0"/>
              </a:rPr>
              <a:t>Sum of Cancellation Reasons vs. Airline – May through December 2015</a:t>
            </a:r>
          </a:p>
        </p:txBody>
      </p:sp>
      <p:sp>
        <p:nvSpPr>
          <p:cNvPr id="3" name="Footer Placeholder 2">
            <a:extLst>
              <a:ext uri="{FF2B5EF4-FFF2-40B4-BE49-F238E27FC236}">
                <a16:creationId xmlns:a16="http://schemas.microsoft.com/office/drawing/2014/main" id="{2D5DBBA5-04D1-4D89-B0CE-1FC676385AAB}"/>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7" name="Title 1">
            <a:extLst>
              <a:ext uri="{FF2B5EF4-FFF2-40B4-BE49-F238E27FC236}">
                <a16:creationId xmlns:a16="http://schemas.microsoft.com/office/drawing/2014/main" id="{CA0CBC47-EF72-40E0-9F4C-A53234B4A46C}"/>
              </a:ext>
            </a:extLst>
          </p:cNvPr>
          <p:cNvSpPr>
            <a:spLocks noGrp="1"/>
          </p:cNvSpPr>
          <p:nvPr>
            <p:ph type="title"/>
          </p:nvPr>
        </p:nvSpPr>
        <p:spPr>
          <a:xfrm>
            <a:off x="838200" y="365125"/>
            <a:ext cx="10515600" cy="699283"/>
          </a:xfrm>
        </p:spPr>
        <p:txBody>
          <a:bodyPr/>
          <a:lstStyle/>
          <a:p>
            <a:r>
              <a:rPr lang="en-CA" dirty="0"/>
              <a:t>Airlines performance analysis</a:t>
            </a:r>
          </a:p>
        </p:txBody>
      </p:sp>
      <p:sp>
        <p:nvSpPr>
          <p:cNvPr id="8" name="Rectangle 7">
            <a:extLst>
              <a:ext uri="{FF2B5EF4-FFF2-40B4-BE49-F238E27FC236}">
                <a16:creationId xmlns:a16="http://schemas.microsoft.com/office/drawing/2014/main" id="{D8AAC28F-5E03-4E1D-BA79-EE352DC56BDE}"/>
              </a:ext>
            </a:extLst>
          </p:cNvPr>
          <p:cNvSpPr/>
          <p:nvPr/>
        </p:nvSpPr>
        <p:spPr>
          <a:xfrm>
            <a:off x="15049869" y="1337179"/>
            <a:ext cx="2317200" cy="1277273"/>
          </a:xfrm>
          <a:prstGeom prst="rect">
            <a:avLst/>
          </a:prstGeom>
        </p:spPr>
        <p:txBody>
          <a:bodyPr wrap="square">
            <a:spAutoFit/>
          </a:bodyPr>
          <a:lstStyle/>
          <a:p>
            <a:r>
              <a:rPr lang="en-CA" sz="1100" dirty="0">
                <a:latin typeface="Arial" panose="020B0604020202020204" pitchFamily="34" charset="0"/>
                <a:cs typeface="Arial" panose="020B0604020202020204" pitchFamily="34" charset="0"/>
              </a:rPr>
              <a:t>Sum of Cancelled for each Airline broken down by Airport Origin vs. Cancellation Reason. </a:t>
            </a:r>
          </a:p>
          <a:p>
            <a:r>
              <a:rPr lang="en-CA" sz="1100" dirty="0">
                <a:latin typeface="Arial" panose="020B0604020202020204" pitchFamily="34" charset="0"/>
                <a:cs typeface="Arial" panose="020B0604020202020204" pitchFamily="34" charset="0"/>
              </a:rPr>
              <a:t>Colour shows details about the Airline. </a:t>
            </a:r>
          </a:p>
          <a:p>
            <a:r>
              <a:rPr lang="en-CA" sz="1100" dirty="0">
                <a:latin typeface="Arial" panose="020B0604020202020204" pitchFamily="34" charset="0"/>
                <a:cs typeface="Arial" panose="020B0604020202020204" pitchFamily="34" charset="0"/>
              </a:rPr>
              <a:t>This view is filtered on Cancellation Reason.</a:t>
            </a:r>
          </a:p>
        </p:txBody>
      </p:sp>
      <p:pic>
        <p:nvPicPr>
          <p:cNvPr id="5" name="Picture 4">
            <a:extLst>
              <a:ext uri="{FF2B5EF4-FFF2-40B4-BE49-F238E27FC236}">
                <a16:creationId xmlns:a16="http://schemas.microsoft.com/office/drawing/2014/main" id="{2CB5ADDB-C588-414A-9559-B31CA706D899}"/>
              </a:ext>
            </a:extLst>
          </p:cNvPr>
          <p:cNvPicPr>
            <a:picLocks noChangeAspect="1"/>
          </p:cNvPicPr>
          <p:nvPr/>
        </p:nvPicPr>
        <p:blipFill>
          <a:blip r:embed="rId2"/>
          <a:stretch>
            <a:fillRect/>
          </a:stretch>
        </p:blipFill>
        <p:spPr>
          <a:xfrm>
            <a:off x="1155700" y="1360901"/>
            <a:ext cx="9678751" cy="4867954"/>
          </a:xfrm>
          <a:prstGeom prst="rect">
            <a:avLst/>
          </a:prstGeom>
        </p:spPr>
      </p:pic>
    </p:spTree>
    <p:extLst>
      <p:ext uri="{BB962C8B-B14F-4D97-AF65-F5344CB8AC3E}">
        <p14:creationId xmlns:p14="http://schemas.microsoft.com/office/powerpoint/2010/main" val="3712735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9E6F202-AB39-420C-A8C4-ACCA96748CC1}"/>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7" name="Title 1">
            <a:extLst>
              <a:ext uri="{FF2B5EF4-FFF2-40B4-BE49-F238E27FC236}">
                <a16:creationId xmlns:a16="http://schemas.microsoft.com/office/drawing/2014/main" id="{28E0A994-E29C-4BCC-A0B2-56BBBCCAFB9E}"/>
              </a:ext>
            </a:extLst>
          </p:cNvPr>
          <p:cNvSpPr>
            <a:spLocks noGrp="1"/>
          </p:cNvSpPr>
          <p:nvPr>
            <p:ph type="title"/>
          </p:nvPr>
        </p:nvSpPr>
        <p:spPr>
          <a:xfrm>
            <a:off x="838200" y="365125"/>
            <a:ext cx="10515600" cy="699283"/>
          </a:xfrm>
        </p:spPr>
        <p:txBody>
          <a:bodyPr/>
          <a:lstStyle/>
          <a:p>
            <a:r>
              <a:rPr lang="en-CA" dirty="0"/>
              <a:t>Airlines performance analysis</a:t>
            </a:r>
          </a:p>
        </p:txBody>
      </p:sp>
      <p:sp>
        <p:nvSpPr>
          <p:cNvPr id="8" name="Rectangle 7">
            <a:extLst>
              <a:ext uri="{FF2B5EF4-FFF2-40B4-BE49-F238E27FC236}">
                <a16:creationId xmlns:a16="http://schemas.microsoft.com/office/drawing/2014/main" id="{403FF041-7277-41A9-9D62-C449F6010753}"/>
              </a:ext>
            </a:extLst>
          </p:cNvPr>
          <p:cNvSpPr/>
          <p:nvPr/>
        </p:nvSpPr>
        <p:spPr>
          <a:xfrm>
            <a:off x="677156" y="993743"/>
            <a:ext cx="9647943" cy="369332"/>
          </a:xfrm>
          <a:prstGeom prst="rect">
            <a:avLst/>
          </a:prstGeom>
        </p:spPr>
        <p:txBody>
          <a:bodyPr wrap="square">
            <a:spAutoFit/>
          </a:bodyPr>
          <a:lstStyle/>
          <a:p>
            <a:r>
              <a:rPr lang="en-CA" dirty="0"/>
              <a:t>Sum of all cancellations by Airlines: 1,208 flights (May through December 2015)</a:t>
            </a:r>
          </a:p>
        </p:txBody>
      </p:sp>
      <p:pic>
        <p:nvPicPr>
          <p:cNvPr id="3" name="Picture 2">
            <a:extLst>
              <a:ext uri="{FF2B5EF4-FFF2-40B4-BE49-F238E27FC236}">
                <a16:creationId xmlns:a16="http://schemas.microsoft.com/office/drawing/2014/main" id="{352B5471-3585-421B-95EC-DF7A25AA11C6}"/>
              </a:ext>
            </a:extLst>
          </p:cNvPr>
          <p:cNvPicPr>
            <a:picLocks noChangeAspect="1"/>
          </p:cNvPicPr>
          <p:nvPr/>
        </p:nvPicPr>
        <p:blipFill>
          <a:blip r:embed="rId2"/>
          <a:stretch>
            <a:fillRect/>
          </a:stretch>
        </p:blipFill>
        <p:spPr>
          <a:xfrm>
            <a:off x="1532920" y="1363075"/>
            <a:ext cx="8668960" cy="4867954"/>
          </a:xfrm>
          <a:prstGeom prst="rect">
            <a:avLst/>
          </a:prstGeom>
        </p:spPr>
      </p:pic>
    </p:spTree>
    <p:extLst>
      <p:ext uri="{BB962C8B-B14F-4D97-AF65-F5344CB8AC3E}">
        <p14:creationId xmlns:p14="http://schemas.microsoft.com/office/powerpoint/2010/main" val="699859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C3F25-BA6E-4291-9530-EC017F642FF9}"/>
              </a:ext>
            </a:extLst>
          </p:cNvPr>
          <p:cNvSpPr>
            <a:spLocks noGrp="1"/>
          </p:cNvSpPr>
          <p:nvPr>
            <p:ph idx="1"/>
          </p:nvPr>
        </p:nvSpPr>
        <p:spPr>
          <a:xfrm>
            <a:off x="838200" y="357809"/>
            <a:ext cx="10515600" cy="5819154"/>
          </a:xfrm>
        </p:spPr>
        <p:txBody>
          <a:bodyPr/>
          <a:lstStyle/>
          <a:p>
            <a:r>
              <a:rPr lang="en-CA" dirty="0"/>
              <a:t>Percentage of cancellation per Airline</a:t>
            </a:r>
          </a:p>
        </p:txBody>
      </p:sp>
      <p:sp>
        <p:nvSpPr>
          <p:cNvPr id="4" name="Footer Placeholder 3">
            <a:extLst>
              <a:ext uri="{FF2B5EF4-FFF2-40B4-BE49-F238E27FC236}">
                <a16:creationId xmlns:a16="http://schemas.microsoft.com/office/drawing/2014/main" id="{9D297521-078A-4805-ADEF-F3763BFB88FC}"/>
              </a:ext>
            </a:extLst>
          </p:cNvPr>
          <p:cNvSpPr>
            <a:spLocks noGrp="1"/>
          </p:cNvSpPr>
          <p:nvPr>
            <p:ph type="ftr" sz="quarter" idx="11"/>
          </p:nvPr>
        </p:nvSpPr>
        <p:spPr/>
        <p:txBody>
          <a:bodyPr/>
          <a:lstStyle/>
          <a:p>
            <a:r>
              <a:rPr lang="en-US" dirty="0"/>
              <a:t>CSDA1000SUMA18 - Airport Gate Assignment Optimization</a:t>
            </a:r>
            <a:endParaRPr lang="en-CA" dirty="0"/>
          </a:p>
        </p:txBody>
      </p:sp>
      <p:pic>
        <p:nvPicPr>
          <p:cNvPr id="5" name="Picture 4">
            <a:extLst>
              <a:ext uri="{FF2B5EF4-FFF2-40B4-BE49-F238E27FC236}">
                <a16:creationId xmlns:a16="http://schemas.microsoft.com/office/drawing/2014/main" id="{45E42D20-298A-4D36-B9CB-A5ADB8BCE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1795" y="1320248"/>
            <a:ext cx="3981450" cy="3581400"/>
          </a:xfrm>
          <a:prstGeom prst="rect">
            <a:avLst/>
          </a:prstGeom>
        </p:spPr>
      </p:pic>
      <p:pic>
        <p:nvPicPr>
          <p:cNvPr id="9" name="Picture 8">
            <a:extLst>
              <a:ext uri="{FF2B5EF4-FFF2-40B4-BE49-F238E27FC236}">
                <a16:creationId xmlns:a16="http://schemas.microsoft.com/office/drawing/2014/main" id="{8D395050-ED8E-4FE3-96AC-08E1374696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2708" y="1320248"/>
            <a:ext cx="3504579" cy="3844488"/>
          </a:xfrm>
          <a:prstGeom prst="rect">
            <a:avLst/>
          </a:prstGeom>
        </p:spPr>
      </p:pic>
    </p:spTree>
    <p:extLst>
      <p:ext uri="{BB962C8B-B14F-4D97-AF65-F5344CB8AC3E}">
        <p14:creationId xmlns:p14="http://schemas.microsoft.com/office/powerpoint/2010/main" val="2404455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4892EBC-2EB9-4388-816E-41EC6C5CDB5A}"/>
              </a:ext>
            </a:extLst>
          </p:cNvPr>
          <p:cNvSpPr>
            <a:spLocks noGrp="1"/>
          </p:cNvSpPr>
          <p:nvPr>
            <p:ph type="ftr" sz="quarter" idx="11"/>
          </p:nvPr>
        </p:nvSpPr>
        <p:spPr/>
        <p:txBody>
          <a:bodyPr/>
          <a:lstStyle/>
          <a:p>
            <a:r>
              <a:rPr lang="en-US" dirty="0"/>
              <a:t>CSDA1000SUMA18 - Airport Gate Assignment Optimization</a:t>
            </a:r>
            <a:endParaRPr lang="en-CA" dirty="0"/>
          </a:p>
        </p:txBody>
      </p:sp>
      <p:grpSp>
        <p:nvGrpSpPr>
          <p:cNvPr id="9" name="Group 8">
            <a:extLst>
              <a:ext uri="{FF2B5EF4-FFF2-40B4-BE49-F238E27FC236}">
                <a16:creationId xmlns:a16="http://schemas.microsoft.com/office/drawing/2014/main" id="{67DAED50-13FB-44BA-8771-647B41B8F23D}"/>
              </a:ext>
            </a:extLst>
          </p:cNvPr>
          <p:cNvGrpSpPr/>
          <p:nvPr/>
        </p:nvGrpSpPr>
        <p:grpSpPr>
          <a:xfrm>
            <a:off x="1974850" y="1485900"/>
            <a:ext cx="8147050" cy="4478460"/>
            <a:chOff x="1974850" y="1133475"/>
            <a:chExt cx="8616952" cy="4830885"/>
          </a:xfrm>
        </p:grpSpPr>
        <p:pic>
          <p:nvPicPr>
            <p:cNvPr id="3" name="Picture 2">
              <a:extLst>
                <a:ext uri="{FF2B5EF4-FFF2-40B4-BE49-F238E27FC236}">
                  <a16:creationId xmlns:a16="http://schemas.microsoft.com/office/drawing/2014/main" id="{D4BDE4D1-395E-4AAB-892D-FC64ADE8B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850" y="1133475"/>
              <a:ext cx="2927350" cy="4556724"/>
            </a:xfrm>
            <a:prstGeom prst="rect">
              <a:avLst/>
            </a:prstGeom>
          </p:spPr>
        </p:pic>
        <p:pic>
          <p:nvPicPr>
            <p:cNvPr id="7" name="Picture 6">
              <a:extLst>
                <a:ext uri="{FF2B5EF4-FFF2-40B4-BE49-F238E27FC236}">
                  <a16:creationId xmlns:a16="http://schemas.microsoft.com/office/drawing/2014/main" id="{6E09470D-02DB-42AC-81A9-220332C860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0802" y="1133475"/>
              <a:ext cx="5461000" cy="4830885"/>
            </a:xfrm>
            <a:prstGeom prst="rect">
              <a:avLst/>
            </a:prstGeom>
          </p:spPr>
        </p:pic>
      </p:grpSp>
      <p:sp>
        <p:nvSpPr>
          <p:cNvPr id="8" name="Title 1">
            <a:extLst>
              <a:ext uri="{FF2B5EF4-FFF2-40B4-BE49-F238E27FC236}">
                <a16:creationId xmlns:a16="http://schemas.microsoft.com/office/drawing/2014/main" id="{96A69B67-006F-4FB0-914C-3755B8758AF4}"/>
              </a:ext>
            </a:extLst>
          </p:cNvPr>
          <p:cNvSpPr>
            <a:spLocks noGrp="1"/>
          </p:cNvSpPr>
          <p:nvPr>
            <p:ph type="title"/>
          </p:nvPr>
        </p:nvSpPr>
        <p:spPr>
          <a:xfrm>
            <a:off x="796730" y="311626"/>
            <a:ext cx="10515600" cy="699283"/>
          </a:xfrm>
        </p:spPr>
        <p:txBody>
          <a:bodyPr/>
          <a:lstStyle/>
          <a:p>
            <a:r>
              <a:rPr lang="en-CA" dirty="0"/>
              <a:t>Airlines performance analysis</a:t>
            </a:r>
          </a:p>
        </p:txBody>
      </p:sp>
      <p:sp>
        <p:nvSpPr>
          <p:cNvPr id="10" name="Rectangle 9">
            <a:extLst>
              <a:ext uri="{FF2B5EF4-FFF2-40B4-BE49-F238E27FC236}">
                <a16:creationId xmlns:a16="http://schemas.microsoft.com/office/drawing/2014/main" id="{E916CD28-54E8-484A-9C2E-026E0F50190A}"/>
              </a:ext>
            </a:extLst>
          </p:cNvPr>
          <p:cNvSpPr/>
          <p:nvPr/>
        </p:nvSpPr>
        <p:spPr>
          <a:xfrm>
            <a:off x="838200" y="1010909"/>
            <a:ext cx="9647943" cy="369332"/>
          </a:xfrm>
          <a:prstGeom prst="rect">
            <a:avLst/>
          </a:prstGeom>
        </p:spPr>
        <p:txBody>
          <a:bodyPr wrap="square">
            <a:spAutoFit/>
          </a:bodyPr>
          <a:lstStyle/>
          <a:p>
            <a:r>
              <a:rPr lang="en-CA" dirty="0"/>
              <a:t>Percentage of delay per Airline</a:t>
            </a:r>
          </a:p>
        </p:txBody>
      </p:sp>
    </p:spTree>
    <p:extLst>
      <p:ext uri="{BB962C8B-B14F-4D97-AF65-F5344CB8AC3E}">
        <p14:creationId xmlns:p14="http://schemas.microsoft.com/office/powerpoint/2010/main" val="502788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58282F-7E58-4D6B-BA02-38DFA4E0A4F6}"/>
              </a:ext>
            </a:extLst>
          </p:cNvPr>
          <p:cNvSpPr>
            <a:spLocks noGrp="1"/>
          </p:cNvSpPr>
          <p:nvPr>
            <p:ph idx="1"/>
          </p:nvPr>
        </p:nvSpPr>
        <p:spPr>
          <a:xfrm>
            <a:off x="682807" y="1331238"/>
            <a:ext cx="2117037" cy="512975"/>
          </a:xfrm>
        </p:spPr>
        <p:txBody>
          <a:bodyPr>
            <a:normAutofit fontScale="55000" lnSpcReduction="20000"/>
          </a:bodyPr>
          <a:lstStyle/>
          <a:p>
            <a:pPr marL="0" indent="0">
              <a:buNone/>
            </a:pPr>
            <a:r>
              <a:rPr lang="en-US" dirty="0"/>
              <a:t>The estimated number of passengers per Airline</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45E1FDCC-7C12-4662-A162-EB7B06BE22C9}"/>
              </a:ext>
            </a:extLst>
          </p:cNvPr>
          <p:cNvSpPr>
            <a:spLocks noGrp="1"/>
          </p:cNvSpPr>
          <p:nvPr>
            <p:ph type="ftr" sz="quarter" idx="11"/>
          </p:nvPr>
        </p:nvSpPr>
        <p:spPr/>
        <p:txBody>
          <a:bodyPr/>
          <a:lstStyle/>
          <a:p>
            <a:r>
              <a:rPr lang="en-US" dirty="0"/>
              <a:t>CSDA1000SUMA18 - Airport Gate Assignment Optimization</a:t>
            </a:r>
            <a:endParaRPr lang="en-CA" dirty="0"/>
          </a:p>
        </p:txBody>
      </p:sp>
      <p:pic>
        <p:nvPicPr>
          <p:cNvPr id="5" name="Picture 4">
            <a:extLst>
              <a:ext uri="{FF2B5EF4-FFF2-40B4-BE49-F238E27FC236}">
                <a16:creationId xmlns:a16="http://schemas.microsoft.com/office/drawing/2014/main" id="{1EB0B0E9-114E-4884-8B28-66490B9B4E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807" y="1709370"/>
            <a:ext cx="2272428" cy="3131647"/>
          </a:xfrm>
          <a:prstGeom prst="rect">
            <a:avLst/>
          </a:prstGeom>
        </p:spPr>
      </p:pic>
      <p:grpSp>
        <p:nvGrpSpPr>
          <p:cNvPr id="14" name="Group 13">
            <a:extLst>
              <a:ext uri="{FF2B5EF4-FFF2-40B4-BE49-F238E27FC236}">
                <a16:creationId xmlns:a16="http://schemas.microsoft.com/office/drawing/2014/main" id="{991CE930-91C5-405C-B6E2-9D28DACCC533}"/>
              </a:ext>
            </a:extLst>
          </p:cNvPr>
          <p:cNvGrpSpPr/>
          <p:nvPr/>
        </p:nvGrpSpPr>
        <p:grpSpPr>
          <a:xfrm>
            <a:off x="3432448" y="1195668"/>
            <a:ext cx="8365153" cy="4813341"/>
            <a:chOff x="3453046" y="1285148"/>
            <a:chExt cx="8365153" cy="4813341"/>
          </a:xfrm>
        </p:grpSpPr>
        <p:pic>
          <p:nvPicPr>
            <p:cNvPr id="10" name="Picture 9">
              <a:extLst>
                <a:ext uri="{FF2B5EF4-FFF2-40B4-BE49-F238E27FC236}">
                  <a16:creationId xmlns:a16="http://schemas.microsoft.com/office/drawing/2014/main" id="{56E4EF0C-A61F-42D4-99C5-6C66773C7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2295" y="1625446"/>
              <a:ext cx="3193722" cy="4306682"/>
            </a:xfrm>
            <a:prstGeom prst="rect">
              <a:avLst/>
            </a:prstGeom>
          </p:spPr>
        </p:pic>
        <p:pic>
          <p:nvPicPr>
            <p:cNvPr id="12" name="Picture 11">
              <a:extLst>
                <a:ext uri="{FF2B5EF4-FFF2-40B4-BE49-F238E27FC236}">
                  <a16:creationId xmlns:a16="http://schemas.microsoft.com/office/drawing/2014/main" id="{E5A5E44D-A161-4213-987D-71242BBC2451}"/>
                </a:ext>
              </a:extLst>
            </p:cNvPr>
            <p:cNvPicPr>
              <a:picLocks noChangeAspect="1"/>
            </p:cNvPicPr>
            <p:nvPr/>
          </p:nvPicPr>
          <p:blipFill rotWithShape="1">
            <a:blip r:embed="rId4">
              <a:extLst>
                <a:ext uri="{28A0092B-C50C-407E-A947-70E740481C1C}">
                  <a14:useLocalDpi xmlns:a14="http://schemas.microsoft.com/office/drawing/2010/main" val="0"/>
                </a:ext>
              </a:extLst>
            </a:blip>
            <a:srcRect t="869"/>
            <a:stretch/>
          </p:blipFill>
          <p:spPr>
            <a:xfrm>
              <a:off x="6959536" y="1285148"/>
              <a:ext cx="4858663" cy="4813341"/>
            </a:xfrm>
            <a:prstGeom prst="rect">
              <a:avLst/>
            </a:prstGeom>
          </p:spPr>
        </p:pic>
        <p:sp>
          <p:nvSpPr>
            <p:cNvPr id="7" name="TextBox 6">
              <a:extLst>
                <a:ext uri="{FF2B5EF4-FFF2-40B4-BE49-F238E27FC236}">
                  <a16:creationId xmlns:a16="http://schemas.microsoft.com/office/drawing/2014/main" id="{0033411A-DAE6-4D72-86EB-71F28BCA955E}"/>
                </a:ext>
              </a:extLst>
            </p:cNvPr>
            <p:cNvSpPr txBox="1"/>
            <p:nvPr/>
          </p:nvSpPr>
          <p:spPr>
            <a:xfrm>
              <a:off x="3453046" y="1302281"/>
              <a:ext cx="5965552" cy="678829"/>
            </a:xfrm>
            <a:prstGeom prst="rect">
              <a:avLst/>
            </a:prstGeom>
            <a:noFill/>
          </p:spPr>
          <p:txBody>
            <a:bodyPr wrap="square" rtlCol="0">
              <a:spAutoFit/>
            </a:bodyPr>
            <a:lstStyle/>
            <a:p>
              <a:r>
                <a:rPr lang="en-CA" sz="1500" dirty="0"/>
                <a:t>Estimate number of passengers affected by Cancellations per Airline</a:t>
              </a:r>
            </a:p>
          </p:txBody>
        </p:sp>
      </p:grpSp>
      <p:sp>
        <p:nvSpPr>
          <p:cNvPr id="13" name="Title 1">
            <a:extLst>
              <a:ext uri="{FF2B5EF4-FFF2-40B4-BE49-F238E27FC236}">
                <a16:creationId xmlns:a16="http://schemas.microsoft.com/office/drawing/2014/main" id="{525FCE68-A8FD-4839-A47B-C5EAA851EAE5}"/>
              </a:ext>
            </a:extLst>
          </p:cNvPr>
          <p:cNvSpPr>
            <a:spLocks noGrp="1"/>
          </p:cNvSpPr>
          <p:nvPr>
            <p:ph type="title"/>
          </p:nvPr>
        </p:nvSpPr>
        <p:spPr>
          <a:xfrm>
            <a:off x="796730" y="311626"/>
            <a:ext cx="10515600" cy="699283"/>
          </a:xfrm>
        </p:spPr>
        <p:txBody>
          <a:bodyPr/>
          <a:lstStyle/>
          <a:p>
            <a:r>
              <a:rPr lang="en-CA" dirty="0"/>
              <a:t>Airlines performance analysis</a:t>
            </a:r>
          </a:p>
        </p:txBody>
      </p:sp>
    </p:spTree>
    <p:extLst>
      <p:ext uri="{BB962C8B-B14F-4D97-AF65-F5344CB8AC3E}">
        <p14:creationId xmlns:p14="http://schemas.microsoft.com/office/powerpoint/2010/main" val="1694037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1FC4786-A06E-4254-BB1E-101E932019C8}"/>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5" name="Title 1">
            <a:extLst>
              <a:ext uri="{FF2B5EF4-FFF2-40B4-BE49-F238E27FC236}">
                <a16:creationId xmlns:a16="http://schemas.microsoft.com/office/drawing/2014/main" id="{41B68D3E-0369-407F-A9AF-D91A589DA709}"/>
              </a:ext>
            </a:extLst>
          </p:cNvPr>
          <p:cNvSpPr>
            <a:spLocks noGrp="1"/>
          </p:cNvSpPr>
          <p:nvPr>
            <p:ph type="title"/>
          </p:nvPr>
        </p:nvSpPr>
        <p:spPr>
          <a:xfrm>
            <a:off x="796730" y="311626"/>
            <a:ext cx="10515600" cy="699283"/>
          </a:xfrm>
        </p:spPr>
        <p:txBody>
          <a:bodyPr/>
          <a:lstStyle/>
          <a:p>
            <a:r>
              <a:rPr lang="en-CA" dirty="0"/>
              <a:t>Airlines performance analysis</a:t>
            </a:r>
          </a:p>
        </p:txBody>
      </p:sp>
      <p:pic>
        <p:nvPicPr>
          <p:cNvPr id="9" name="Picture 8">
            <a:extLst>
              <a:ext uri="{FF2B5EF4-FFF2-40B4-BE49-F238E27FC236}">
                <a16:creationId xmlns:a16="http://schemas.microsoft.com/office/drawing/2014/main" id="{EE469259-6B98-4FC3-9596-014C45D13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448" y="1524486"/>
            <a:ext cx="3274136" cy="4308966"/>
          </a:xfrm>
          <a:prstGeom prst="rect">
            <a:avLst/>
          </a:prstGeom>
        </p:spPr>
      </p:pic>
      <p:pic>
        <p:nvPicPr>
          <p:cNvPr id="12" name="Picture 11">
            <a:extLst>
              <a:ext uri="{FF2B5EF4-FFF2-40B4-BE49-F238E27FC236}">
                <a16:creationId xmlns:a16="http://schemas.microsoft.com/office/drawing/2014/main" id="{396345A7-7737-4A21-B4A0-D80141C86F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8944" y="1214300"/>
            <a:ext cx="5268912" cy="5105956"/>
          </a:xfrm>
          <a:prstGeom prst="rect">
            <a:avLst/>
          </a:prstGeom>
        </p:spPr>
      </p:pic>
      <p:sp>
        <p:nvSpPr>
          <p:cNvPr id="10" name="TextBox 9">
            <a:extLst>
              <a:ext uri="{FF2B5EF4-FFF2-40B4-BE49-F238E27FC236}">
                <a16:creationId xmlns:a16="http://schemas.microsoft.com/office/drawing/2014/main" id="{3F3687E5-4672-46D1-B2A4-C23D230F30D3}"/>
              </a:ext>
            </a:extLst>
          </p:cNvPr>
          <p:cNvSpPr txBox="1"/>
          <p:nvPr/>
        </p:nvSpPr>
        <p:spPr>
          <a:xfrm>
            <a:off x="1654448" y="1024548"/>
            <a:ext cx="5965552" cy="323165"/>
          </a:xfrm>
          <a:prstGeom prst="rect">
            <a:avLst/>
          </a:prstGeom>
          <a:noFill/>
        </p:spPr>
        <p:txBody>
          <a:bodyPr wrap="square" rtlCol="0">
            <a:spAutoFit/>
          </a:bodyPr>
          <a:lstStyle/>
          <a:p>
            <a:r>
              <a:rPr lang="en-CA" sz="1500" dirty="0"/>
              <a:t>Estimate number of passengers affected by delay per Airline</a:t>
            </a:r>
          </a:p>
        </p:txBody>
      </p:sp>
    </p:spTree>
    <p:extLst>
      <p:ext uri="{BB962C8B-B14F-4D97-AF65-F5344CB8AC3E}">
        <p14:creationId xmlns:p14="http://schemas.microsoft.com/office/powerpoint/2010/main" val="2026692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377788-39F9-4E9F-ABCA-6D81F5AD9E8F}"/>
              </a:ext>
            </a:extLst>
          </p:cNvPr>
          <p:cNvSpPr>
            <a:spLocks noGrp="1"/>
          </p:cNvSpPr>
          <p:nvPr>
            <p:ph idx="1"/>
          </p:nvPr>
        </p:nvSpPr>
        <p:spPr>
          <a:xfrm>
            <a:off x="796730" y="1007406"/>
            <a:ext cx="10515600" cy="1010634"/>
          </a:xfrm>
        </p:spPr>
        <p:txBody>
          <a:bodyPr/>
          <a:lstStyle/>
          <a:p>
            <a:pPr marL="0" indent="0">
              <a:buNone/>
            </a:pPr>
            <a:r>
              <a:rPr lang="en-CA" dirty="0"/>
              <a:t>Results: Performance of the Airlines:</a:t>
            </a:r>
          </a:p>
          <a:p>
            <a:pPr marL="0" indent="0">
              <a:buNone/>
            </a:pPr>
            <a:endParaRPr lang="en-CA" dirty="0"/>
          </a:p>
        </p:txBody>
      </p:sp>
      <p:sp>
        <p:nvSpPr>
          <p:cNvPr id="4" name="Footer Placeholder 3">
            <a:extLst>
              <a:ext uri="{FF2B5EF4-FFF2-40B4-BE49-F238E27FC236}">
                <a16:creationId xmlns:a16="http://schemas.microsoft.com/office/drawing/2014/main" id="{DE023AB9-84FC-40F7-9A88-A68EDD2925EB}"/>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5" name="Title 1">
            <a:extLst>
              <a:ext uri="{FF2B5EF4-FFF2-40B4-BE49-F238E27FC236}">
                <a16:creationId xmlns:a16="http://schemas.microsoft.com/office/drawing/2014/main" id="{EF801466-BACB-4521-8DDD-3287A69FFBB8}"/>
              </a:ext>
            </a:extLst>
          </p:cNvPr>
          <p:cNvSpPr>
            <a:spLocks noGrp="1"/>
          </p:cNvSpPr>
          <p:nvPr>
            <p:ph type="title"/>
          </p:nvPr>
        </p:nvSpPr>
        <p:spPr>
          <a:xfrm>
            <a:off x="796730" y="311626"/>
            <a:ext cx="10515600" cy="699283"/>
          </a:xfrm>
        </p:spPr>
        <p:txBody>
          <a:bodyPr/>
          <a:lstStyle/>
          <a:p>
            <a:r>
              <a:rPr lang="en-CA" dirty="0"/>
              <a:t>Airlines performance analysis</a:t>
            </a:r>
          </a:p>
        </p:txBody>
      </p:sp>
      <p:pic>
        <p:nvPicPr>
          <p:cNvPr id="6" name="Picture 5">
            <a:extLst>
              <a:ext uri="{FF2B5EF4-FFF2-40B4-BE49-F238E27FC236}">
                <a16:creationId xmlns:a16="http://schemas.microsoft.com/office/drawing/2014/main" id="{F25EF7E2-CFEC-4E03-8254-598448774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400" y="1512723"/>
            <a:ext cx="8661400" cy="4552786"/>
          </a:xfrm>
          <a:prstGeom prst="rect">
            <a:avLst/>
          </a:prstGeom>
        </p:spPr>
      </p:pic>
    </p:spTree>
    <p:extLst>
      <p:ext uri="{BB962C8B-B14F-4D97-AF65-F5344CB8AC3E}">
        <p14:creationId xmlns:p14="http://schemas.microsoft.com/office/powerpoint/2010/main" val="974220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D06B6B-D8C6-491E-8AE1-44549F8945D8}"/>
              </a:ext>
            </a:extLst>
          </p:cNvPr>
          <p:cNvSpPr>
            <a:spLocks noGrp="1"/>
          </p:cNvSpPr>
          <p:nvPr>
            <p:ph idx="1"/>
          </p:nvPr>
        </p:nvSpPr>
        <p:spPr>
          <a:xfrm>
            <a:off x="838200" y="1765300"/>
            <a:ext cx="10515600" cy="4411663"/>
          </a:xfrm>
        </p:spPr>
        <p:txBody>
          <a:bodyPr/>
          <a:lstStyle/>
          <a:p>
            <a:r>
              <a:rPr lang="en-US" dirty="0"/>
              <a:t>Historical data and linear progressing, the estimated future delays and cancellations in the next 5, 10, 20 years by airline</a:t>
            </a:r>
          </a:p>
          <a:p>
            <a:endParaRPr lang="en-US" dirty="0"/>
          </a:p>
          <a:p>
            <a:r>
              <a:rPr lang="en-US" dirty="0"/>
              <a:t>For the best airline only</a:t>
            </a:r>
            <a:endParaRPr lang="en-CA" dirty="0"/>
          </a:p>
        </p:txBody>
      </p:sp>
      <p:sp>
        <p:nvSpPr>
          <p:cNvPr id="4" name="Footer Placeholder 3">
            <a:extLst>
              <a:ext uri="{FF2B5EF4-FFF2-40B4-BE49-F238E27FC236}">
                <a16:creationId xmlns:a16="http://schemas.microsoft.com/office/drawing/2014/main" id="{E3BEA1FC-60D5-4847-8E34-119296AEFDDF}"/>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5" name="Title 1">
            <a:extLst>
              <a:ext uri="{FF2B5EF4-FFF2-40B4-BE49-F238E27FC236}">
                <a16:creationId xmlns:a16="http://schemas.microsoft.com/office/drawing/2014/main" id="{997628FB-DEAE-4765-9691-13FC6568CEDE}"/>
              </a:ext>
            </a:extLst>
          </p:cNvPr>
          <p:cNvSpPr>
            <a:spLocks noGrp="1"/>
          </p:cNvSpPr>
          <p:nvPr>
            <p:ph type="title"/>
          </p:nvPr>
        </p:nvSpPr>
        <p:spPr>
          <a:xfrm>
            <a:off x="796730" y="311626"/>
            <a:ext cx="10515600" cy="699283"/>
          </a:xfrm>
        </p:spPr>
        <p:txBody>
          <a:bodyPr/>
          <a:lstStyle/>
          <a:p>
            <a:r>
              <a:rPr lang="en-CA" dirty="0"/>
              <a:t>Airlines performance analysis</a:t>
            </a:r>
          </a:p>
        </p:txBody>
      </p:sp>
    </p:spTree>
    <p:extLst>
      <p:ext uri="{BB962C8B-B14F-4D97-AF65-F5344CB8AC3E}">
        <p14:creationId xmlns:p14="http://schemas.microsoft.com/office/powerpoint/2010/main" val="3649142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8C749-BA6E-4DB4-8560-137759C15F4C}"/>
              </a:ext>
            </a:extLst>
          </p:cNvPr>
          <p:cNvSpPr>
            <a:spLocks noGrp="1"/>
          </p:cNvSpPr>
          <p:nvPr>
            <p:ph type="title"/>
          </p:nvPr>
        </p:nvSpPr>
        <p:spPr>
          <a:xfrm>
            <a:off x="838200" y="716194"/>
            <a:ext cx="3200400" cy="5319394"/>
          </a:xfrm>
        </p:spPr>
        <p:txBody>
          <a:bodyPr>
            <a:normAutofit/>
          </a:bodyPr>
          <a:lstStyle/>
          <a:p>
            <a:r>
              <a:rPr lang="en-US" dirty="0"/>
              <a:t>Our Research – Mundane part of modern life</a:t>
            </a:r>
            <a:endParaRPr lang="en-CA" dirty="0"/>
          </a:p>
        </p:txBody>
      </p:sp>
      <p:sp>
        <p:nvSpPr>
          <p:cNvPr id="4" name="Footer Placeholder 3">
            <a:extLst>
              <a:ext uri="{FF2B5EF4-FFF2-40B4-BE49-F238E27FC236}">
                <a16:creationId xmlns:a16="http://schemas.microsoft.com/office/drawing/2014/main" id="{C14FBFA9-7AC8-46E5-8782-501C481D2F50}"/>
              </a:ext>
            </a:extLst>
          </p:cNvPr>
          <p:cNvSpPr>
            <a:spLocks noGrp="1"/>
          </p:cNvSpPr>
          <p:nvPr>
            <p:ph type="ftr" sz="quarter" idx="11"/>
          </p:nvPr>
        </p:nvSpPr>
        <p:spPr/>
        <p:txBody>
          <a:bodyPr/>
          <a:lstStyle/>
          <a:p>
            <a:r>
              <a:rPr lang="en-US" dirty="0"/>
              <a:t>CSDA1000SUMA18 - Airport Gate Assignment Optimization</a:t>
            </a:r>
            <a:endParaRPr lang="en-CA" dirty="0"/>
          </a:p>
        </p:txBody>
      </p:sp>
      <p:pic>
        <p:nvPicPr>
          <p:cNvPr id="8" name="Picture 7">
            <a:extLst>
              <a:ext uri="{FF2B5EF4-FFF2-40B4-BE49-F238E27FC236}">
                <a16:creationId xmlns:a16="http://schemas.microsoft.com/office/drawing/2014/main" id="{08D13C88-EE5B-47B3-8887-4757FB19DB5A}"/>
              </a:ext>
            </a:extLst>
          </p:cNvPr>
          <p:cNvPicPr>
            <a:picLocks noChangeAspect="1"/>
          </p:cNvPicPr>
          <p:nvPr/>
        </p:nvPicPr>
        <p:blipFill>
          <a:blip r:embed="rId2"/>
          <a:stretch>
            <a:fillRect/>
          </a:stretch>
        </p:blipFill>
        <p:spPr>
          <a:xfrm>
            <a:off x="4695080" y="1143174"/>
            <a:ext cx="6916639" cy="4571651"/>
          </a:xfrm>
          <a:prstGeom prst="rect">
            <a:avLst/>
          </a:prstGeom>
        </p:spPr>
      </p:pic>
    </p:spTree>
    <p:extLst>
      <p:ext uri="{BB962C8B-B14F-4D97-AF65-F5344CB8AC3E}">
        <p14:creationId xmlns:p14="http://schemas.microsoft.com/office/powerpoint/2010/main" val="3194604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EB89F-2846-48D9-8682-A0F21F7247F1}"/>
              </a:ext>
            </a:extLst>
          </p:cNvPr>
          <p:cNvSpPr>
            <a:spLocks noGrp="1"/>
          </p:cNvSpPr>
          <p:nvPr>
            <p:ph type="title"/>
          </p:nvPr>
        </p:nvSpPr>
        <p:spPr/>
        <p:txBody>
          <a:bodyPr/>
          <a:lstStyle/>
          <a:p>
            <a:r>
              <a:rPr lang="en-CA" dirty="0"/>
              <a:t>Model development - Igor</a:t>
            </a:r>
          </a:p>
        </p:txBody>
      </p:sp>
      <p:sp>
        <p:nvSpPr>
          <p:cNvPr id="3" name="Content Placeholder 2">
            <a:extLst>
              <a:ext uri="{FF2B5EF4-FFF2-40B4-BE49-F238E27FC236}">
                <a16:creationId xmlns:a16="http://schemas.microsoft.com/office/drawing/2014/main" id="{9BFA56E4-820C-454A-8010-D41616ED8DC8}"/>
              </a:ext>
            </a:extLst>
          </p:cNvPr>
          <p:cNvSpPr>
            <a:spLocks noGrp="1"/>
          </p:cNvSpPr>
          <p:nvPr>
            <p:ph idx="1"/>
          </p:nvPr>
        </p:nvSpPr>
        <p:spPr/>
        <p:txBody>
          <a:bodyPr/>
          <a:lstStyle/>
          <a:p>
            <a:r>
              <a:rPr lang="en-CA" dirty="0"/>
              <a:t>The model base on optimal resource optimization using Linear Programming was chosen</a:t>
            </a:r>
          </a:p>
          <a:p>
            <a:r>
              <a:rPr lang="en-CA" dirty="0"/>
              <a:t>The target function: MAX number of people served by the terminal in the target week</a:t>
            </a:r>
          </a:p>
          <a:p>
            <a:r>
              <a:rPr lang="en-CA" dirty="0"/>
              <a:t>Constrains applied (target week):</a:t>
            </a:r>
          </a:p>
          <a:p>
            <a:pPr lvl="1"/>
            <a:r>
              <a:rPr lang="en-CA" dirty="0"/>
              <a:t>Min number of flights granted to each airline</a:t>
            </a:r>
          </a:p>
          <a:p>
            <a:pPr lvl="1"/>
            <a:r>
              <a:rPr lang="en-CA" dirty="0"/>
              <a:t>Max number of flights granted to each airline</a:t>
            </a:r>
          </a:p>
          <a:p>
            <a:pPr lvl="1"/>
            <a:r>
              <a:rPr lang="en-CA" dirty="0"/>
              <a:t>Min number of flights assigned to each gate</a:t>
            </a:r>
          </a:p>
          <a:p>
            <a:pPr lvl="1"/>
            <a:r>
              <a:rPr lang="en-CA" dirty="0"/>
              <a:t>Max number of flights assigned to each gate</a:t>
            </a:r>
          </a:p>
          <a:p>
            <a:pPr lvl="1"/>
            <a:endParaRPr lang="en-CA" dirty="0"/>
          </a:p>
          <a:p>
            <a:pPr lvl="1"/>
            <a:endParaRPr lang="en-CA" dirty="0"/>
          </a:p>
          <a:p>
            <a:pPr lvl="1"/>
            <a:endParaRPr lang="en-CA" dirty="0"/>
          </a:p>
          <a:p>
            <a:endParaRPr lang="en-CA" dirty="0"/>
          </a:p>
        </p:txBody>
      </p:sp>
      <p:sp>
        <p:nvSpPr>
          <p:cNvPr id="4" name="Footer Placeholder 3">
            <a:extLst>
              <a:ext uri="{FF2B5EF4-FFF2-40B4-BE49-F238E27FC236}">
                <a16:creationId xmlns:a16="http://schemas.microsoft.com/office/drawing/2014/main" id="{32EA42CB-4F7E-48D7-AB91-72D0799D7433}"/>
              </a:ext>
            </a:extLst>
          </p:cNvPr>
          <p:cNvSpPr>
            <a:spLocks noGrp="1"/>
          </p:cNvSpPr>
          <p:nvPr>
            <p:ph type="ftr" sz="quarter" idx="11"/>
          </p:nvPr>
        </p:nvSpPr>
        <p:spPr/>
        <p:txBody>
          <a:bodyPr/>
          <a:lstStyle/>
          <a:p>
            <a:r>
              <a:rPr lang="en-US"/>
              <a:t>CSDA1000SUMA18 - Airport Gate Assignment Optimization</a:t>
            </a:r>
            <a:endParaRPr lang="en-CA"/>
          </a:p>
        </p:txBody>
      </p:sp>
    </p:spTree>
    <p:extLst>
      <p:ext uri="{BB962C8B-B14F-4D97-AF65-F5344CB8AC3E}">
        <p14:creationId xmlns:p14="http://schemas.microsoft.com/office/powerpoint/2010/main" val="564798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8C749-BA6E-4DB4-8560-137759C15F4C}"/>
              </a:ext>
            </a:extLst>
          </p:cNvPr>
          <p:cNvSpPr>
            <a:spLocks noGrp="1"/>
          </p:cNvSpPr>
          <p:nvPr>
            <p:ph type="title"/>
          </p:nvPr>
        </p:nvSpPr>
        <p:spPr>
          <a:xfrm>
            <a:off x="838200" y="365126"/>
            <a:ext cx="10515600" cy="928654"/>
          </a:xfrm>
        </p:spPr>
        <p:txBody>
          <a:bodyPr/>
          <a:lstStyle/>
          <a:p>
            <a:r>
              <a:rPr lang="en-US" dirty="0"/>
              <a:t>SFO Gates - Weekly Allocation – input 1</a:t>
            </a:r>
            <a:endParaRPr lang="en-CA" dirty="0"/>
          </a:p>
        </p:txBody>
      </p:sp>
      <p:sp>
        <p:nvSpPr>
          <p:cNvPr id="4" name="Footer Placeholder 3">
            <a:extLst>
              <a:ext uri="{FF2B5EF4-FFF2-40B4-BE49-F238E27FC236}">
                <a16:creationId xmlns:a16="http://schemas.microsoft.com/office/drawing/2014/main" id="{C14FBFA9-7AC8-46E5-8782-501C481D2F50}"/>
              </a:ext>
            </a:extLst>
          </p:cNvPr>
          <p:cNvSpPr>
            <a:spLocks noGrp="1"/>
          </p:cNvSpPr>
          <p:nvPr>
            <p:ph type="ftr" sz="quarter" idx="11"/>
          </p:nvPr>
        </p:nvSpPr>
        <p:spPr/>
        <p:txBody>
          <a:bodyPr/>
          <a:lstStyle/>
          <a:p>
            <a:r>
              <a:rPr lang="en-US"/>
              <a:t>CSDA1000SUMA18 - Airport Gate Assignment Optimization</a:t>
            </a:r>
            <a:endParaRPr lang="en-CA"/>
          </a:p>
        </p:txBody>
      </p:sp>
      <p:graphicFrame>
        <p:nvGraphicFramePr>
          <p:cNvPr id="9" name="Content Placeholder 8"/>
          <p:cNvGraphicFramePr>
            <a:graphicFrameLocks noGrp="1"/>
          </p:cNvGraphicFramePr>
          <p:nvPr>
            <p:ph idx="1"/>
          </p:nvPr>
        </p:nvGraphicFramePr>
        <p:xfrm>
          <a:off x="1696454" y="1231901"/>
          <a:ext cx="8799092" cy="4945060"/>
        </p:xfrm>
        <a:graphic>
          <a:graphicData uri="http://schemas.openxmlformats.org/drawingml/2006/table">
            <a:tbl>
              <a:tblPr/>
              <a:tblGrid>
                <a:gridCol w="2277307">
                  <a:extLst>
                    <a:ext uri="{9D8B030D-6E8A-4147-A177-3AD203B41FA5}">
                      <a16:colId xmlns:a16="http://schemas.microsoft.com/office/drawing/2014/main" val="20000"/>
                    </a:ext>
                  </a:extLst>
                </a:gridCol>
                <a:gridCol w="451917">
                  <a:extLst>
                    <a:ext uri="{9D8B030D-6E8A-4147-A177-3AD203B41FA5}">
                      <a16:colId xmlns:a16="http://schemas.microsoft.com/office/drawing/2014/main" val="20001"/>
                    </a:ext>
                  </a:extLst>
                </a:gridCol>
                <a:gridCol w="336723">
                  <a:extLst>
                    <a:ext uri="{9D8B030D-6E8A-4147-A177-3AD203B41FA5}">
                      <a16:colId xmlns:a16="http://schemas.microsoft.com/office/drawing/2014/main" val="20002"/>
                    </a:ext>
                  </a:extLst>
                </a:gridCol>
                <a:gridCol w="336723">
                  <a:extLst>
                    <a:ext uri="{9D8B030D-6E8A-4147-A177-3AD203B41FA5}">
                      <a16:colId xmlns:a16="http://schemas.microsoft.com/office/drawing/2014/main" val="20003"/>
                    </a:ext>
                  </a:extLst>
                </a:gridCol>
                <a:gridCol w="336723">
                  <a:extLst>
                    <a:ext uri="{9D8B030D-6E8A-4147-A177-3AD203B41FA5}">
                      <a16:colId xmlns:a16="http://schemas.microsoft.com/office/drawing/2014/main" val="20004"/>
                    </a:ext>
                  </a:extLst>
                </a:gridCol>
                <a:gridCol w="342630">
                  <a:extLst>
                    <a:ext uri="{9D8B030D-6E8A-4147-A177-3AD203B41FA5}">
                      <a16:colId xmlns:a16="http://schemas.microsoft.com/office/drawing/2014/main" val="20005"/>
                    </a:ext>
                  </a:extLst>
                </a:gridCol>
                <a:gridCol w="342630">
                  <a:extLst>
                    <a:ext uri="{9D8B030D-6E8A-4147-A177-3AD203B41FA5}">
                      <a16:colId xmlns:a16="http://schemas.microsoft.com/office/drawing/2014/main" val="20006"/>
                    </a:ext>
                  </a:extLst>
                </a:gridCol>
                <a:gridCol w="342630">
                  <a:extLst>
                    <a:ext uri="{9D8B030D-6E8A-4147-A177-3AD203B41FA5}">
                      <a16:colId xmlns:a16="http://schemas.microsoft.com/office/drawing/2014/main" val="20007"/>
                    </a:ext>
                  </a:extLst>
                </a:gridCol>
                <a:gridCol w="342630">
                  <a:extLst>
                    <a:ext uri="{9D8B030D-6E8A-4147-A177-3AD203B41FA5}">
                      <a16:colId xmlns:a16="http://schemas.microsoft.com/office/drawing/2014/main" val="20008"/>
                    </a:ext>
                  </a:extLst>
                </a:gridCol>
                <a:gridCol w="342630">
                  <a:extLst>
                    <a:ext uri="{9D8B030D-6E8A-4147-A177-3AD203B41FA5}">
                      <a16:colId xmlns:a16="http://schemas.microsoft.com/office/drawing/2014/main" val="20009"/>
                    </a:ext>
                  </a:extLst>
                </a:gridCol>
                <a:gridCol w="342630">
                  <a:extLst>
                    <a:ext uri="{9D8B030D-6E8A-4147-A177-3AD203B41FA5}">
                      <a16:colId xmlns:a16="http://schemas.microsoft.com/office/drawing/2014/main" val="20010"/>
                    </a:ext>
                  </a:extLst>
                </a:gridCol>
                <a:gridCol w="342630">
                  <a:extLst>
                    <a:ext uri="{9D8B030D-6E8A-4147-A177-3AD203B41FA5}">
                      <a16:colId xmlns:a16="http://schemas.microsoft.com/office/drawing/2014/main" val="20011"/>
                    </a:ext>
                  </a:extLst>
                </a:gridCol>
                <a:gridCol w="342630">
                  <a:extLst>
                    <a:ext uri="{9D8B030D-6E8A-4147-A177-3AD203B41FA5}">
                      <a16:colId xmlns:a16="http://schemas.microsoft.com/office/drawing/2014/main" val="20012"/>
                    </a:ext>
                  </a:extLst>
                </a:gridCol>
                <a:gridCol w="342630">
                  <a:extLst>
                    <a:ext uri="{9D8B030D-6E8A-4147-A177-3AD203B41FA5}">
                      <a16:colId xmlns:a16="http://schemas.microsoft.com/office/drawing/2014/main" val="20013"/>
                    </a:ext>
                  </a:extLst>
                </a:gridCol>
                <a:gridCol w="567111">
                  <a:extLst>
                    <a:ext uri="{9D8B030D-6E8A-4147-A177-3AD203B41FA5}">
                      <a16:colId xmlns:a16="http://schemas.microsoft.com/office/drawing/2014/main" val="20014"/>
                    </a:ext>
                  </a:extLst>
                </a:gridCol>
                <a:gridCol w="664584">
                  <a:extLst>
                    <a:ext uri="{9D8B030D-6E8A-4147-A177-3AD203B41FA5}">
                      <a16:colId xmlns:a16="http://schemas.microsoft.com/office/drawing/2014/main" val="20015"/>
                    </a:ext>
                  </a:extLst>
                </a:gridCol>
                <a:gridCol w="744334">
                  <a:extLst>
                    <a:ext uri="{9D8B030D-6E8A-4147-A177-3AD203B41FA5}">
                      <a16:colId xmlns:a16="http://schemas.microsoft.com/office/drawing/2014/main" val="20016"/>
                    </a:ext>
                  </a:extLst>
                </a:gridCol>
              </a:tblGrid>
              <a:tr h="274234">
                <a:tc gridSpan="5">
                  <a:txBody>
                    <a:bodyPr/>
                    <a:lstStyle/>
                    <a:p>
                      <a:pPr algn="l" fontAlgn="b"/>
                      <a:endParaRPr lang="en-US" sz="1700" b="1" i="0" u="none" strike="noStrike" dirty="0">
                        <a:solidFill>
                          <a:srgbClr val="000000"/>
                        </a:solidFill>
                        <a:effectLst/>
                        <a:latin typeface="Calibri"/>
                      </a:endParaRPr>
                    </a:p>
                  </a:txBody>
                  <a:tcPr marL="0" marR="0" marT="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0"/>
                  </a:ext>
                </a:extLst>
              </a:tr>
              <a:tr h="176925">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rowSpan="4" gridSpan="7">
                  <a:txBody>
                    <a:bodyPr/>
                    <a:lstStyle/>
                    <a:p>
                      <a:pPr algn="l" fontAlgn="b"/>
                      <a:r>
                        <a:rPr lang="en-US" sz="1000" b="0" i="0" u="none" strike="noStrike">
                          <a:solidFill>
                            <a:srgbClr val="000000"/>
                          </a:solidFill>
                          <a:effectLst/>
                          <a:latin typeface="Calibri"/>
                        </a:rPr>
                        <a:t>False False False False </a:t>
                      </a:r>
                    </a:p>
                  </a:txBody>
                  <a:tcPr marL="0" marR="0" marT="0" marB="0" anchor="b">
                    <a:lnL>
                      <a:noFill/>
                    </a:lnL>
                    <a:lnR>
                      <a:noFill/>
                    </a:lnR>
                    <a:lnT>
                      <a:noFill/>
                    </a:lnT>
                    <a:lnB>
                      <a:noFill/>
                    </a:lnB>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extLst>
                  <a:ext uri="{0D108BD9-81ED-4DB2-BD59-A6C34878D82A}">
                    <a16:rowId xmlns:a16="http://schemas.microsoft.com/office/drawing/2014/main" val="10001"/>
                  </a:ext>
                </a:extLst>
              </a:tr>
              <a:tr h="185772">
                <a:tc>
                  <a:txBody>
                    <a:bodyPr/>
                    <a:lstStyle/>
                    <a:p>
                      <a:pPr algn="l" fontAlgn="b"/>
                      <a:r>
                        <a:rPr lang="en-US" sz="1100" b="1" i="0" u="none" strike="noStrike">
                          <a:solidFill>
                            <a:srgbClr val="000000"/>
                          </a:solidFill>
                          <a:effectLst/>
                          <a:latin typeface="Calibri"/>
                        </a:rPr>
                        <a:t>Number of people served:</a:t>
                      </a:r>
                    </a:p>
                  </a:txBody>
                  <a:tcPr marL="0" marR="0" marT="0" marB="0" anchor="b">
                    <a:lnL>
                      <a:noFill/>
                    </a:lnL>
                    <a:lnR>
                      <a:noFill/>
                    </a:lnR>
                    <a:lnT>
                      <a:noFill/>
                    </a:lnT>
                    <a:lnB>
                      <a:noFill/>
                    </a:lnB>
                  </a:tcPr>
                </a:tc>
                <a:tc>
                  <a:txBody>
                    <a:bodyPr/>
                    <a:lstStyle/>
                    <a:p>
                      <a:pPr algn="r" fontAlgn="b"/>
                      <a:r>
                        <a:rPr lang="en-US" sz="1000" b="1" i="0" u="none" strike="noStrike">
                          <a:solidFill>
                            <a:srgbClr val="FF0000"/>
                          </a:solidFill>
                          <a:effectLst/>
                          <a:latin typeface="Calibri"/>
                        </a:rPr>
                        <a:t>121701</a:t>
                      </a: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r>
                        <a:rPr lang="en-US" sz="1000" b="0" i="0" u="none" strike="noStrike">
                          <a:solidFill>
                            <a:srgbClr val="000000"/>
                          </a:solidFill>
                          <a:effectLst/>
                          <a:latin typeface="Calibri"/>
                        </a:rPr>
                        <a:t> </a:t>
                      </a: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2"/>
                  </a:ext>
                </a:extLst>
              </a:tr>
              <a:tr h="185772">
                <a:tc>
                  <a:txBody>
                    <a:bodyPr/>
                    <a:lstStyle/>
                    <a:p>
                      <a:pPr algn="l" fontAlgn="b"/>
                      <a:r>
                        <a:rPr lang="en-US" sz="1100" b="1" i="0" u="none" strike="noStrike">
                          <a:solidFill>
                            <a:srgbClr val="000000"/>
                          </a:solidFill>
                          <a:effectLst/>
                          <a:latin typeface="Calibri"/>
                        </a:rPr>
                        <a:t>Number of people served in 2015:</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121701</a:t>
                      </a: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r h="185772">
                <a:tc>
                  <a:txBody>
                    <a:bodyPr/>
                    <a:lstStyle/>
                    <a:p>
                      <a:pPr algn="l" fontAlgn="b"/>
                      <a:r>
                        <a:rPr lang="en-US" sz="1100" b="1" i="0" u="none" strike="noStrike">
                          <a:solidFill>
                            <a:srgbClr val="000000"/>
                          </a:solidFill>
                          <a:effectLst/>
                          <a:latin typeface="Calibri"/>
                        </a:rPr>
                        <a:t>Number of people served increment:</a:t>
                      </a:r>
                    </a:p>
                  </a:txBody>
                  <a:tcPr marL="0" marR="0" marT="0" marB="0" anchor="b">
                    <a:lnL>
                      <a:noFill/>
                    </a:lnL>
                    <a:lnR>
                      <a:noFill/>
                    </a:lnR>
                    <a:lnT>
                      <a:noFill/>
                    </a:lnT>
                    <a:lnB>
                      <a:noFill/>
                    </a:lnB>
                  </a:tcPr>
                </a:tc>
                <a:tc>
                  <a:txBody>
                    <a:bodyPr/>
                    <a:lstStyle/>
                    <a:p>
                      <a:pPr algn="r" fontAlgn="b"/>
                      <a:r>
                        <a:rPr lang="en-US" sz="1000" b="1" i="0" u="none" strike="noStrike">
                          <a:solidFill>
                            <a:srgbClr val="FF0000"/>
                          </a:solidFill>
                          <a:effectLst/>
                          <a:latin typeface="Calibri"/>
                        </a:rPr>
                        <a:t>0%</a:t>
                      </a: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gridSpan="7"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4"/>
                  </a:ext>
                </a:extLst>
              </a:tr>
              <a:tr h="185772">
                <a:tc>
                  <a:txBody>
                    <a:bodyPr/>
                    <a:lstStyle/>
                    <a:p>
                      <a:pPr algn="l" fontAlgn="b"/>
                      <a:r>
                        <a:rPr lang="en-US" sz="1100" b="1" i="0" u="none" strike="noStrike">
                          <a:solidFill>
                            <a:srgbClr val="000000"/>
                          </a:solidFill>
                          <a:effectLst/>
                          <a:latin typeface="Calibri"/>
                        </a:rPr>
                        <a:t>Number of people delayed:</a:t>
                      </a:r>
                    </a:p>
                  </a:txBody>
                  <a:tcPr marL="0" marR="0" marT="0"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815</a:t>
                      </a:r>
                    </a:p>
                  </a:txBody>
                  <a:tcPr marL="0" marR="0" marT="0" marB="0" anchor="b">
                    <a:lnL>
                      <a:noFill/>
                    </a:lnL>
                    <a:lnR>
                      <a:noFill/>
                    </a:lnR>
                    <a:lnT>
                      <a:noFill/>
                    </a:lnT>
                    <a:lnB w="6350" cap="flat" cmpd="sng" algn="ctr">
                      <a:solidFill>
                        <a:srgbClr val="B2B2B2"/>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5"/>
                  </a:ext>
                </a:extLst>
              </a:tr>
              <a:tr h="185772">
                <a:tc>
                  <a:txBody>
                    <a:bodyPr/>
                    <a:lstStyle/>
                    <a:p>
                      <a:pPr algn="l" fontAlgn="b"/>
                      <a:r>
                        <a:rPr lang="en-US" sz="1100" b="1" i="0" u="none" strike="noStrike">
                          <a:solidFill>
                            <a:srgbClr val="000000"/>
                          </a:solidFill>
                          <a:effectLst/>
                          <a:latin typeface="Calibri"/>
                        </a:rPr>
                        <a:t>Gate usage  [times a day] (9):</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6100"/>
                          </a:solidFill>
                          <a:effectLst/>
                          <a:latin typeface="Calibri"/>
                        </a:rPr>
                        <a:t>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10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6"/>
                  </a:ext>
                </a:extLst>
              </a:tr>
              <a:tr h="185772">
                <a:tc>
                  <a:txBody>
                    <a:bodyPr/>
                    <a:lstStyle/>
                    <a:p>
                      <a:pPr algn="l" fontAlgn="b"/>
                      <a:r>
                        <a:rPr lang="en-US" sz="1100" b="1" i="0" u="none" strike="noStrike">
                          <a:solidFill>
                            <a:srgbClr val="000000"/>
                          </a:solidFill>
                          <a:effectLst/>
                          <a:latin typeface="Calibri"/>
                        </a:rPr>
                        <a:t>Gate usage  increase:</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6100"/>
                          </a:solidFill>
                          <a:effectLst/>
                          <a:latin typeface="Calibri"/>
                        </a:rPr>
                        <a:t>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10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7"/>
                  </a:ext>
                </a:extLst>
              </a:tr>
              <a:tr h="185772">
                <a:tc>
                  <a:txBody>
                    <a:bodyPr/>
                    <a:lstStyle/>
                    <a:p>
                      <a:pPr algn="l" fontAlgn="b"/>
                      <a:r>
                        <a:rPr lang="en-US" sz="1100" b="1" i="0" u="none" strike="noStrike">
                          <a:solidFill>
                            <a:srgbClr val="000000"/>
                          </a:solidFill>
                          <a:effectLst/>
                          <a:latin typeface="Calibri"/>
                        </a:rPr>
                        <a:t>Airline gate allowance increase:</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6100"/>
                          </a:solidFill>
                          <a:effectLst/>
                          <a:latin typeface="Calibri"/>
                        </a:rPr>
                        <a:t>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10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8"/>
                  </a:ext>
                </a:extLst>
              </a:tr>
              <a:tr h="176925">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9"/>
                  </a:ext>
                </a:extLst>
              </a:tr>
              <a:tr h="185772">
                <a:tc>
                  <a:txBody>
                    <a:bodyPr/>
                    <a:lstStyle/>
                    <a:p>
                      <a:pPr algn="l" fontAlgn="b"/>
                      <a:r>
                        <a:rPr lang="en-US" sz="1100" b="1" i="0" u="none" strike="noStrike">
                          <a:solidFill>
                            <a:srgbClr val="000000"/>
                          </a:solidFill>
                          <a:effectLst/>
                          <a:latin typeface="Calibri"/>
                        </a:rPr>
                        <a:t>Suggested Gate Allocations:</a:t>
                      </a: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extLst>
                  <a:ext uri="{0D108BD9-81ED-4DB2-BD59-A6C34878D82A}">
                    <a16:rowId xmlns:a16="http://schemas.microsoft.com/office/drawing/2014/main" val="10010"/>
                  </a:ext>
                </a:extLst>
              </a:tr>
              <a:tr h="176925">
                <a:tc gridSpan="2">
                  <a:txBody>
                    <a:bodyPr/>
                    <a:lstStyle/>
                    <a:p>
                      <a:pPr algn="ctr" fontAlgn="ctr"/>
                      <a:r>
                        <a:rPr lang="en-US" sz="1000" b="1" i="0" u="none" strike="noStrike">
                          <a:solidFill>
                            <a:srgbClr val="3F3F3F"/>
                          </a:solidFill>
                          <a:effectLst/>
                          <a:latin typeface="Calibri"/>
                        </a:rPr>
                        <a:t>Airlines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hMerge="1">
                  <a:txBody>
                    <a:bodyPr/>
                    <a:lstStyle/>
                    <a:p>
                      <a:endParaRPr lang="en-US"/>
                    </a:p>
                  </a:txBody>
                  <a:tcPr/>
                </a:tc>
                <a:tc gridSpan="12">
                  <a:txBody>
                    <a:bodyPr/>
                    <a:lstStyle/>
                    <a:p>
                      <a:pPr algn="ctr" fontAlgn="ctr"/>
                      <a:r>
                        <a:rPr lang="en-US" sz="1000" b="1" i="0" u="none" strike="noStrike">
                          <a:solidFill>
                            <a:srgbClr val="3F3F3F"/>
                          </a:solidFill>
                          <a:effectLst/>
                          <a:latin typeface="Calibri"/>
                        </a:rPr>
                        <a:t>Gates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b"/>
                      <a:r>
                        <a:rPr lang="en-US" sz="1000" b="0" i="0" u="none" strike="noStrike">
                          <a:solidFill>
                            <a:srgbClr val="000000"/>
                          </a:solidFill>
                          <a:effectLst/>
                          <a:latin typeface="Calibri"/>
                        </a:rPr>
                        <a:t>Flights Granted</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tc rowSpan="2">
                  <a:txBody>
                    <a:bodyPr/>
                    <a:lstStyle/>
                    <a:p>
                      <a:pPr algn="ctr" fontAlgn="b"/>
                      <a:r>
                        <a:rPr lang="en-US" sz="1000" b="0" i="0" u="none" strike="noStrike">
                          <a:solidFill>
                            <a:srgbClr val="000000"/>
                          </a:solidFill>
                          <a:effectLst/>
                          <a:latin typeface="Calibri"/>
                        </a:rPr>
                        <a:t>Min Flights to  assign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tc rowSpan="2">
                  <a:txBody>
                    <a:bodyPr/>
                    <a:lstStyle/>
                    <a:p>
                      <a:pPr algn="ctr" fontAlgn="b"/>
                      <a:r>
                        <a:rPr lang="en-US" sz="1000" b="0" i="0" u="none" strike="noStrike">
                          <a:solidFill>
                            <a:srgbClr val="000000"/>
                          </a:solidFill>
                          <a:effectLst/>
                          <a:latin typeface="Calibri"/>
                        </a:rPr>
                        <a:t>Max Flights to  assign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extLst>
                  <a:ext uri="{0D108BD9-81ED-4DB2-BD59-A6C34878D82A}">
                    <a16:rowId xmlns:a16="http://schemas.microsoft.com/office/drawing/2014/main" val="10011"/>
                  </a:ext>
                </a:extLst>
              </a:tr>
              <a:tr h="176925">
                <a:tc>
                  <a:txBody>
                    <a:bodyPr/>
                    <a:lstStyle/>
                    <a:p>
                      <a:pPr algn="l" fontAlgn="b"/>
                      <a:r>
                        <a:rPr lang="en-US" sz="1000" b="1" i="0" u="none" strike="noStrike">
                          <a:solidFill>
                            <a:srgbClr val="3F3F3F"/>
                          </a:solidFill>
                          <a:effectLst/>
                          <a:latin typeface="Calibri"/>
                        </a:rPr>
                        <a:t>Name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000" b="1" i="0" u="none" strike="noStrike">
                          <a:solidFill>
                            <a:srgbClr val="3F3F3F"/>
                          </a:solidFill>
                          <a:effectLst/>
                          <a:latin typeface="Calibri"/>
                        </a:rPr>
                        <a:t>Code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3F3F3F"/>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3F3F3F"/>
                          </a:solidFill>
                          <a:effectLst/>
                          <a:latin typeface="Calibri"/>
                        </a:rPr>
                        <a:t>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3F3F3F"/>
                          </a:solidFill>
                          <a:effectLst/>
                          <a:latin typeface="Calibri"/>
                        </a:rPr>
                        <a:t>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3F3F3F"/>
                          </a:solidFill>
                          <a:effectLst/>
                          <a:latin typeface="Calibri"/>
                        </a:rPr>
                        <a:t>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3F3F3F"/>
                          </a:solidFill>
                          <a:effectLst/>
                          <a:latin typeface="Calibri"/>
                        </a:rPr>
                        <a:t>5</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3F3F3F"/>
                          </a:solidFill>
                          <a:effectLst/>
                          <a:latin typeface="Calibri"/>
                        </a:rPr>
                        <a:t>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3F3F3F"/>
                          </a:solidFill>
                          <a:effectLst/>
                          <a:latin typeface="Calibri"/>
                        </a:rPr>
                        <a:t>7</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3F3F3F"/>
                          </a:solidFill>
                          <a:effectLst/>
                          <a:latin typeface="Calibri"/>
                        </a:rPr>
                        <a:t>8</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3F3F3F"/>
                          </a:solidFill>
                          <a:effectLst/>
                          <a:latin typeface="Calibri"/>
                        </a:rPr>
                        <a:t>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3F3F3F"/>
                          </a:solidFill>
                          <a:effectLst/>
                          <a:latin typeface="Calibri"/>
                        </a:rPr>
                        <a:t>10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3F3F3F"/>
                          </a:solidFill>
                          <a:effectLst/>
                          <a:latin typeface="Calibri"/>
                        </a:rPr>
                        <a:t>11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1" i="0" u="none" strike="noStrike">
                          <a:solidFill>
                            <a:srgbClr val="3F3F3F"/>
                          </a:solidFill>
                          <a:effectLst/>
                          <a:latin typeface="Calibri"/>
                        </a:rPr>
                        <a:t>12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2"/>
                  </a:ext>
                </a:extLst>
              </a:tr>
              <a:tr h="176925">
                <a:tc>
                  <a:txBody>
                    <a:bodyPr/>
                    <a:lstStyle/>
                    <a:p>
                      <a:pPr algn="l" fontAlgn="b"/>
                      <a:r>
                        <a:rPr lang="en-US" sz="1000" b="0" i="0" u="none" strike="noStrike">
                          <a:solidFill>
                            <a:srgbClr val="000000"/>
                          </a:solidFill>
                          <a:effectLst/>
                          <a:latin typeface="Calibri"/>
                        </a:rPr>
                        <a:t>American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000000"/>
                          </a:solidFill>
                          <a:effectLst/>
                          <a:latin typeface="Calibri"/>
                        </a:rPr>
                        <a:t>AA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67</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67</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3"/>
                  </a:ext>
                </a:extLst>
              </a:tr>
              <a:tr h="176925">
                <a:tc>
                  <a:txBody>
                    <a:bodyPr/>
                    <a:lstStyle/>
                    <a:p>
                      <a:pPr algn="l" fontAlgn="b"/>
                      <a:r>
                        <a:rPr lang="en-US" sz="1000" b="0" i="0" u="none" strike="noStrike">
                          <a:solidFill>
                            <a:srgbClr val="000000"/>
                          </a:solidFill>
                          <a:effectLst/>
                          <a:latin typeface="Calibri"/>
                        </a:rPr>
                        <a:t>Alaska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000000"/>
                          </a:solidFill>
                          <a:effectLst/>
                          <a:latin typeface="Calibri"/>
                        </a:rPr>
                        <a:t>AS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26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26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26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4"/>
                  </a:ext>
                </a:extLst>
              </a:tr>
              <a:tr h="176925">
                <a:tc>
                  <a:txBody>
                    <a:bodyPr/>
                    <a:lstStyle/>
                    <a:p>
                      <a:pPr algn="l" fontAlgn="b"/>
                      <a:r>
                        <a:rPr lang="en-US" sz="1000" b="0" i="0" u="none" strike="noStrike">
                          <a:solidFill>
                            <a:srgbClr val="000000"/>
                          </a:solidFill>
                          <a:effectLst/>
                          <a:latin typeface="Calibri"/>
                        </a:rPr>
                        <a:t>Jetblue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000000"/>
                          </a:solidFill>
                          <a:effectLst/>
                          <a:latin typeface="Calibri"/>
                        </a:rPr>
                        <a:t>B6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25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25</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25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5"/>
                  </a:ext>
                </a:extLst>
              </a:tr>
              <a:tr h="176925">
                <a:tc>
                  <a:txBody>
                    <a:bodyPr/>
                    <a:lstStyle/>
                    <a:p>
                      <a:pPr algn="l" fontAlgn="b"/>
                      <a:r>
                        <a:rPr lang="en-US" sz="1000" b="0" i="0" u="none" strike="noStrike">
                          <a:solidFill>
                            <a:srgbClr val="000000"/>
                          </a:solidFill>
                          <a:effectLst/>
                          <a:latin typeface="Calibri"/>
                        </a:rPr>
                        <a:t>Delta Air 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000000"/>
                          </a:solidFill>
                          <a:effectLst/>
                          <a:latin typeface="Calibri"/>
                        </a:rPr>
                        <a:t>DL</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49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2</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55</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55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6"/>
                  </a:ext>
                </a:extLst>
              </a:tr>
              <a:tr h="176925">
                <a:tc>
                  <a:txBody>
                    <a:bodyPr/>
                    <a:lstStyle/>
                    <a:p>
                      <a:pPr algn="l" fontAlgn="b"/>
                      <a:r>
                        <a:rPr lang="en-US" sz="1000" b="0" i="0" u="none" strike="noStrike">
                          <a:solidFill>
                            <a:srgbClr val="000000"/>
                          </a:solidFill>
                          <a:effectLst/>
                          <a:latin typeface="Calibri"/>
                        </a:rPr>
                        <a:t>Frontier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000000"/>
                          </a:solidFill>
                          <a:effectLst/>
                          <a:latin typeface="Calibri"/>
                        </a:rPr>
                        <a:t>F9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10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10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10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7"/>
                  </a:ext>
                </a:extLst>
              </a:tr>
              <a:tr h="176925">
                <a:tc>
                  <a:txBody>
                    <a:bodyPr/>
                    <a:lstStyle/>
                    <a:p>
                      <a:pPr algn="l" fontAlgn="b"/>
                      <a:r>
                        <a:rPr lang="en-US" sz="1000" b="0" i="0" u="none" strike="noStrike">
                          <a:solidFill>
                            <a:srgbClr val="000000"/>
                          </a:solidFill>
                          <a:effectLst/>
                          <a:latin typeface="Calibri"/>
                        </a:rPr>
                        <a:t>Hawaiian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000000"/>
                          </a:solidFill>
                          <a:effectLst/>
                          <a:latin typeface="Calibri"/>
                        </a:rPr>
                        <a:t>HA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8"/>
                  </a:ext>
                </a:extLst>
              </a:tr>
              <a:tr h="176925">
                <a:tc>
                  <a:txBody>
                    <a:bodyPr/>
                    <a:lstStyle/>
                    <a:p>
                      <a:pPr algn="l" fontAlgn="b"/>
                      <a:r>
                        <a:rPr lang="en-US" sz="1000" b="0" i="0" u="none" strike="noStrike">
                          <a:solidFill>
                            <a:srgbClr val="000000"/>
                          </a:solidFill>
                          <a:effectLst/>
                          <a:latin typeface="Calibri"/>
                        </a:rPr>
                        <a:t>SkyWest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000000"/>
                          </a:solidFill>
                          <a:effectLst/>
                          <a:latin typeface="Calibri"/>
                        </a:rPr>
                        <a:t>OO</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44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9C0006"/>
                          </a:solidFill>
                          <a:effectLst/>
                          <a:latin typeface="Calibri"/>
                        </a:rPr>
                        <a:t>59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166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166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9"/>
                  </a:ext>
                </a:extLst>
              </a:tr>
              <a:tr h="176925">
                <a:tc>
                  <a:txBody>
                    <a:bodyPr/>
                    <a:lstStyle/>
                    <a:p>
                      <a:pPr algn="l" fontAlgn="b"/>
                      <a:r>
                        <a:rPr lang="en-US" sz="1000" b="0" i="0" u="none" strike="noStrike">
                          <a:solidFill>
                            <a:srgbClr val="000000"/>
                          </a:solidFill>
                          <a:effectLst/>
                          <a:latin typeface="Calibri"/>
                        </a:rPr>
                        <a:t>United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000000"/>
                          </a:solidFill>
                          <a:effectLst/>
                          <a:latin typeface="Calibri"/>
                        </a:rPr>
                        <a:t>UA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15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9C0006"/>
                          </a:solidFill>
                          <a:effectLst/>
                          <a:latin typeface="Calibri"/>
                        </a:rPr>
                        <a:t>35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239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239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20"/>
                  </a:ext>
                </a:extLst>
              </a:tr>
              <a:tr h="176925">
                <a:tc>
                  <a:txBody>
                    <a:bodyPr/>
                    <a:lstStyle/>
                    <a:p>
                      <a:pPr algn="l" fontAlgn="b"/>
                      <a:r>
                        <a:rPr lang="en-US" sz="1000" b="0" i="0" u="none" strike="noStrike">
                          <a:solidFill>
                            <a:srgbClr val="000000"/>
                          </a:solidFill>
                          <a:effectLst/>
                          <a:latin typeface="Calibri"/>
                        </a:rPr>
                        <a:t>US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000000"/>
                          </a:solidFill>
                          <a:effectLst/>
                          <a:latin typeface="Calibri"/>
                        </a:rPr>
                        <a:t>US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21"/>
                  </a:ext>
                </a:extLst>
              </a:tr>
              <a:tr h="176925">
                <a:tc>
                  <a:txBody>
                    <a:bodyPr/>
                    <a:lstStyle/>
                    <a:p>
                      <a:pPr algn="l" fontAlgn="b"/>
                      <a:r>
                        <a:rPr lang="en-US" sz="1000" b="0" i="0" u="none" strike="noStrike">
                          <a:solidFill>
                            <a:srgbClr val="000000"/>
                          </a:solidFill>
                          <a:effectLst/>
                          <a:latin typeface="Calibri"/>
                        </a:rPr>
                        <a:t>Virgin America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000000"/>
                          </a:solidFill>
                          <a:effectLst/>
                          <a:latin typeface="Calibri"/>
                        </a:rPr>
                        <a:t>VX</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54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28</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82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82</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22"/>
                  </a:ext>
                </a:extLst>
              </a:tr>
              <a:tr h="176925">
                <a:tc>
                  <a:txBody>
                    <a:bodyPr/>
                    <a:lstStyle/>
                    <a:p>
                      <a:pPr algn="l" fontAlgn="b"/>
                      <a:r>
                        <a:rPr lang="en-US" sz="1000" b="0" i="0" u="none" strike="noStrike">
                          <a:solidFill>
                            <a:srgbClr val="000000"/>
                          </a:solidFill>
                          <a:effectLst/>
                          <a:latin typeface="Calibri"/>
                        </a:rPr>
                        <a:t>Southwest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000" b="0" i="0" u="none" strike="noStrike">
                          <a:solidFill>
                            <a:srgbClr val="000000"/>
                          </a:solidFill>
                          <a:effectLst/>
                          <a:latin typeface="Calibri"/>
                        </a:rPr>
                        <a:t>WN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000" b="0" i="0" u="none" strike="noStrike">
                          <a:solidFill>
                            <a:srgbClr val="9C0006"/>
                          </a:solidFill>
                          <a:effectLst/>
                          <a:latin typeface="Calibri"/>
                        </a:rPr>
                        <a:t>63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9C0006"/>
                          </a:solidFill>
                          <a:effectLst/>
                          <a:latin typeface="Calibri"/>
                        </a:rPr>
                        <a:t>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C7CE"/>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1000" b="0" i="0" u="none" strike="noStrike">
                          <a:solidFill>
                            <a:srgbClr val="000000"/>
                          </a:solidFill>
                          <a:effectLst/>
                          <a:latin typeface="Calibri"/>
                        </a:rPr>
                        <a:t>72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72</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23"/>
                  </a:ext>
                </a:extLst>
              </a:tr>
              <a:tr h="176925">
                <a:tc gridSpan="2">
                  <a:txBody>
                    <a:bodyPr/>
                    <a:lstStyle/>
                    <a:p>
                      <a:pPr algn="r" fontAlgn="b"/>
                      <a:r>
                        <a:rPr lang="en-US" sz="1000" b="1" i="0" u="none" strike="noStrike">
                          <a:solidFill>
                            <a:srgbClr val="3F3F3F"/>
                          </a:solidFill>
                          <a:effectLst/>
                          <a:latin typeface="Calibri"/>
                        </a:rPr>
                        <a:t>Flights assigned actual</a:t>
                      </a:r>
                    </a:p>
                  </a:txBody>
                  <a:tcPr marL="0" marR="0" marT="0" marB="0" anchor="b">
                    <a:lnL>
                      <a:noFill/>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a:noFill/>
                    </a:lnB>
                    <a:solidFill>
                      <a:srgbClr val="F2F2F2"/>
                    </a:solidFill>
                  </a:tcPr>
                </a:tc>
                <a:tc hMerge="1">
                  <a:txBody>
                    <a:bodyPr/>
                    <a:lstStyle/>
                    <a:p>
                      <a:endParaRPr lang="en-US"/>
                    </a:p>
                  </a:txBody>
                  <a:tcPr/>
                </a:tc>
                <a:tc>
                  <a:txBody>
                    <a:bodyPr/>
                    <a:lstStyle/>
                    <a:p>
                      <a:pPr algn="ctr" fontAlgn="b"/>
                      <a:r>
                        <a:rPr lang="en-US" sz="1000" b="0" i="0" u="none" strike="noStrike">
                          <a:solidFill>
                            <a:srgbClr val="0000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0000"/>
                          </a:solidFill>
                          <a:effectLst/>
                          <a:latin typeface="Calibri"/>
                        </a:rPr>
                        <a:t>62</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10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endParaRPr lang="en-US" sz="10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ctr" fontAlgn="b"/>
                      <a:endParaRPr lang="en-US" sz="10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extLst>
                  <a:ext uri="{0D108BD9-81ED-4DB2-BD59-A6C34878D82A}">
                    <a16:rowId xmlns:a16="http://schemas.microsoft.com/office/drawing/2014/main" val="10024"/>
                  </a:ext>
                </a:extLst>
              </a:tr>
              <a:tr h="176925">
                <a:tc gridSpan="2">
                  <a:txBody>
                    <a:bodyPr/>
                    <a:lstStyle/>
                    <a:p>
                      <a:pPr algn="r" fontAlgn="b"/>
                      <a:r>
                        <a:rPr lang="en-US" sz="1000" b="1" i="0" u="none" strike="noStrike">
                          <a:solidFill>
                            <a:srgbClr val="3F3F3F"/>
                          </a:solidFill>
                          <a:effectLst/>
                          <a:latin typeface="Calibri"/>
                        </a:rPr>
                        <a:t>Min flights per gate allowed</a:t>
                      </a:r>
                    </a:p>
                  </a:txBody>
                  <a:tcPr marL="0" marR="0" marT="0" marB="0" anchor="b">
                    <a:lnL>
                      <a:noFill/>
                    </a:lnL>
                    <a:lnR w="6350" cap="flat" cmpd="sng" algn="ctr">
                      <a:solidFill>
                        <a:srgbClr val="B2B2B2"/>
                      </a:solidFill>
                      <a:prstDash val="solid"/>
                      <a:round/>
                      <a:headEnd type="none" w="med" len="med"/>
                      <a:tailEnd type="none" w="med" len="med"/>
                    </a:lnR>
                    <a:lnT>
                      <a:noFill/>
                    </a:lnT>
                    <a:lnB>
                      <a:noFill/>
                    </a:lnB>
                    <a:solidFill>
                      <a:srgbClr val="F2F2F2"/>
                    </a:solidFill>
                  </a:tcPr>
                </a:tc>
                <a:tc hMerge="1">
                  <a:txBody>
                    <a:bodyPr/>
                    <a:lstStyle/>
                    <a:p>
                      <a:endParaRPr lang="en-US"/>
                    </a:p>
                  </a:txBody>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endParaRPr lang="en-US" sz="10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ctr"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25"/>
                  </a:ext>
                </a:extLst>
              </a:tr>
              <a:tr h="176925">
                <a:tc gridSpan="2">
                  <a:txBody>
                    <a:bodyPr/>
                    <a:lstStyle/>
                    <a:p>
                      <a:pPr algn="r" fontAlgn="b"/>
                      <a:r>
                        <a:rPr lang="en-US" sz="1000" b="1" i="0" u="none" strike="noStrike">
                          <a:solidFill>
                            <a:srgbClr val="3F3F3F"/>
                          </a:solidFill>
                          <a:effectLst/>
                          <a:latin typeface="Calibri"/>
                        </a:rPr>
                        <a:t>Max flights per gate allowed</a:t>
                      </a:r>
                    </a:p>
                  </a:txBody>
                  <a:tcPr marL="0" marR="0" marT="0" marB="0" anchor="b">
                    <a:lnL>
                      <a:noFill/>
                    </a:lnL>
                    <a:lnR w="6350" cap="flat" cmpd="sng" algn="ctr">
                      <a:solidFill>
                        <a:srgbClr val="B2B2B2"/>
                      </a:solidFill>
                      <a:prstDash val="solid"/>
                      <a:round/>
                      <a:headEnd type="none" w="med" len="med"/>
                      <a:tailEnd type="none" w="med" len="med"/>
                    </a:lnR>
                    <a:lnT>
                      <a:noFill/>
                    </a:lnT>
                    <a:lnB>
                      <a:noFill/>
                    </a:lnB>
                    <a:solidFill>
                      <a:srgbClr val="F2F2F2"/>
                    </a:solidFill>
                  </a:tcPr>
                </a:tc>
                <a:tc hMerge="1">
                  <a:txBody>
                    <a:bodyPr/>
                    <a:lstStyle/>
                    <a:p>
                      <a:endParaRPr lang="en-US"/>
                    </a:p>
                  </a:txBody>
                  <a:tcPr/>
                </a:tc>
                <a:tc>
                  <a:txBody>
                    <a:bodyPr/>
                    <a:lstStyle/>
                    <a:p>
                      <a:pPr algn="ctr" fontAlgn="b"/>
                      <a:r>
                        <a:rPr lang="en-US" sz="10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10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endParaRPr lang="en-US" sz="10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ctr" fontAlgn="b"/>
                      <a:endParaRPr lang="en-US" sz="10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1000" b="0" i="0" u="none" strike="noStrike" dirty="0">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26"/>
                  </a:ext>
                </a:extLst>
              </a:tr>
            </a:tbl>
          </a:graphicData>
        </a:graphic>
      </p:graphicFrame>
      <p:pic>
        <p:nvPicPr>
          <p:cNvPr id="10" name="CommandButton1">
            <a:extLst>
              <a:ext uri="{63B3BB69-23CF-44E3-9099-C40C66FF867C}">
                <a14:compatExt xmlns:a14="http://schemas.microsoft.com/office/drawing/2010/main" spid="_x0000_s1028"/>
              </a:ext>
            </a:extLst>
          </p:cNvPr>
          <p:cNvPicPr>
            <a:picLocks noChangeAspect="1"/>
          </p:cNvPicPr>
          <p:nvPr/>
        </p:nvPicPr>
        <p:blipFill>
          <a:blip r:embed="rId2"/>
          <a:stretch>
            <a:fillRect/>
          </a:stretch>
        </p:blipFill>
        <p:spPr>
          <a:xfrm>
            <a:off x="7046843" y="1717675"/>
            <a:ext cx="2308295" cy="600075"/>
          </a:xfrm>
          <a:prstGeom prst="rect">
            <a:avLst/>
          </a:prstGeom>
        </p:spPr>
      </p:pic>
      <p:pic>
        <p:nvPicPr>
          <p:cNvPr id="11" name="CommandButton2">
            <a:extLst>
              <a:ext uri="{63B3BB69-23CF-44E3-9099-C40C66FF867C}">
                <a14:compatExt xmlns:a14="http://schemas.microsoft.com/office/drawing/2010/main" spid="_x0000_s1029"/>
              </a:ext>
            </a:extLst>
          </p:cNvPr>
          <p:cNvPicPr>
            <a:picLocks noChangeAspect="1"/>
          </p:cNvPicPr>
          <p:nvPr/>
        </p:nvPicPr>
        <p:blipFill>
          <a:blip r:embed="rId3"/>
          <a:stretch>
            <a:fillRect/>
          </a:stretch>
        </p:blipFill>
        <p:spPr>
          <a:xfrm>
            <a:off x="9431338" y="1708150"/>
            <a:ext cx="1085850" cy="600075"/>
          </a:xfrm>
          <a:prstGeom prst="rect">
            <a:avLst/>
          </a:prstGeom>
        </p:spPr>
      </p:pic>
    </p:spTree>
    <p:extLst>
      <p:ext uri="{BB962C8B-B14F-4D97-AF65-F5344CB8AC3E}">
        <p14:creationId xmlns:p14="http://schemas.microsoft.com/office/powerpoint/2010/main" val="3817343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14FBFA9-7AC8-46E5-8782-501C481D2F50}"/>
              </a:ext>
            </a:extLst>
          </p:cNvPr>
          <p:cNvSpPr>
            <a:spLocks noGrp="1"/>
          </p:cNvSpPr>
          <p:nvPr>
            <p:ph type="ftr" sz="quarter" idx="11"/>
          </p:nvPr>
        </p:nvSpPr>
        <p:spPr/>
        <p:txBody>
          <a:bodyPr/>
          <a:lstStyle/>
          <a:p>
            <a:r>
              <a:rPr lang="en-US"/>
              <a:t>CSDA1000SUMA18 - Airport Gate Assignment Optimization</a:t>
            </a:r>
            <a:endParaRPr lang="en-CA"/>
          </a:p>
        </p:txBody>
      </p:sp>
      <p:sp>
        <p:nvSpPr>
          <p:cNvPr id="13" name="Title 1">
            <a:extLst>
              <a:ext uri="{FF2B5EF4-FFF2-40B4-BE49-F238E27FC236}">
                <a16:creationId xmlns:a16="http://schemas.microsoft.com/office/drawing/2014/main" id="{C638C749-BA6E-4DB4-8560-137759C15F4C}"/>
              </a:ext>
            </a:extLst>
          </p:cNvPr>
          <p:cNvSpPr>
            <a:spLocks noGrp="1"/>
          </p:cNvSpPr>
          <p:nvPr>
            <p:ph type="title"/>
          </p:nvPr>
        </p:nvSpPr>
        <p:spPr>
          <a:xfrm>
            <a:off x="838200" y="365126"/>
            <a:ext cx="10515600" cy="928654"/>
          </a:xfrm>
        </p:spPr>
        <p:txBody>
          <a:bodyPr/>
          <a:lstStyle/>
          <a:p>
            <a:r>
              <a:rPr lang="en-US" dirty="0"/>
              <a:t>SFO Gates - Weekly Allocation – input 2</a:t>
            </a:r>
            <a:endParaRPr lang="en-CA" dirty="0"/>
          </a:p>
        </p:txBody>
      </p:sp>
      <p:graphicFrame>
        <p:nvGraphicFramePr>
          <p:cNvPr id="7" name="Table 6"/>
          <p:cNvGraphicFramePr>
            <a:graphicFrameLocks noGrp="1"/>
          </p:cNvGraphicFramePr>
          <p:nvPr/>
        </p:nvGraphicFramePr>
        <p:xfrm>
          <a:off x="2419350" y="2663031"/>
          <a:ext cx="7353300" cy="2676525"/>
        </p:xfrm>
        <a:graphic>
          <a:graphicData uri="http://schemas.openxmlformats.org/drawingml/2006/table">
            <a:tbl>
              <a:tblPr/>
              <a:tblGrid>
                <a:gridCol w="2447925">
                  <a:extLst>
                    <a:ext uri="{9D8B030D-6E8A-4147-A177-3AD203B41FA5}">
                      <a16:colId xmlns:a16="http://schemas.microsoft.com/office/drawing/2014/main" val="20000"/>
                    </a:ext>
                  </a:extLst>
                </a:gridCol>
                <a:gridCol w="485775">
                  <a:extLst>
                    <a:ext uri="{9D8B030D-6E8A-4147-A177-3AD203B41FA5}">
                      <a16:colId xmlns:a16="http://schemas.microsoft.com/office/drawing/2014/main" val="20001"/>
                    </a:ext>
                  </a:extLst>
                </a:gridCol>
                <a:gridCol w="368300">
                  <a:extLst>
                    <a:ext uri="{9D8B030D-6E8A-4147-A177-3AD203B41FA5}">
                      <a16:colId xmlns:a16="http://schemas.microsoft.com/office/drawing/2014/main" val="20002"/>
                    </a:ext>
                  </a:extLst>
                </a:gridCol>
                <a:gridCol w="368300">
                  <a:extLst>
                    <a:ext uri="{9D8B030D-6E8A-4147-A177-3AD203B41FA5}">
                      <a16:colId xmlns:a16="http://schemas.microsoft.com/office/drawing/2014/main" val="20003"/>
                    </a:ext>
                  </a:extLst>
                </a:gridCol>
                <a:gridCol w="368300">
                  <a:extLst>
                    <a:ext uri="{9D8B030D-6E8A-4147-A177-3AD203B41FA5}">
                      <a16:colId xmlns:a16="http://schemas.microsoft.com/office/drawing/2014/main" val="20004"/>
                    </a:ext>
                  </a:extLst>
                </a:gridCol>
                <a:gridCol w="368300">
                  <a:extLst>
                    <a:ext uri="{9D8B030D-6E8A-4147-A177-3AD203B41FA5}">
                      <a16:colId xmlns:a16="http://schemas.microsoft.com/office/drawing/2014/main" val="20005"/>
                    </a:ext>
                  </a:extLst>
                </a:gridCol>
                <a:gridCol w="368300">
                  <a:extLst>
                    <a:ext uri="{9D8B030D-6E8A-4147-A177-3AD203B41FA5}">
                      <a16:colId xmlns:a16="http://schemas.microsoft.com/office/drawing/2014/main" val="20006"/>
                    </a:ext>
                  </a:extLst>
                </a:gridCol>
                <a:gridCol w="368300">
                  <a:extLst>
                    <a:ext uri="{9D8B030D-6E8A-4147-A177-3AD203B41FA5}">
                      <a16:colId xmlns:a16="http://schemas.microsoft.com/office/drawing/2014/main" val="20007"/>
                    </a:ext>
                  </a:extLst>
                </a:gridCol>
                <a:gridCol w="368300">
                  <a:extLst>
                    <a:ext uri="{9D8B030D-6E8A-4147-A177-3AD203B41FA5}">
                      <a16:colId xmlns:a16="http://schemas.microsoft.com/office/drawing/2014/main" val="20008"/>
                    </a:ext>
                  </a:extLst>
                </a:gridCol>
                <a:gridCol w="368300">
                  <a:extLst>
                    <a:ext uri="{9D8B030D-6E8A-4147-A177-3AD203B41FA5}">
                      <a16:colId xmlns:a16="http://schemas.microsoft.com/office/drawing/2014/main" val="20009"/>
                    </a:ext>
                  </a:extLst>
                </a:gridCol>
                <a:gridCol w="368300">
                  <a:extLst>
                    <a:ext uri="{9D8B030D-6E8A-4147-A177-3AD203B41FA5}">
                      <a16:colId xmlns:a16="http://schemas.microsoft.com/office/drawing/2014/main" val="20010"/>
                    </a:ext>
                  </a:extLst>
                </a:gridCol>
                <a:gridCol w="368300">
                  <a:extLst>
                    <a:ext uri="{9D8B030D-6E8A-4147-A177-3AD203B41FA5}">
                      <a16:colId xmlns:a16="http://schemas.microsoft.com/office/drawing/2014/main" val="20011"/>
                    </a:ext>
                  </a:extLst>
                </a:gridCol>
                <a:gridCol w="368300">
                  <a:extLst>
                    <a:ext uri="{9D8B030D-6E8A-4147-A177-3AD203B41FA5}">
                      <a16:colId xmlns:a16="http://schemas.microsoft.com/office/drawing/2014/main" val="20012"/>
                    </a:ext>
                  </a:extLst>
                </a:gridCol>
                <a:gridCol w="368300">
                  <a:extLst>
                    <a:ext uri="{9D8B030D-6E8A-4147-A177-3AD203B41FA5}">
                      <a16:colId xmlns:a16="http://schemas.microsoft.com/office/drawing/2014/main" val="20013"/>
                    </a:ext>
                  </a:extLst>
                </a:gridCol>
              </a:tblGrid>
              <a:tr h="200025">
                <a:tc gridSpan="2">
                  <a:txBody>
                    <a:bodyPr/>
                    <a:lstStyle/>
                    <a:p>
                      <a:pPr algn="l" fontAlgn="b"/>
                      <a:r>
                        <a:rPr lang="en-US" sz="1200" b="1" i="0" u="none" strike="noStrike">
                          <a:solidFill>
                            <a:srgbClr val="000000"/>
                          </a:solidFill>
                          <a:effectLst/>
                          <a:latin typeface="Calibri"/>
                        </a:rPr>
                        <a:t>Airlines Historical Behavior SFO (May-Nov):</a:t>
                      </a: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hMerge="1">
                  <a:txBody>
                    <a:bodyPr/>
                    <a:lstStyle/>
                    <a:p>
                      <a:endParaRPr lang="en-US"/>
                    </a:p>
                  </a:txBody>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extLst>
                  <a:ext uri="{0D108BD9-81ED-4DB2-BD59-A6C34878D82A}">
                    <a16:rowId xmlns:a16="http://schemas.microsoft.com/office/drawing/2014/main" val="10000"/>
                  </a:ext>
                </a:extLst>
              </a:tr>
              <a:tr h="190500">
                <a:tc gridSpan="2">
                  <a:txBody>
                    <a:bodyPr/>
                    <a:lstStyle/>
                    <a:p>
                      <a:pPr algn="ctr" fontAlgn="ctr"/>
                      <a:r>
                        <a:rPr lang="en-US" sz="1100" b="1" i="0" u="none" strike="noStrike">
                          <a:solidFill>
                            <a:srgbClr val="3F3F3F"/>
                          </a:solidFill>
                          <a:effectLst/>
                          <a:latin typeface="Calibri"/>
                        </a:rPr>
                        <a:t>Airlines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hMerge="1">
                  <a:txBody>
                    <a:bodyPr/>
                    <a:lstStyle/>
                    <a:p>
                      <a:endParaRPr lang="en-US"/>
                    </a:p>
                  </a:txBody>
                  <a:tcPr/>
                </a:tc>
                <a:tc rowSpan="2" gridSpan="2">
                  <a:txBody>
                    <a:bodyPr/>
                    <a:lstStyle/>
                    <a:p>
                      <a:pPr algn="ctr" fontAlgn="ctr"/>
                      <a:r>
                        <a:rPr lang="en-US" sz="1100" b="1" i="0" u="none" strike="noStrike">
                          <a:solidFill>
                            <a:srgbClr val="3F3F3F"/>
                          </a:solidFill>
                          <a:effectLst/>
                          <a:latin typeface="Calibri"/>
                        </a:rPr>
                        <a:t>Reliability</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rowSpan="2" hMerge="1">
                  <a:txBody>
                    <a:bodyPr/>
                    <a:lstStyle/>
                    <a:p>
                      <a:endParaRPr lang="en-US"/>
                    </a:p>
                  </a:txBody>
                  <a:tcPr/>
                </a:tc>
                <a:tc rowSpan="2" gridSpan="2">
                  <a:txBody>
                    <a:bodyPr/>
                    <a:lstStyle/>
                    <a:p>
                      <a:pPr algn="ctr" fontAlgn="ctr"/>
                      <a:r>
                        <a:rPr lang="en-US" sz="1100" b="1" i="0" u="none" strike="noStrike">
                          <a:solidFill>
                            <a:srgbClr val="3F3F3F"/>
                          </a:solidFill>
                          <a:effectLst/>
                          <a:latin typeface="Calibri"/>
                        </a:rPr>
                        <a:t>Avg People on a flight</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rowSpan="2" hMerge="1">
                  <a:txBody>
                    <a:bodyPr/>
                    <a:lstStyle/>
                    <a:p>
                      <a:endParaRPr lang="en-US"/>
                    </a:p>
                  </a:txBody>
                  <a:tcPr/>
                </a:tc>
                <a:tc rowSpan="2" gridSpan="2">
                  <a:txBody>
                    <a:bodyPr/>
                    <a:lstStyle/>
                    <a:p>
                      <a:pPr algn="ctr" fontAlgn="ctr"/>
                      <a:r>
                        <a:rPr lang="en-US" sz="1100" b="1" i="0" u="none" strike="noStrike">
                          <a:solidFill>
                            <a:srgbClr val="3F3F3F"/>
                          </a:solidFill>
                          <a:effectLst/>
                          <a:latin typeface="Calibri"/>
                        </a:rPr>
                        <a:t>Total Flights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rowSpan="2" hMerge="1">
                  <a:txBody>
                    <a:bodyPr/>
                    <a:lstStyle/>
                    <a:p>
                      <a:endParaRPr lang="en-US"/>
                    </a:p>
                  </a:txBody>
                  <a:tcPr/>
                </a:tc>
                <a:tc rowSpan="2" gridSpan="2">
                  <a:txBody>
                    <a:bodyPr/>
                    <a:lstStyle/>
                    <a:p>
                      <a:pPr algn="ctr" fontAlgn="ctr"/>
                      <a:r>
                        <a:rPr lang="en-US" sz="1100" b="1" i="0" u="none" strike="noStrike">
                          <a:solidFill>
                            <a:srgbClr val="3F3F3F"/>
                          </a:solidFill>
                          <a:effectLst/>
                          <a:latin typeface="Calibri"/>
                        </a:rPr>
                        <a:t>Flights weekly T1</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rowSpan="2" hMerge="1">
                  <a:txBody>
                    <a:bodyPr/>
                    <a:lstStyle/>
                    <a:p>
                      <a:endParaRPr lang="en-US"/>
                    </a:p>
                  </a:txBody>
                  <a:tcPr/>
                </a:tc>
                <a:tc rowSpan="2" gridSpan="2">
                  <a:txBody>
                    <a:bodyPr/>
                    <a:lstStyle/>
                    <a:p>
                      <a:pPr algn="ctr" fontAlgn="ctr"/>
                      <a:r>
                        <a:rPr lang="en-US" sz="1100" b="1" i="0" u="none" strike="noStrike">
                          <a:solidFill>
                            <a:srgbClr val="3F3F3F"/>
                          </a:solidFill>
                          <a:effectLst/>
                          <a:latin typeface="Calibri"/>
                        </a:rPr>
                        <a:t>Total People</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rowSpan="2" hMerge="1">
                  <a:txBody>
                    <a:bodyPr/>
                    <a:lstStyle/>
                    <a:p>
                      <a:endParaRPr lang="en-US"/>
                    </a:p>
                  </a:txBody>
                  <a:tcPr/>
                </a:tc>
                <a:tc rowSpan="2" gridSpan="2">
                  <a:txBody>
                    <a:bodyPr/>
                    <a:lstStyle/>
                    <a:p>
                      <a:pPr algn="ctr" fontAlgn="ctr"/>
                      <a:r>
                        <a:rPr lang="en-US" sz="1100" b="1" i="0" u="none" strike="noStrike">
                          <a:solidFill>
                            <a:srgbClr val="3F3F3F"/>
                          </a:solidFill>
                          <a:effectLst/>
                          <a:latin typeface="Calibri"/>
                        </a:rPr>
                        <a:t> People Delayed</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rowSpan="2" hMerge="1">
                  <a:txBody>
                    <a:bodyPr/>
                    <a:lstStyle/>
                    <a:p>
                      <a:endParaRPr lang="en-US"/>
                    </a:p>
                  </a:txBody>
                  <a:tcPr/>
                </a:tc>
                <a:extLst>
                  <a:ext uri="{0D108BD9-81ED-4DB2-BD59-A6C34878D82A}">
                    <a16:rowId xmlns:a16="http://schemas.microsoft.com/office/drawing/2014/main" val="10001"/>
                  </a:ext>
                </a:extLst>
              </a:tr>
              <a:tr h="190500">
                <a:tc>
                  <a:txBody>
                    <a:bodyPr/>
                    <a:lstStyle/>
                    <a:p>
                      <a:pPr algn="l" fontAlgn="b"/>
                      <a:r>
                        <a:rPr lang="en-US" sz="1100" b="1" i="0" u="none" strike="noStrike">
                          <a:solidFill>
                            <a:srgbClr val="3F3F3F"/>
                          </a:solidFill>
                          <a:effectLst/>
                          <a:latin typeface="Calibri"/>
                        </a:rPr>
                        <a:t>Name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Code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2"/>
                  </a:ext>
                </a:extLst>
              </a:tr>
              <a:tr h="190500">
                <a:tc>
                  <a:txBody>
                    <a:bodyPr/>
                    <a:lstStyle/>
                    <a:p>
                      <a:pPr algn="l" fontAlgn="b"/>
                      <a:r>
                        <a:rPr lang="en-US" sz="1100" b="0" i="0" u="none" strike="noStrike">
                          <a:solidFill>
                            <a:srgbClr val="000000"/>
                          </a:solidFill>
                          <a:effectLst/>
                          <a:latin typeface="Calibri"/>
                        </a:rPr>
                        <a:t>American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AA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gridSpan="2">
                  <a:txBody>
                    <a:bodyPr/>
                    <a:lstStyle/>
                    <a:p>
                      <a:pPr algn="ctr" fontAlgn="b"/>
                      <a:r>
                        <a:rPr lang="en-US" sz="1100" b="0" i="0" u="none" strike="noStrike">
                          <a:solidFill>
                            <a:srgbClr val="006100"/>
                          </a:solidFill>
                          <a:effectLst/>
                          <a:latin typeface="Calibri"/>
                        </a:rPr>
                        <a:t>0.9954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218.58</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14802</a:t>
                      </a:r>
                    </a:p>
                  </a:txBody>
                  <a:tcPr marL="0" marR="0" marT="0" marB="0" anchor="b">
                    <a:lnL w="6350" cap="flat" cmpd="sng" algn="ctr">
                      <a:solidFill>
                        <a:srgbClr val="3F3F3F"/>
                      </a:solidFill>
                      <a:prstDash val="solid"/>
                      <a:round/>
                      <a:headEnd type="none" w="med" len="med"/>
                      <a:tailEnd type="none" w="med" len="med"/>
                    </a:lnL>
                    <a:lnR>
                      <a:noFill/>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67</a:t>
                      </a:r>
                    </a:p>
                  </a:txBody>
                  <a:tcPr marL="0" marR="0" marT="0" marB="0" anchor="b">
                    <a:lnL>
                      <a:noFill/>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3220562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14795</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extLst>
                  <a:ext uri="{0D108BD9-81ED-4DB2-BD59-A6C34878D82A}">
                    <a16:rowId xmlns:a16="http://schemas.microsoft.com/office/drawing/2014/main" val="10003"/>
                  </a:ext>
                </a:extLst>
              </a:tr>
              <a:tr h="190500">
                <a:tc>
                  <a:txBody>
                    <a:bodyPr/>
                    <a:lstStyle/>
                    <a:p>
                      <a:pPr algn="l" fontAlgn="b"/>
                      <a:r>
                        <a:rPr lang="en-US" sz="1100" b="0" i="0" u="none" strike="noStrike">
                          <a:solidFill>
                            <a:srgbClr val="000000"/>
                          </a:solidFill>
                          <a:effectLst/>
                          <a:latin typeface="Calibri"/>
                        </a:rPr>
                        <a:t>Alaska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AS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gridSpan="2">
                  <a:txBody>
                    <a:bodyPr/>
                    <a:lstStyle/>
                    <a:p>
                      <a:pPr algn="ctr" fontAlgn="b"/>
                      <a:r>
                        <a:rPr lang="en-US" sz="1100" b="0" i="0" u="none" strike="noStrike">
                          <a:solidFill>
                            <a:srgbClr val="006100"/>
                          </a:solidFill>
                          <a:effectLst/>
                          <a:latin typeface="Calibri"/>
                        </a:rPr>
                        <a:t>0.9974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160.47</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5744</a:t>
                      </a:r>
                    </a:p>
                  </a:txBody>
                  <a:tcPr marL="0" marR="0" marT="0" marB="0" anchor="b">
                    <a:lnL w="6350" cap="flat" cmpd="sng" algn="ctr">
                      <a:solidFill>
                        <a:srgbClr val="3F3F3F"/>
                      </a:solidFill>
                      <a:prstDash val="solid"/>
                      <a:round/>
                      <a:headEnd type="none" w="med" len="med"/>
                      <a:tailEnd type="none" w="med" len="med"/>
                    </a:lnL>
                    <a:lnR>
                      <a:noFill/>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26</a:t>
                      </a:r>
                    </a:p>
                  </a:txBody>
                  <a:tcPr marL="0" marR="0" marT="0" marB="0" anchor="b">
                    <a:lnL>
                      <a:noFill/>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919360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2400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extLst>
                  <a:ext uri="{0D108BD9-81ED-4DB2-BD59-A6C34878D82A}">
                    <a16:rowId xmlns:a16="http://schemas.microsoft.com/office/drawing/2014/main" val="10004"/>
                  </a:ext>
                </a:extLst>
              </a:tr>
              <a:tr h="190500">
                <a:tc>
                  <a:txBody>
                    <a:bodyPr/>
                    <a:lstStyle/>
                    <a:p>
                      <a:pPr algn="l" fontAlgn="b"/>
                      <a:r>
                        <a:rPr lang="en-US" sz="1100" b="0" i="0" u="none" strike="noStrike">
                          <a:solidFill>
                            <a:srgbClr val="000000"/>
                          </a:solidFill>
                          <a:effectLst/>
                          <a:latin typeface="Calibri"/>
                        </a:rPr>
                        <a:t>Jetblue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B6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gridSpan="2">
                  <a:txBody>
                    <a:bodyPr/>
                    <a:lstStyle/>
                    <a:p>
                      <a:pPr algn="ctr" fontAlgn="b"/>
                      <a:r>
                        <a:rPr lang="en-US" sz="1100" b="0" i="0" u="none" strike="noStrike">
                          <a:solidFill>
                            <a:srgbClr val="006100"/>
                          </a:solidFill>
                          <a:effectLst/>
                          <a:latin typeface="Calibri"/>
                        </a:rPr>
                        <a:t>0.9980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225.16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5510</a:t>
                      </a:r>
                    </a:p>
                  </a:txBody>
                  <a:tcPr marL="0" marR="0" marT="0" marB="0" anchor="b">
                    <a:lnL w="6350" cap="flat" cmpd="sng" algn="ctr">
                      <a:solidFill>
                        <a:srgbClr val="3F3F3F"/>
                      </a:solidFill>
                      <a:prstDash val="solid"/>
                      <a:round/>
                      <a:headEnd type="none" w="med" len="med"/>
                      <a:tailEnd type="none" w="med" len="med"/>
                    </a:lnL>
                    <a:lnR>
                      <a:noFill/>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25</a:t>
                      </a:r>
                    </a:p>
                  </a:txBody>
                  <a:tcPr marL="0" marR="0" marT="0" marB="0" anchor="b">
                    <a:lnL>
                      <a:noFill/>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1238179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2471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extLst>
                  <a:ext uri="{0D108BD9-81ED-4DB2-BD59-A6C34878D82A}">
                    <a16:rowId xmlns:a16="http://schemas.microsoft.com/office/drawing/2014/main" val="10005"/>
                  </a:ext>
                </a:extLst>
              </a:tr>
              <a:tr h="190500">
                <a:tc>
                  <a:txBody>
                    <a:bodyPr/>
                    <a:lstStyle/>
                    <a:p>
                      <a:pPr algn="l" fontAlgn="b"/>
                      <a:r>
                        <a:rPr lang="en-US" sz="1100" b="0" i="0" u="none" strike="noStrike">
                          <a:solidFill>
                            <a:srgbClr val="000000"/>
                          </a:solidFill>
                          <a:effectLst/>
                          <a:latin typeface="Calibri"/>
                        </a:rPr>
                        <a:t>Delta Air 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DL</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gridSpan="2">
                  <a:txBody>
                    <a:bodyPr/>
                    <a:lstStyle/>
                    <a:p>
                      <a:pPr algn="ctr" fontAlgn="b"/>
                      <a:r>
                        <a:rPr lang="en-US" sz="1100" b="0" i="0" u="none" strike="noStrike">
                          <a:solidFill>
                            <a:srgbClr val="006100"/>
                          </a:solidFill>
                          <a:effectLst/>
                          <a:latin typeface="Calibri"/>
                        </a:rPr>
                        <a:t>0.9984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196.58</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12179</a:t>
                      </a:r>
                    </a:p>
                  </a:txBody>
                  <a:tcPr marL="0" marR="0" marT="0" marB="0" anchor="b">
                    <a:lnL w="6350" cap="flat" cmpd="sng" algn="ctr">
                      <a:solidFill>
                        <a:srgbClr val="3F3F3F"/>
                      </a:solidFill>
                      <a:prstDash val="solid"/>
                      <a:round/>
                      <a:headEnd type="none" w="med" len="med"/>
                      <a:tailEnd type="none" w="med" len="med"/>
                    </a:lnL>
                    <a:lnR>
                      <a:noFill/>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55</a:t>
                      </a:r>
                    </a:p>
                  </a:txBody>
                  <a:tcPr marL="0" marR="0" marT="0" marB="0" anchor="b">
                    <a:lnL>
                      <a:noFill/>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2390472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3729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extLst>
                  <a:ext uri="{0D108BD9-81ED-4DB2-BD59-A6C34878D82A}">
                    <a16:rowId xmlns:a16="http://schemas.microsoft.com/office/drawing/2014/main" val="10006"/>
                  </a:ext>
                </a:extLst>
              </a:tr>
              <a:tr h="190500">
                <a:tc>
                  <a:txBody>
                    <a:bodyPr/>
                    <a:lstStyle/>
                    <a:p>
                      <a:pPr algn="l" fontAlgn="b"/>
                      <a:r>
                        <a:rPr lang="en-US" sz="1100" b="0" i="0" u="none" strike="noStrike">
                          <a:solidFill>
                            <a:srgbClr val="000000"/>
                          </a:solidFill>
                          <a:effectLst/>
                          <a:latin typeface="Calibri"/>
                        </a:rPr>
                        <a:t>Frontier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F9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gridSpan="2">
                  <a:txBody>
                    <a:bodyPr/>
                    <a:lstStyle/>
                    <a:p>
                      <a:pPr algn="ctr" fontAlgn="b"/>
                      <a:r>
                        <a:rPr lang="en-US" sz="1100" b="0" i="0" u="none" strike="noStrike">
                          <a:solidFill>
                            <a:srgbClr val="006100"/>
                          </a:solidFill>
                          <a:effectLst/>
                          <a:latin typeface="Calibri"/>
                        </a:rPr>
                        <a:t>1.0000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154.83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2280</a:t>
                      </a:r>
                    </a:p>
                  </a:txBody>
                  <a:tcPr marL="0" marR="0" marT="0" marB="0" anchor="b">
                    <a:lnL w="6350" cap="flat" cmpd="sng" algn="ctr">
                      <a:solidFill>
                        <a:srgbClr val="3F3F3F"/>
                      </a:solidFill>
                      <a:prstDash val="solid"/>
                      <a:round/>
                      <a:headEnd type="none" w="med" len="med"/>
                      <a:tailEnd type="none" w="med" len="med"/>
                    </a:lnL>
                    <a:lnR>
                      <a:noFill/>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10</a:t>
                      </a:r>
                    </a:p>
                  </a:txBody>
                  <a:tcPr marL="0" marR="0" marT="0" marB="0" anchor="b">
                    <a:lnL>
                      <a:noFill/>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353002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extLst>
                  <a:ext uri="{0D108BD9-81ED-4DB2-BD59-A6C34878D82A}">
                    <a16:rowId xmlns:a16="http://schemas.microsoft.com/office/drawing/2014/main" val="10007"/>
                  </a:ext>
                </a:extLst>
              </a:tr>
              <a:tr h="190500">
                <a:tc>
                  <a:txBody>
                    <a:bodyPr/>
                    <a:lstStyle/>
                    <a:p>
                      <a:pPr algn="l" fontAlgn="b"/>
                      <a:r>
                        <a:rPr lang="en-US" sz="1100" b="0" i="0" u="none" strike="noStrike">
                          <a:solidFill>
                            <a:srgbClr val="000000"/>
                          </a:solidFill>
                          <a:effectLst/>
                          <a:latin typeface="Calibri"/>
                        </a:rPr>
                        <a:t>Hawaiian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HA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gridSpan="2">
                  <a:txBody>
                    <a:bodyPr/>
                    <a:lstStyle/>
                    <a:p>
                      <a:pPr algn="ctr" fontAlgn="b"/>
                      <a:r>
                        <a:rPr lang="en-US" sz="1100" b="0" i="0" u="none" strike="noStrike">
                          <a:solidFill>
                            <a:srgbClr val="006100"/>
                          </a:solidFill>
                          <a:effectLst/>
                          <a:latin typeface="Calibri"/>
                        </a:rPr>
                        <a:t>0.9922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376.45</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732</a:t>
                      </a:r>
                    </a:p>
                  </a:txBody>
                  <a:tcPr marL="0" marR="0" marT="0" marB="0" anchor="b">
                    <a:lnL w="6350" cap="flat" cmpd="sng" algn="ctr">
                      <a:solidFill>
                        <a:srgbClr val="3F3F3F"/>
                      </a:solidFill>
                      <a:prstDash val="solid"/>
                      <a:round/>
                      <a:headEnd type="none" w="med" len="med"/>
                      <a:tailEnd type="none" w="med" len="med"/>
                    </a:lnL>
                    <a:lnR>
                      <a:noFill/>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3</a:t>
                      </a:r>
                    </a:p>
                  </a:txBody>
                  <a:tcPr marL="0" marR="0" marT="0" marB="0" anchor="b">
                    <a:lnL>
                      <a:noFill/>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273402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2141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extLst>
                  <a:ext uri="{0D108BD9-81ED-4DB2-BD59-A6C34878D82A}">
                    <a16:rowId xmlns:a16="http://schemas.microsoft.com/office/drawing/2014/main" val="10008"/>
                  </a:ext>
                </a:extLst>
              </a:tr>
              <a:tr h="190500">
                <a:tc>
                  <a:txBody>
                    <a:bodyPr/>
                    <a:lstStyle/>
                    <a:p>
                      <a:pPr algn="l" fontAlgn="b"/>
                      <a:r>
                        <a:rPr lang="en-US" sz="1100" b="0" i="0" u="none" strike="noStrike">
                          <a:solidFill>
                            <a:srgbClr val="000000"/>
                          </a:solidFill>
                          <a:effectLst/>
                          <a:latin typeface="Calibri"/>
                        </a:rPr>
                        <a:t>SkyWest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OO</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gridSpan="2">
                  <a:txBody>
                    <a:bodyPr/>
                    <a:lstStyle/>
                    <a:p>
                      <a:pPr algn="ctr" fontAlgn="b"/>
                      <a:r>
                        <a:rPr lang="en-US" sz="1100" b="0" i="0" u="none" strike="noStrike">
                          <a:solidFill>
                            <a:srgbClr val="006100"/>
                          </a:solidFill>
                          <a:effectLst/>
                          <a:latin typeface="Calibri"/>
                        </a:rPr>
                        <a:t>0.9919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68.41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36679</a:t>
                      </a:r>
                    </a:p>
                  </a:txBody>
                  <a:tcPr marL="0" marR="0" marT="0" marB="0" anchor="b">
                    <a:lnL w="6350" cap="flat" cmpd="sng" algn="ctr">
                      <a:solidFill>
                        <a:srgbClr val="3F3F3F"/>
                      </a:solidFill>
                      <a:prstDash val="solid"/>
                      <a:round/>
                      <a:headEnd type="none" w="med" len="med"/>
                      <a:tailEnd type="none" w="med" len="med"/>
                    </a:lnL>
                    <a:lnR>
                      <a:noFill/>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166</a:t>
                      </a:r>
                    </a:p>
                  </a:txBody>
                  <a:tcPr marL="0" marR="0" marT="0" marB="0" anchor="b">
                    <a:lnL>
                      <a:noFill/>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2488916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20222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extLst>
                  <a:ext uri="{0D108BD9-81ED-4DB2-BD59-A6C34878D82A}">
                    <a16:rowId xmlns:a16="http://schemas.microsoft.com/office/drawing/2014/main" val="10009"/>
                  </a:ext>
                </a:extLst>
              </a:tr>
              <a:tr h="190500">
                <a:tc>
                  <a:txBody>
                    <a:bodyPr/>
                    <a:lstStyle/>
                    <a:p>
                      <a:pPr algn="l" fontAlgn="b"/>
                      <a:r>
                        <a:rPr lang="en-US" sz="1100" b="0" i="0" u="none" strike="noStrike">
                          <a:solidFill>
                            <a:srgbClr val="000000"/>
                          </a:solidFill>
                          <a:effectLst/>
                          <a:latin typeface="Calibri"/>
                        </a:rPr>
                        <a:t>United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UA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gridSpan="2">
                  <a:txBody>
                    <a:bodyPr/>
                    <a:lstStyle/>
                    <a:p>
                      <a:pPr algn="ctr" fontAlgn="b"/>
                      <a:r>
                        <a:rPr lang="en-US" sz="1100" b="0" i="0" u="none" strike="noStrike">
                          <a:solidFill>
                            <a:srgbClr val="006100"/>
                          </a:solidFill>
                          <a:effectLst/>
                          <a:latin typeface="Calibri"/>
                        </a:rPr>
                        <a:t>0.9923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192.85</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52673</a:t>
                      </a:r>
                    </a:p>
                  </a:txBody>
                  <a:tcPr marL="0" marR="0" marT="0" marB="0" anchor="b">
                    <a:lnL w="6350" cap="flat" cmpd="sng" algn="ctr">
                      <a:solidFill>
                        <a:srgbClr val="3F3F3F"/>
                      </a:solidFill>
                      <a:prstDash val="solid"/>
                      <a:round/>
                      <a:headEnd type="none" w="med" len="med"/>
                      <a:tailEnd type="none" w="med" len="med"/>
                    </a:lnL>
                    <a:lnR>
                      <a:noFill/>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239</a:t>
                      </a:r>
                    </a:p>
                  </a:txBody>
                  <a:tcPr marL="0" marR="0" marT="0" marB="0" anchor="b">
                    <a:lnL>
                      <a:noFill/>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10079832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77312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extLst>
                  <a:ext uri="{0D108BD9-81ED-4DB2-BD59-A6C34878D82A}">
                    <a16:rowId xmlns:a16="http://schemas.microsoft.com/office/drawing/2014/main" val="10010"/>
                  </a:ext>
                </a:extLst>
              </a:tr>
              <a:tr h="190500">
                <a:tc>
                  <a:txBody>
                    <a:bodyPr/>
                    <a:lstStyle/>
                    <a:p>
                      <a:pPr algn="l" fontAlgn="b"/>
                      <a:r>
                        <a:rPr lang="en-US" sz="1100" b="0" i="0" u="none" strike="noStrike">
                          <a:solidFill>
                            <a:srgbClr val="000000"/>
                          </a:solidFill>
                          <a:effectLst/>
                          <a:latin typeface="Calibri"/>
                        </a:rPr>
                        <a:t>US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US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gridSpan="2">
                  <a:txBody>
                    <a:bodyPr/>
                    <a:lstStyle/>
                    <a:p>
                      <a:pPr algn="ctr" fontAlgn="b"/>
                      <a:r>
                        <a:rPr lang="en-US" sz="1100" b="0" i="0" u="none" strike="noStrike">
                          <a:solidFill>
                            <a:srgbClr val="006100"/>
                          </a:solidFill>
                          <a:effectLst/>
                          <a:latin typeface="Calibri"/>
                        </a:rPr>
                        <a:t>0.9985</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290.83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1970</a:t>
                      </a:r>
                    </a:p>
                  </a:txBody>
                  <a:tcPr marL="0" marR="0" marT="0" marB="0" anchor="b">
                    <a:lnL w="6350" cap="flat" cmpd="sng" algn="ctr">
                      <a:solidFill>
                        <a:srgbClr val="3F3F3F"/>
                      </a:solidFill>
                      <a:prstDash val="solid"/>
                      <a:round/>
                      <a:headEnd type="none" w="med" len="med"/>
                      <a:tailEnd type="none" w="med" len="med"/>
                    </a:lnL>
                    <a:lnR>
                      <a:noFill/>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9</a:t>
                      </a:r>
                    </a:p>
                  </a:txBody>
                  <a:tcPr marL="0" marR="0" marT="0" marB="0" anchor="b">
                    <a:lnL>
                      <a:noFill/>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572057</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871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extLst>
                  <a:ext uri="{0D108BD9-81ED-4DB2-BD59-A6C34878D82A}">
                    <a16:rowId xmlns:a16="http://schemas.microsoft.com/office/drawing/2014/main" val="10011"/>
                  </a:ext>
                </a:extLst>
              </a:tr>
              <a:tr h="190500">
                <a:tc>
                  <a:txBody>
                    <a:bodyPr/>
                    <a:lstStyle/>
                    <a:p>
                      <a:pPr algn="l" fontAlgn="b"/>
                      <a:r>
                        <a:rPr lang="en-US" sz="1100" b="0" i="0" u="none" strike="noStrike">
                          <a:solidFill>
                            <a:srgbClr val="000000"/>
                          </a:solidFill>
                          <a:effectLst/>
                          <a:latin typeface="Calibri"/>
                        </a:rPr>
                        <a:t>Virgin America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VX</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gridSpan="2">
                  <a:txBody>
                    <a:bodyPr/>
                    <a:lstStyle/>
                    <a:p>
                      <a:pPr algn="ctr" fontAlgn="b"/>
                      <a:r>
                        <a:rPr lang="en-US" sz="1100" b="0" i="0" u="none" strike="noStrike">
                          <a:solidFill>
                            <a:srgbClr val="006100"/>
                          </a:solidFill>
                          <a:effectLst/>
                          <a:latin typeface="Calibri"/>
                        </a:rPr>
                        <a:t>0.9972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169.60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18074</a:t>
                      </a:r>
                    </a:p>
                  </a:txBody>
                  <a:tcPr marL="0" marR="0" marT="0" marB="0" anchor="b">
                    <a:lnL w="6350" cap="flat" cmpd="sng" algn="ctr">
                      <a:solidFill>
                        <a:srgbClr val="3F3F3F"/>
                      </a:solidFill>
                      <a:prstDash val="solid"/>
                      <a:round/>
                      <a:headEnd type="none" w="med" len="med"/>
                      <a:tailEnd type="none" w="med" len="med"/>
                    </a:lnL>
                    <a:lnR>
                      <a:noFill/>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82</a:t>
                      </a:r>
                    </a:p>
                  </a:txBody>
                  <a:tcPr marL="0" marR="0" marT="0" marB="0" anchor="b">
                    <a:lnL>
                      <a:noFill/>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3056779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8559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extLst>
                  <a:ext uri="{0D108BD9-81ED-4DB2-BD59-A6C34878D82A}">
                    <a16:rowId xmlns:a16="http://schemas.microsoft.com/office/drawing/2014/main" val="10012"/>
                  </a:ext>
                </a:extLst>
              </a:tr>
              <a:tr h="190500">
                <a:tc>
                  <a:txBody>
                    <a:bodyPr/>
                    <a:lstStyle/>
                    <a:p>
                      <a:pPr algn="l" fontAlgn="b"/>
                      <a:r>
                        <a:rPr lang="en-US" sz="1100" b="0" i="0" u="none" strike="noStrike">
                          <a:solidFill>
                            <a:srgbClr val="000000"/>
                          </a:solidFill>
                          <a:effectLst/>
                          <a:latin typeface="Calibri"/>
                        </a:rPr>
                        <a:t>Southwest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WN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gridSpan="2">
                  <a:txBody>
                    <a:bodyPr/>
                    <a:lstStyle/>
                    <a:p>
                      <a:pPr algn="ctr" fontAlgn="b"/>
                      <a:r>
                        <a:rPr lang="en-US" sz="1100" b="0" i="0" u="none" strike="noStrike">
                          <a:solidFill>
                            <a:srgbClr val="006100"/>
                          </a:solidFill>
                          <a:effectLst/>
                          <a:latin typeface="Calibri"/>
                        </a:rPr>
                        <a:t>0.9789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144.15</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6100"/>
                          </a:solidFill>
                          <a:effectLst/>
                          <a:latin typeface="Calibri"/>
                        </a:rPr>
                        <a:t>15892</a:t>
                      </a:r>
                    </a:p>
                  </a:txBody>
                  <a:tcPr marL="0" marR="0" marT="0" marB="0" anchor="b">
                    <a:lnL w="6350" cap="flat" cmpd="sng" algn="ctr">
                      <a:solidFill>
                        <a:srgbClr val="3F3F3F"/>
                      </a:solidFill>
                      <a:prstDash val="solid"/>
                      <a:round/>
                      <a:headEnd type="none" w="med" len="med"/>
                      <a:tailEnd type="none" w="med" len="med"/>
                    </a:lnL>
                    <a:lnR>
                      <a:noFill/>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72</a:t>
                      </a:r>
                    </a:p>
                  </a:txBody>
                  <a:tcPr marL="0" marR="0" marT="0" marB="0" anchor="b">
                    <a:lnL>
                      <a:noFill/>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a:rPr>
                        <a:t>2242581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tc gridSpan="2">
                  <a:txBody>
                    <a:bodyPr/>
                    <a:lstStyle/>
                    <a:p>
                      <a:pPr algn="ctr" fontAlgn="b"/>
                      <a:r>
                        <a:rPr lang="en-US" sz="1100" b="0" i="0" u="none" strike="noStrike" dirty="0">
                          <a:solidFill>
                            <a:srgbClr val="000000"/>
                          </a:solidFill>
                          <a:effectLst/>
                          <a:latin typeface="Calibri"/>
                        </a:rPr>
                        <a:t>47274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DE9D9"/>
                    </a:solidFill>
                  </a:tcPr>
                </a:tc>
                <a:tc hMerge="1">
                  <a:txBody>
                    <a:bodyPr/>
                    <a:lstStyle/>
                    <a:p>
                      <a:endParaRPr lang="en-US"/>
                    </a:p>
                  </a:txBody>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314821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14FBFA9-7AC8-46E5-8782-501C481D2F50}"/>
              </a:ext>
            </a:extLst>
          </p:cNvPr>
          <p:cNvSpPr>
            <a:spLocks noGrp="1"/>
          </p:cNvSpPr>
          <p:nvPr>
            <p:ph type="ftr" sz="quarter" idx="11"/>
          </p:nvPr>
        </p:nvSpPr>
        <p:spPr/>
        <p:txBody>
          <a:bodyPr/>
          <a:lstStyle/>
          <a:p>
            <a:r>
              <a:rPr lang="en-US"/>
              <a:t>CSDA1000SUMA18 - Airport Gate Assignment Optimization</a:t>
            </a:r>
            <a:endParaRPr lang="en-CA"/>
          </a:p>
        </p:txBody>
      </p:sp>
      <p:sp>
        <p:nvSpPr>
          <p:cNvPr id="13" name="Title 1">
            <a:extLst>
              <a:ext uri="{FF2B5EF4-FFF2-40B4-BE49-F238E27FC236}">
                <a16:creationId xmlns:a16="http://schemas.microsoft.com/office/drawing/2014/main" id="{C638C749-BA6E-4DB4-8560-137759C15F4C}"/>
              </a:ext>
            </a:extLst>
          </p:cNvPr>
          <p:cNvSpPr>
            <a:spLocks noGrp="1"/>
          </p:cNvSpPr>
          <p:nvPr>
            <p:ph type="title"/>
          </p:nvPr>
        </p:nvSpPr>
        <p:spPr>
          <a:xfrm>
            <a:off x="838200" y="365126"/>
            <a:ext cx="10515600" cy="928654"/>
          </a:xfrm>
        </p:spPr>
        <p:txBody>
          <a:bodyPr/>
          <a:lstStyle/>
          <a:p>
            <a:r>
              <a:rPr lang="en-US" dirty="0"/>
              <a:t>SFO Gates - Weekly Allocation – input 3</a:t>
            </a:r>
            <a:endParaRPr lang="en-CA" dirty="0"/>
          </a:p>
        </p:txBody>
      </p:sp>
      <p:graphicFrame>
        <p:nvGraphicFramePr>
          <p:cNvPr id="2" name="Table 1"/>
          <p:cNvGraphicFramePr>
            <a:graphicFrameLocks noGrp="1"/>
          </p:cNvGraphicFramePr>
          <p:nvPr>
            <p:extLst>
              <p:ext uri="{D42A27DB-BD31-4B8C-83A1-F6EECF244321}">
                <p14:modId xmlns:p14="http://schemas.microsoft.com/office/powerpoint/2010/main" val="1323995233"/>
              </p:ext>
            </p:extLst>
          </p:nvPr>
        </p:nvGraphicFramePr>
        <p:xfrm>
          <a:off x="2545810" y="1131941"/>
          <a:ext cx="7353299" cy="2521807"/>
        </p:xfrm>
        <a:graphic>
          <a:graphicData uri="http://schemas.openxmlformats.org/drawingml/2006/table">
            <a:tbl>
              <a:tblPr/>
              <a:tblGrid>
                <a:gridCol w="2450042">
                  <a:extLst>
                    <a:ext uri="{9D8B030D-6E8A-4147-A177-3AD203B41FA5}">
                      <a16:colId xmlns:a16="http://schemas.microsoft.com/office/drawing/2014/main" val="20000"/>
                    </a:ext>
                  </a:extLst>
                </a:gridCol>
                <a:gridCol w="485565">
                  <a:extLst>
                    <a:ext uri="{9D8B030D-6E8A-4147-A177-3AD203B41FA5}">
                      <a16:colId xmlns:a16="http://schemas.microsoft.com/office/drawing/2014/main" val="20001"/>
                    </a:ext>
                  </a:extLst>
                </a:gridCol>
                <a:gridCol w="368141">
                  <a:extLst>
                    <a:ext uri="{9D8B030D-6E8A-4147-A177-3AD203B41FA5}">
                      <a16:colId xmlns:a16="http://schemas.microsoft.com/office/drawing/2014/main" val="20002"/>
                    </a:ext>
                  </a:extLst>
                </a:gridCol>
                <a:gridCol w="368141">
                  <a:extLst>
                    <a:ext uri="{9D8B030D-6E8A-4147-A177-3AD203B41FA5}">
                      <a16:colId xmlns:a16="http://schemas.microsoft.com/office/drawing/2014/main" val="20003"/>
                    </a:ext>
                  </a:extLst>
                </a:gridCol>
                <a:gridCol w="368141">
                  <a:extLst>
                    <a:ext uri="{9D8B030D-6E8A-4147-A177-3AD203B41FA5}">
                      <a16:colId xmlns:a16="http://schemas.microsoft.com/office/drawing/2014/main" val="20004"/>
                    </a:ext>
                  </a:extLst>
                </a:gridCol>
                <a:gridCol w="368141">
                  <a:extLst>
                    <a:ext uri="{9D8B030D-6E8A-4147-A177-3AD203B41FA5}">
                      <a16:colId xmlns:a16="http://schemas.microsoft.com/office/drawing/2014/main" val="20005"/>
                    </a:ext>
                  </a:extLst>
                </a:gridCol>
                <a:gridCol w="368141">
                  <a:extLst>
                    <a:ext uri="{9D8B030D-6E8A-4147-A177-3AD203B41FA5}">
                      <a16:colId xmlns:a16="http://schemas.microsoft.com/office/drawing/2014/main" val="20006"/>
                    </a:ext>
                  </a:extLst>
                </a:gridCol>
                <a:gridCol w="368141">
                  <a:extLst>
                    <a:ext uri="{9D8B030D-6E8A-4147-A177-3AD203B41FA5}">
                      <a16:colId xmlns:a16="http://schemas.microsoft.com/office/drawing/2014/main" val="20007"/>
                    </a:ext>
                  </a:extLst>
                </a:gridCol>
                <a:gridCol w="368141">
                  <a:extLst>
                    <a:ext uri="{9D8B030D-6E8A-4147-A177-3AD203B41FA5}">
                      <a16:colId xmlns:a16="http://schemas.microsoft.com/office/drawing/2014/main" val="20008"/>
                    </a:ext>
                  </a:extLst>
                </a:gridCol>
                <a:gridCol w="368141">
                  <a:extLst>
                    <a:ext uri="{9D8B030D-6E8A-4147-A177-3AD203B41FA5}">
                      <a16:colId xmlns:a16="http://schemas.microsoft.com/office/drawing/2014/main" val="20009"/>
                    </a:ext>
                  </a:extLst>
                </a:gridCol>
                <a:gridCol w="368141">
                  <a:extLst>
                    <a:ext uri="{9D8B030D-6E8A-4147-A177-3AD203B41FA5}">
                      <a16:colId xmlns:a16="http://schemas.microsoft.com/office/drawing/2014/main" val="20010"/>
                    </a:ext>
                  </a:extLst>
                </a:gridCol>
                <a:gridCol w="368141">
                  <a:extLst>
                    <a:ext uri="{9D8B030D-6E8A-4147-A177-3AD203B41FA5}">
                      <a16:colId xmlns:a16="http://schemas.microsoft.com/office/drawing/2014/main" val="20011"/>
                    </a:ext>
                  </a:extLst>
                </a:gridCol>
                <a:gridCol w="368141">
                  <a:extLst>
                    <a:ext uri="{9D8B030D-6E8A-4147-A177-3AD203B41FA5}">
                      <a16:colId xmlns:a16="http://schemas.microsoft.com/office/drawing/2014/main" val="20012"/>
                    </a:ext>
                  </a:extLst>
                </a:gridCol>
                <a:gridCol w="368141">
                  <a:extLst>
                    <a:ext uri="{9D8B030D-6E8A-4147-A177-3AD203B41FA5}">
                      <a16:colId xmlns:a16="http://schemas.microsoft.com/office/drawing/2014/main" val="20013"/>
                    </a:ext>
                  </a:extLst>
                </a:gridCol>
              </a:tblGrid>
              <a:tr h="188463">
                <a:tc>
                  <a:txBody>
                    <a:bodyPr/>
                    <a:lstStyle/>
                    <a:p>
                      <a:pPr algn="l" fontAlgn="b"/>
                      <a:r>
                        <a:rPr lang="en-US" sz="1200" b="1" i="0" u="none" strike="noStrike" dirty="0">
                          <a:solidFill>
                            <a:srgbClr val="000000"/>
                          </a:solidFill>
                          <a:effectLst/>
                          <a:latin typeface="Calibri"/>
                        </a:rPr>
                        <a:t>Gate Preferences:</a:t>
                      </a: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extLst>
                  <a:ext uri="{0D108BD9-81ED-4DB2-BD59-A6C34878D82A}">
                    <a16:rowId xmlns:a16="http://schemas.microsoft.com/office/drawing/2014/main" val="10000"/>
                  </a:ext>
                </a:extLst>
              </a:tr>
              <a:tr h="179488">
                <a:tc gridSpan="2">
                  <a:txBody>
                    <a:bodyPr/>
                    <a:lstStyle/>
                    <a:p>
                      <a:pPr algn="ctr" fontAlgn="ctr"/>
                      <a:r>
                        <a:rPr lang="en-US" sz="1100" b="1" i="0" u="none" strike="noStrike">
                          <a:solidFill>
                            <a:srgbClr val="3F3F3F"/>
                          </a:solidFill>
                          <a:effectLst/>
                          <a:latin typeface="Calibri"/>
                        </a:rPr>
                        <a:t>Airlines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hMerge="1">
                  <a:txBody>
                    <a:bodyPr/>
                    <a:lstStyle/>
                    <a:p>
                      <a:endParaRPr lang="en-US"/>
                    </a:p>
                  </a:txBody>
                  <a:tcPr/>
                </a:tc>
                <a:tc gridSpan="12">
                  <a:txBody>
                    <a:bodyPr/>
                    <a:lstStyle/>
                    <a:p>
                      <a:pPr algn="ctr" fontAlgn="ctr"/>
                      <a:r>
                        <a:rPr lang="en-US" sz="1100" b="1" i="0" u="none" strike="noStrike">
                          <a:solidFill>
                            <a:srgbClr val="3F3F3F"/>
                          </a:solidFill>
                          <a:effectLst/>
                          <a:latin typeface="Calibri"/>
                        </a:rPr>
                        <a:t>Gates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79488">
                <a:tc>
                  <a:txBody>
                    <a:bodyPr/>
                    <a:lstStyle/>
                    <a:p>
                      <a:pPr algn="l" fontAlgn="b"/>
                      <a:r>
                        <a:rPr lang="en-US" sz="1100" b="1" i="0" u="none" strike="noStrike" dirty="0">
                          <a:solidFill>
                            <a:srgbClr val="3F3F3F"/>
                          </a:solidFill>
                          <a:effectLst/>
                          <a:latin typeface="Calibri"/>
                        </a:rPr>
                        <a:t>Name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Code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A5</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A7</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A8</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A10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A11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A12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179488">
                <a:tc>
                  <a:txBody>
                    <a:bodyPr/>
                    <a:lstStyle/>
                    <a:p>
                      <a:pPr algn="l" fontAlgn="b"/>
                      <a:r>
                        <a:rPr lang="en-US" sz="1100" b="0" i="0" u="none" strike="noStrike" dirty="0">
                          <a:solidFill>
                            <a:srgbClr val="000000"/>
                          </a:solidFill>
                          <a:effectLst/>
                          <a:latin typeface="Calibri"/>
                        </a:rPr>
                        <a:t>American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AA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extLst>
                  <a:ext uri="{0D108BD9-81ED-4DB2-BD59-A6C34878D82A}">
                    <a16:rowId xmlns:a16="http://schemas.microsoft.com/office/drawing/2014/main" val="10003"/>
                  </a:ext>
                </a:extLst>
              </a:tr>
              <a:tr h="179488">
                <a:tc>
                  <a:txBody>
                    <a:bodyPr/>
                    <a:lstStyle/>
                    <a:p>
                      <a:pPr algn="l" fontAlgn="b"/>
                      <a:r>
                        <a:rPr lang="en-US" sz="1100" b="0" i="0" u="none" strike="noStrike">
                          <a:solidFill>
                            <a:srgbClr val="000000"/>
                          </a:solidFill>
                          <a:effectLst/>
                          <a:latin typeface="Calibri"/>
                        </a:rPr>
                        <a:t>Alaska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AS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extLst>
                  <a:ext uri="{0D108BD9-81ED-4DB2-BD59-A6C34878D82A}">
                    <a16:rowId xmlns:a16="http://schemas.microsoft.com/office/drawing/2014/main" val="10004"/>
                  </a:ext>
                </a:extLst>
              </a:tr>
              <a:tr h="179488">
                <a:tc>
                  <a:txBody>
                    <a:bodyPr/>
                    <a:lstStyle/>
                    <a:p>
                      <a:pPr algn="l" fontAlgn="b"/>
                      <a:r>
                        <a:rPr lang="en-US" sz="1100" b="0" i="0" u="none" strike="noStrike">
                          <a:solidFill>
                            <a:srgbClr val="000000"/>
                          </a:solidFill>
                          <a:effectLst/>
                          <a:latin typeface="Calibri"/>
                        </a:rPr>
                        <a:t>Jetblue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B6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extLst>
                  <a:ext uri="{0D108BD9-81ED-4DB2-BD59-A6C34878D82A}">
                    <a16:rowId xmlns:a16="http://schemas.microsoft.com/office/drawing/2014/main" val="10005"/>
                  </a:ext>
                </a:extLst>
              </a:tr>
              <a:tr h="179488">
                <a:tc>
                  <a:txBody>
                    <a:bodyPr/>
                    <a:lstStyle/>
                    <a:p>
                      <a:pPr algn="l" fontAlgn="b"/>
                      <a:r>
                        <a:rPr lang="en-US" sz="1100" b="0" i="0" u="none" strike="noStrike">
                          <a:solidFill>
                            <a:srgbClr val="000000"/>
                          </a:solidFill>
                          <a:effectLst/>
                          <a:latin typeface="Calibri"/>
                        </a:rPr>
                        <a:t>Delta Air 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DL</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extLst>
                  <a:ext uri="{0D108BD9-81ED-4DB2-BD59-A6C34878D82A}">
                    <a16:rowId xmlns:a16="http://schemas.microsoft.com/office/drawing/2014/main" val="10006"/>
                  </a:ext>
                </a:extLst>
              </a:tr>
              <a:tr h="179488">
                <a:tc>
                  <a:txBody>
                    <a:bodyPr/>
                    <a:lstStyle/>
                    <a:p>
                      <a:pPr algn="l" fontAlgn="b"/>
                      <a:r>
                        <a:rPr lang="en-US" sz="1100" b="0" i="0" u="none" strike="noStrike">
                          <a:solidFill>
                            <a:srgbClr val="000000"/>
                          </a:solidFill>
                          <a:effectLst/>
                          <a:latin typeface="Calibri"/>
                        </a:rPr>
                        <a:t>Frontier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F9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extLst>
                  <a:ext uri="{0D108BD9-81ED-4DB2-BD59-A6C34878D82A}">
                    <a16:rowId xmlns:a16="http://schemas.microsoft.com/office/drawing/2014/main" val="10007"/>
                  </a:ext>
                </a:extLst>
              </a:tr>
              <a:tr h="179488">
                <a:tc>
                  <a:txBody>
                    <a:bodyPr/>
                    <a:lstStyle/>
                    <a:p>
                      <a:pPr algn="l" fontAlgn="b"/>
                      <a:r>
                        <a:rPr lang="en-US" sz="1100" b="0" i="0" u="none" strike="noStrike">
                          <a:solidFill>
                            <a:srgbClr val="000000"/>
                          </a:solidFill>
                          <a:effectLst/>
                          <a:latin typeface="Calibri"/>
                        </a:rPr>
                        <a:t>Hawaiian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HA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extLst>
                  <a:ext uri="{0D108BD9-81ED-4DB2-BD59-A6C34878D82A}">
                    <a16:rowId xmlns:a16="http://schemas.microsoft.com/office/drawing/2014/main" val="10008"/>
                  </a:ext>
                </a:extLst>
              </a:tr>
              <a:tr h="179488">
                <a:tc>
                  <a:txBody>
                    <a:bodyPr/>
                    <a:lstStyle/>
                    <a:p>
                      <a:pPr algn="l" fontAlgn="b"/>
                      <a:r>
                        <a:rPr lang="en-US" sz="1100" b="0" i="0" u="none" strike="noStrike">
                          <a:solidFill>
                            <a:srgbClr val="000000"/>
                          </a:solidFill>
                          <a:effectLst/>
                          <a:latin typeface="Calibri"/>
                        </a:rPr>
                        <a:t>SkyWest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OO</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extLst>
                  <a:ext uri="{0D108BD9-81ED-4DB2-BD59-A6C34878D82A}">
                    <a16:rowId xmlns:a16="http://schemas.microsoft.com/office/drawing/2014/main" val="10009"/>
                  </a:ext>
                </a:extLst>
              </a:tr>
              <a:tr h="179488">
                <a:tc>
                  <a:txBody>
                    <a:bodyPr/>
                    <a:lstStyle/>
                    <a:p>
                      <a:pPr algn="l" fontAlgn="b"/>
                      <a:r>
                        <a:rPr lang="en-US" sz="1100" b="0" i="0" u="none" strike="noStrike">
                          <a:solidFill>
                            <a:srgbClr val="000000"/>
                          </a:solidFill>
                          <a:effectLst/>
                          <a:latin typeface="Calibri"/>
                        </a:rPr>
                        <a:t>United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UA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extLst>
                  <a:ext uri="{0D108BD9-81ED-4DB2-BD59-A6C34878D82A}">
                    <a16:rowId xmlns:a16="http://schemas.microsoft.com/office/drawing/2014/main" val="10010"/>
                  </a:ext>
                </a:extLst>
              </a:tr>
              <a:tr h="179488">
                <a:tc>
                  <a:txBody>
                    <a:bodyPr/>
                    <a:lstStyle/>
                    <a:p>
                      <a:pPr algn="l" fontAlgn="b"/>
                      <a:r>
                        <a:rPr lang="en-US" sz="1100" b="0" i="0" u="none" strike="noStrike">
                          <a:solidFill>
                            <a:srgbClr val="000000"/>
                          </a:solidFill>
                          <a:effectLst/>
                          <a:latin typeface="Calibri"/>
                        </a:rPr>
                        <a:t>US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US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dirty="0">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extLst>
                  <a:ext uri="{0D108BD9-81ED-4DB2-BD59-A6C34878D82A}">
                    <a16:rowId xmlns:a16="http://schemas.microsoft.com/office/drawing/2014/main" val="10011"/>
                  </a:ext>
                </a:extLst>
              </a:tr>
              <a:tr h="179488">
                <a:tc>
                  <a:txBody>
                    <a:bodyPr/>
                    <a:lstStyle/>
                    <a:p>
                      <a:pPr algn="l" fontAlgn="b"/>
                      <a:r>
                        <a:rPr lang="en-US" sz="1100" b="0" i="0" u="none" strike="noStrike">
                          <a:solidFill>
                            <a:srgbClr val="000000"/>
                          </a:solidFill>
                          <a:effectLst/>
                          <a:latin typeface="Calibri"/>
                        </a:rPr>
                        <a:t>Virgin America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VX</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extLst>
                  <a:ext uri="{0D108BD9-81ED-4DB2-BD59-A6C34878D82A}">
                    <a16:rowId xmlns:a16="http://schemas.microsoft.com/office/drawing/2014/main" val="10012"/>
                  </a:ext>
                </a:extLst>
              </a:tr>
              <a:tr h="179488">
                <a:tc>
                  <a:txBody>
                    <a:bodyPr/>
                    <a:lstStyle/>
                    <a:p>
                      <a:pPr algn="l" fontAlgn="b"/>
                      <a:r>
                        <a:rPr lang="en-US" sz="1100" b="0" i="0" u="none" strike="noStrike">
                          <a:solidFill>
                            <a:srgbClr val="000000"/>
                          </a:solidFill>
                          <a:effectLst/>
                          <a:latin typeface="Calibri"/>
                        </a:rPr>
                        <a:t>Southwest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WN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dirty="0">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dirty="0">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extLst>
                  <a:ext uri="{0D108BD9-81ED-4DB2-BD59-A6C34878D82A}">
                    <a16:rowId xmlns:a16="http://schemas.microsoft.com/office/drawing/2014/main" val="1001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460950132"/>
              </p:ext>
            </p:extLst>
          </p:nvPr>
        </p:nvGraphicFramePr>
        <p:xfrm>
          <a:off x="2536082" y="3760759"/>
          <a:ext cx="7353299" cy="2547715"/>
        </p:xfrm>
        <a:graphic>
          <a:graphicData uri="http://schemas.openxmlformats.org/drawingml/2006/table">
            <a:tbl>
              <a:tblPr/>
              <a:tblGrid>
                <a:gridCol w="2450042">
                  <a:extLst>
                    <a:ext uri="{9D8B030D-6E8A-4147-A177-3AD203B41FA5}">
                      <a16:colId xmlns:a16="http://schemas.microsoft.com/office/drawing/2014/main" val="20000"/>
                    </a:ext>
                  </a:extLst>
                </a:gridCol>
                <a:gridCol w="485565">
                  <a:extLst>
                    <a:ext uri="{9D8B030D-6E8A-4147-A177-3AD203B41FA5}">
                      <a16:colId xmlns:a16="http://schemas.microsoft.com/office/drawing/2014/main" val="20001"/>
                    </a:ext>
                  </a:extLst>
                </a:gridCol>
                <a:gridCol w="368141">
                  <a:extLst>
                    <a:ext uri="{9D8B030D-6E8A-4147-A177-3AD203B41FA5}">
                      <a16:colId xmlns:a16="http://schemas.microsoft.com/office/drawing/2014/main" val="20002"/>
                    </a:ext>
                  </a:extLst>
                </a:gridCol>
                <a:gridCol w="368141">
                  <a:extLst>
                    <a:ext uri="{9D8B030D-6E8A-4147-A177-3AD203B41FA5}">
                      <a16:colId xmlns:a16="http://schemas.microsoft.com/office/drawing/2014/main" val="20003"/>
                    </a:ext>
                  </a:extLst>
                </a:gridCol>
                <a:gridCol w="368141">
                  <a:extLst>
                    <a:ext uri="{9D8B030D-6E8A-4147-A177-3AD203B41FA5}">
                      <a16:colId xmlns:a16="http://schemas.microsoft.com/office/drawing/2014/main" val="20004"/>
                    </a:ext>
                  </a:extLst>
                </a:gridCol>
                <a:gridCol w="368141">
                  <a:extLst>
                    <a:ext uri="{9D8B030D-6E8A-4147-A177-3AD203B41FA5}">
                      <a16:colId xmlns:a16="http://schemas.microsoft.com/office/drawing/2014/main" val="20005"/>
                    </a:ext>
                  </a:extLst>
                </a:gridCol>
                <a:gridCol w="368141">
                  <a:extLst>
                    <a:ext uri="{9D8B030D-6E8A-4147-A177-3AD203B41FA5}">
                      <a16:colId xmlns:a16="http://schemas.microsoft.com/office/drawing/2014/main" val="20006"/>
                    </a:ext>
                  </a:extLst>
                </a:gridCol>
                <a:gridCol w="368141">
                  <a:extLst>
                    <a:ext uri="{9D8B030D-6E8A-4147-A177-3AD203B41FA5}">
                      <a16:colId xmlns:a16="http://schemas.microsoft.com/office/drawing/2014/main" val="20007"/>
                    </a:ext>
                  </a:extLst>
                </a:gridCol>
                <a:gridCol w="368141">
                  <a:extLst>
                    <a:ext uri="{9D8B030D-6E8A-4147-A177-3AD203B41FA5}">
                      <a16:colId xmlns:a16="http://schemas.microsoft.com/office/drawing/2014/main" val="20008"/>
                    </a:ext>
                  </a:extLst>
                </a:gridCol>
                <a:gridCol w="368141">
                  <a:extLst>
                    <a:ext uri="{9D8B030D-6E8A-4147-A177-3AD203B41FA5}">
                      <a16:colId xmlns:a16="http://schemas.microsoft.com/office/drawing/2014/main" val="20009"/>
                    </a:ext>
                  </a:extLst>
                </a:gridCol>
                <a:gridCol w="368141">
                  <a:extLst>
                    <a:ext uri="{9D8B030D-6E8A-4147-A177-3AD203B41FA5}">
                      <a16:colId xmlns:a16="http://schemas.microsoft.com/office/drawing/2014/main" val="20010"/>
                    </a:ext>
                  </a:extLst>
                </a:gridCol>
                <a:gridCol w="368141">
                  <a:extLst>
                    <a:ext uri="{9D8B030D-6E8A-4147-A177-3AD203B41FA5}">
                      <a16:colId xmlns:a16="http://schemas.microsoft.com/office/drawing/2014/main" val="20011"/>
                    </a:ext>
                  </a:extLst>
                </a:gridCol>
                <a:gridCol w="368141">
                  <a:extLst>
                    <a:ext uri="{9D8B030D-6E8A-4147-A177-3AD203B41FA5}">
                      <a16:colId xmlns:a16="http://schemas.microsoft.com/office/drawing/2014/main" val="20012"/>
                    </a:ext>
                  </a:extLst>
                </a:gridCol>
                <a:gridCol w="368141">
                  <a:extLst>
                    <a:ext uri="{9D8B030D-6E8A-4147-A177-3AD203B41FA5}">
                      <a16:colId xmlns:a16="http://schemas.microsoft.com/office/drawing/2014/main" val="20013"/>
                    </a:ext>
                  </a:extLst>
                </a:gridCol>
              </a:tblGrid>
              <a:tr h="190399">
                <a:tc>
                  <a:txBody>
                    <a:bodyPr/>
                    <a:lstStyle/>
                    <a:p>
                      <a:pPr algn="l" fontAlgn="b"/>
                      <a:r>
                        <a:rPr lang="en-US" sz="1200" b="1" i="0" u="none" strike="noStrike">
                          <a:solidFill>
                            <a:srgbClr val="000000"/>
                          </a:solidFill>
                          <a:effectLst/>
                          <a:latin typeface="Calibri"/>
                        </a:rPr>
                        <a:t>Gate Preferences:</a:t>
                      </a: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extLst>
                  <a:ext uri="{0D108BD9-81ED-4DB2-BD59-A6C34878D82A}">
                    <a16:rowId xmlns:a16="http://schemas.microsoft.com/office/drawing/2014/main" val="10000"/>
                  </a:ext>
                </a:extLst>
              </a:tr>
              <a:tr h="181332">
                <a:tc gridSpan="2">
                  <a:txBody>
                    <a:bodyPr/>
                    <a:lstStyle/>
                    <a:p>
                      <a:pPr algn="ctr" fontAlgn="ctr"/>
                      <a:r>
                        <a:rPr lang="en-US" sz="1100" b="1" i="0" u="none" strike="noStrike">
                          <a:solidFill>
                            <a:srgbClr val="3F3F3F"/>
                          </a:solidFill>
                          <a:effectLst/>
                          <a:latin typeface="Calibri"/>
                        </a:rPr>
                        <a:t>Airlines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hMerge="1">
                  <a:txBody>
                    <a:bodyPr/>
                    <a:lstStyle/>
                    <a:p>
                      <a:endParaRPr lang="en-US"/>
                    </a:p>
                  </a:txBody>
                  <a:tcPr/>
                </a:tc>
                <a:tc gridSpan="12">
                  <a:txBody>
                    <a:bodyPr/>
                    <a:lstStyle/>
                    <a:p>
                      <a:pPr algn="ctr" fontAlgn="ctr"/>
                      <a:r>
                        <a:rPr lang="en-US" sz="1100" b="1" i="0" u="none" strike="noStrike">
                          <a:solidFill>
                            <a:srgbClr val="3F3F3F"/>
                          </a:solidFill>
                          <a:effectLst/>
                          <a:latin typeface="Calibri"/>
                        </a:rPr>
                        <a:t>Gates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81332">
                <a:tc>
                  <a:txBody>
                    <a:bodyPr/>
                    <a:lstStyle/>
                    <a:p>
                      <a:pPr algn="l" fontAlgn="b"/>
                      <a:r>
                        <a:rPr lang="en-US" sz="1100" b="1" i="0" u="none" strike="noStrike">
                          <a:solidFill>
                            <a:srgbClr val="3F3F3F"/>
                          </a:solidFill>
                          <a:effectLst/>
                          <a:latin typeface="Calibri"/>
                        </a:rPr>
                        <a:t>Name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Code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A5</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A7</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A8</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A10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A11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3F3F3F"/>
                          </a:solidFill>
                          <a:effectLst/>
                          <a:latin typeface="Calibri"/>
                        </a:rPr>
                        <a:t>A12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181332">
                <a:tc>
                  <a:txBody>
                    <a:bodyPr/>
                    <a:lstStyle/>
                    <a:p>
                      <a:pPr algn="l" fontAlgn="b"/>
                      <a:r>
                        <a:rPr lang="en-US" sz="1100" b="0" i="0" u="none" strike="noStrike">
                          <a:solidFill>
                            <a:srgbClr val="000000"/>
                          </a:solidFill>
                          <a:effectLst/>
                          <a:latin typeface="Calibri"/>
                        </a:rPr>
                        <a:t>American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AA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extLst>
                  <a:ext uri="{0D108BD9-81ED-4DB2-BD59-A6C34878D82A}">
                    <a16:rowId xmlns:a16="http://schemas.microsoft.com/office/drawing/2014/main" val="10003"/>
                  </a:ext>
                </a:extLst>
              </a:tr>
              <a:tr h="181332">
                <a:tc>
                  <a:txBody>
                    <a:bodyPr/>
                    <a:lstStyle/>
                    <a:p>
                      <a:pPr algn="l" fontAlgn="b"/>
                      <a:r>
                        <a:rPr lang="en-US" sz="1100" b="0" i="0" u="none" strike="noStrike">
                          <a:solidFill>
                            <a:srgbClr val="000000"/>
                          </a:solidFill>
                          <a:effectLst/>
                          <a:latin typeface="Calibri"/>
                        </a:rPr>
                        <a:t>Alaska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AS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extLst>
                  <a:ext uri="{0D108BD9-81ED-4DB2-BD59-A6C34878D82A}">
                    <a16:rowId xmlns:a16="http://schemas.microsoft.com/office/drawing/2014/main" val="10004"/>
                  </a:ext>
                </a:extLst>
              </a:tr>
              <a:tr h="181332">
                <a:tc>
                  <a:txBody>
                    <a:bodyPr/>
                    <a:lstStyle/>
                    <a:p>
                      <a:pPr algn="l" fontAlgn="b"/>
                      <a:r>
                        <a:rPr lang="en-US" sz="1100" b="0" i="0" u="none" strike="noStrike">
                          <a:solidFill>
                            <a:srgbClr val="000000"/>
                          </a:solidFill>
                          <a:effectLst/>
                          <a:latin typeface="Calibri"/>
                        </a:rPr>
                        <a:t>Jetblue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B6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extLst>
                  <a:ext uri="{0D108BD9-81ED-4DB2-BD59-A6C34878D82A}">
                    <a16:rowId xmlns:a16="http://schemas.microsoft.com/office/drawing/2014/main" val="10005"/>
                  </a:ext>
                </a:extLst>
              </a:tr>
              <a:tr h="181332">
                <a:tc>
                  <a:txBody>
                    <a:bodyPr/>
                    <a:lstStyle/>
                    <a:p>
                      <a:pPr algn="l" fontAlgn="b"/>
                      <a:r>
                        <a:rPr lang="en-US" sz="1100" b="0" i="0" u="none" strike="noStrike">
                          <a:solidFill>
                            <a:srgbClr val="000000"/>
                          </a:solidFill>
                          <a:effectLst/>
                          <a:latin typeface="Calibri"/>
                        </a:rPr>
                        <a:t>Delta Air 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DL</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extLst>
                  <a:ext uri="{0D108BD9-81ED-4DB2-BD59-A6C34878D82A}">
                    <a16:rowId xmlns:a16="http://schemas.microsoft.com/office/drawing/2014/main" val="10006"/>
                  </a:ext>
                </a:extLst>
              </a:tr>
              <a:tr h="181332">
                <a:tc>
                  <a:txBody>
                    <a:bodyPr/>
                    <a:lstStyle/>
                    <a:p>
                      <a:pPr algn="l" fontAlgn="b"/>
                      <a:r>
                        <a:rPr lang="en-US" sz="1100" b="0" i="0" u="none" strike="noStrike">
                          <a:solidFill>
                            <a:srgbClr val="000000"/>
                          </a:solidFill>
                          <a:effectLst/>
                          <a:latin typeface="Calibri"/>
                        </a:rPr>
                        <a:t>Frontier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F9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extLst>
                  <a:ext uri="{0D108BD9-81ED-4DB2-BD59-A6C34878D82A}">
                    <a16:rowId xmlns:a16="http://schemas.microsoft.com/office/drawing/2014/main" val="10007"/>
                  </a:ext>
                </a:extLst>
              </a:tr>
              <a:tr h="181332">
                <a:tc>
                  <a:txBody>
                    <a:bodyPr/>
                    <a:lstStyle/>
                    <a:p>
                      <a:pPr algn="l" fontAlgn="b"/>
                      <a:r>
                        <a:rPr lang="en-US" sz="1100" b="0" i="0" u="none" strike="noStrike">
                          <a:solidFill>
                            <a:srgbClr val="000000"/>
                          </a:solidFill>
                          <a:effectLst/>
                          <a:latin typeface="Calibri"/>
                        </a:rPr>
                        <a:t>Hawaiian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HA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extLst>
                  <a:ext uri="{0D108BD9-81ED-4DB2-BD59-A6C34878D82A}">
                    <a16:rowId xmlns:a16="http://schemas.microsoft.com/office/drawing/2014/main" val="10008"/>
                  </a:ext>
                </a:extLst>
              </a:tr>
              <a:tr h="181332">
                <a:tc>
                  <a:txBody>
                    <a:bodyPr/>
                    <a:lstStyle/>
                    <a:p>
                      <a:pPr algn="l" fontAlgn="b"/>
                      <a:r>
                        <a:rPr lang="en-US" sz="1100" b="0" i="0" u="none" strike="noStrike">
                          <a:solidFill>
                            <a:srgbClr val="000000"/>
                          </a:solidFill>
                          <a:effectLst/>
                          <a:latin typeface="Calibri"/>
                        </a:rPr>
                        <a:t>SkyWest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OO</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extLst>
                  <a:ext uri="{0D108BD9-81ED-4DB2-BD59-A6C34878D82A}">
                    <a16:rowId xmlns:a16="http://schemas.microsoft.com/office/drawing/2014/main" val="10009"/>
                  </a:ext>
                </a:extLst>
              </a:tr>
              <a:tr h="181332">
                <a:tc>
                  <a:txBody>
                    <a:bodyPr/>
                    <a:lstStyle/>
                    <a:p>
                      <a:pPr algn="l" fontAlgn="b"/>
                      <a:r>
                        <a:rPr lang="en-US" sz="1100" b="0" i="0" u="none" strike="noStrike">
                          <a:solidFill>
                            <a:srgbClr val="000000"/>
                          </a:solidFill>
                          <a:effectLst/>
                          <a:latin typeface="Calibri"/>
                        </a:rPr>
                        <a:t>United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UA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extLst>
                  <a:ext uri="{0D108BD9-81ED-4DB2-BD59-A6C34878D82A}">
                    <a16:rowId xmlns:a16="http://schemas.microsoft.com/office/drawing/2014/main" val="10010"/>
                  </a:ext>
                </a:extLst>
              </a:tr>
              <a:tr h="181332">
                <a:tc>
                  <a:txBody>
                    <a:bodyPr/>
                    <a:lstStyle/>
                    <a:p>
                      <a:pPr algn="l" fontAlgn="b"/>
                      <a:r>
                        <a:rPr lang="en-US" sz="1100" b="0" i="0" u="none" strike="noStrike">
                          <a:solidFill>
                            <a:srgbClr val="000000"/>
                          </a:solidFill>
                          <a:effectLst/>
                          <a:latin typeface="Calibri"/>
                        </a:rPr>
                        <a:t>US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US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extLst>
                  <a:ext uri="{0D108BD9-81ED-4DB2-BD59-A6C34878D82A}">
                    <a16:rowId xmlns:a16="http://schemas.microsoft.com/office/drawing/2014/main" val="10011"/>
                  </a:ext>
                </a:extLst>
              </a:tr>
              <a:tr h="181332">
                <a:tc>
                  <a:txBody>
                    <a:bodyPr/>
                    <a:lstStyle/>
                    <a:p>
                      <a:pPr algn="l" fontAlgn="b"/>
                      <a:r>
                        <a:rPr lang="en-US" sz="1100" b="0" i="0" u="none" strike="noStrike">
                          <a:solidFill>
                            <a:srgbClr val="000000"/>
                          </a:solidFill>
                          <a:effectLst/>
                          <a:latin typeface="Calibri"/>
                        </a:rPr>
                        <a:t>Virgin America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VX</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extLst>
                  <a:ext uri="{0D108BD9-81ED-4DB2-BD59-A6C34878D82A}">
                    <a16:rowId xmlns:a16="http://schemas.microsoft.com/office/drawing/2014/main" val="10012"/>
                  </a:ext>
                </a:extLst>
              </a:tr>
              <a:tr h="181332">
                <a:tc>
                  <a:txBody>
                    <a:bodyPr/>
                    <a:lstStyle/>
                    <a:p>
                      <a:pPr algn="l" fontAlgn="b"/>
                      <a:r>
                        <a:rPr lang="en-US" sz="1100" b="0" i="0" u="none" strike="noStrike">
                          <a:solidFill>
                            <a:srgbClr val="000000"/>
                          </a:solidFill>
                          <a:effectLst/>
                          <a:latin typeface="Calibri"/>
                        </a:rPr>
                        <a:t>Southwest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1100" b="0" i="0" u="none" strike="noStrike">
                          <a:solidFill>
                            <a:srgbClr val="000000"/>
                          </a:solidFill>
                          <a:effectLst/>
                          <a:latin typeface="Calibri"/>
                        </a:rPr>
                        <a:t>WN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tcPr>
                </a:tc>
                <a:tc>
                  <a:txBody>
                    <a:bodyPr/>
                    <a:lstStyle/>
                    <a:p>
                      <a:pPr algn="ctr" fontAlgn="b"/>
                      <a:r>
                        <a:rPr lang="en-US" sz="1100" b="0" i="0" u="none" strike="noStrike">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tc>
                  <a:txBody>
                    <a:bodyPr/>
                    <a:lstStyle/>
                    <a:p>
                      <a:pPr algn="ctr" fontAlgn="b"/>
                      <a:r>
                        <a:rPr lang="en-US" sz="1100" b="0" i="0" u="none" strike="noStrike" dirty="0">
                          <a:solidFill>
                            <a:srgbClr val="006100"/>
                          </a:solidFill>
                          <a:effectLst/>
                          <a:latin typeface="Calibri"/>
                        </a:rPr>
                        <a:t>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C6EFCE"/>
                    </a:solidFill>
                  </a:tcPr>
                </a:tc>
                <a:extLst>
                  <a:ext uri="{0D108BD9-81ED-4DB2-BD59-A6C34878D82A}">
                    <a16:rowId xmlns:a16="http://schemas.microsoft.com/office/drawing/2014/main" val="10013"/>
                  </a:ext>
                </a:extLst>
              </a:tr>
            </a:tbl>
          </a:graphicData>
        </a:graphic>
      </p:graphicFrame>
      <p:sp>
        <p:nvSpPr>
          <p:cNvPr id="5" name="TextBox 4"/>
          <p:cNvSpPr txBox="1"/>
          <p:nvPr/>
        </p:nvSpPr>
        <p:spPr>
          <a:xfrm>
            <a:off x="1360738" y="2208179"/>
            <a:ext cx="975523" cy="369332"/>
          </a:xfrm>
          <a:prstGeom prst="rect">
            <a:avLst/>
          </a:prstGeom>
          <a:noFill/>
        </p:spPr>
        <p:txBody>
          <a:bodyPr wrap="none" rtlCol="0">
            <a:spAutoFit/>
          </a:bodyPr>
          <a:lstStyle/>
          <a:p>
            <a:r>
              <a:rPr lang="en-US" dirty="0"/>
              <a:t>Relaxed:</a:t>
            </a:r>
          </a:p>
        </p:txBody>
      </p:sp>
      <p:sp>
        <p:nvSpPr>
          <p:cNvPr id="8" name="TextBox 7"/>
          <p:cNvSpPr txBox="1"/>
          <p:nvPr/>
        </p:nvSpPr>
        <p:spPr>
          <a:xfrm>
            <a:off x="1145999" y="4821677"/>
            <a:ext cx="1190262" cy="369332"/>
          </a:xfrm>
          <a:prstGeom prst="rect">
            <a:avLst/>
          </a:prstGeom>
          <a:noFill/>
        </p:spPr>
        <p:txBody>
          <a:bodyPr wrap="none" rtlCol="0">
            <a:spAutoFit/>
          </a:bodyPr>
          <a:lstStyle/>
          <a:p>
            <a:r>
              <a:rPr lang="en-US" dirty="0"/>
              <a:t>Restricted:</a:t>
            </a:r>
          </a:p>
        </p:txBody>
      </p:sp>
    </p:spTree>
    <p:extLst>
      <p:ext uri="{BB962C8B-B14F-4D97-AF65-F5344CB8AC3E}">
        <p14:creationId xmlns:p14="http://schemas.microsoft.com/office/powerpoint/2010/main" val="3789499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27"/>
          <p:cNvGraphicFramePr>
            <a:graphicFrameLocks noGrp="1"/>
          </p:cNvGraphicFramePr>
          <p:nvPr>
            <p:extLst>
              <p:ext uri="{D42A27DB-BD31-4B8C-83A1-F6EECF244321}">
                <p14:modId xmlns:p14="http://schemas.microsoft.com/office/powerpoint/2010/main" val="3970317745"/>
              </p:ext>
            </p:extLst>
          </p:nvPr>
        </p:nvGraphicFramePr>
        <p:xfrm>
          <a:off x="2359485" y="1702340"/>
          <a:ext cx="7764859" cy="3988241"/>
        </p:xfrm>
        <a:graphic>
          <a:graphicData uri="http://schemas.openxmlformats.org/drawingml/2006/table">
            <a:tbl>
              <a:tblPr/>
              <a:tblGrid>
                <a:gridCol w="2007524">
                  <a:extLst>
                    <a:ext uri="{9D8B030D-6E8A-4147-A177-3AD203B41FA5}">
                      <a16:colId xmlns:a16="http://schemas.microsoft.com/office/drawing/2014/main" val="20000"/>
                    </a:ext>
                  </a:extLst>
                </a:gridCol>
                <a:gridCol w="397865">
                  <a:extLst>
                    <a:ext uri="{9D8B030D-6E8A-4147-A177-3AD203B41FA5}">
                      <a16:colId xmlns:a16="http://schemas.microsoft.com/office/drawing/2014/main" val="20001"/>
                    </a:ext>
                  </a:extLst>
                </a:gridCol>
                <a:gridCol w="301649">
                  <a:extLst>
                    <a:ext uri="{9D8B030D-6E8A-4147-A177-3AD203B41FA5}">
                      <a16:colId xmlns:a16="http://schemas.microsoft.com/office/drawing/2014/main" val="20002"/>
                    </a:ext>
                  </a:extLst>
                </a:gridCol>
                <a:gridCol w="301649">
                  <a:extLst>
                    <a:ext uri="{9D8B030D-6E8A-4147-A177-3AD203B41FA5}">
                      <a16:colId xmlns:a16="http://schemas.microsoft.com/office/drawing/2014/main" val="20003"/>
                    </a:ext>
                  </a:extLst>
                </a:gridCol>
                <a:gridCol w="301649">
                  <a:extLst>
                    <a:ext uri="{9D8B030D-6E8A-4147-A177-3AD203B41FA5}">
                      <a16:colId xmlns:a16="http://schemas.microsoft.com/office/drawing/2014/main" val="20004"/>
                    </a:ext>
                  </a:extLst>
                </a:gridCol>
                <a:gridCol w="301649">
                  <a:extLst>
                    <a:ext uri="{9D8B030D-6E8A-4147-A177-3AD203B41FA5}">
                      <a16:colId xmlns:a16="http://schemas.microsoft.com/office/drawing/2014/main" val="20005"/>
                    </a:ext>
                  </a:extLst>
                </a:gridCol>
                <a:gridCol w="301649">
                  <a:extLst>
                    <a:ext uri="{9D8B030D-6E8A-4147-A177-3AD203B41FA5}">
                      <a16:colId xmlns:a16="http://schemas.microsoft.com/office/drawing/2014/main" val="20006"/>
                    </a:ext>
                  </a:extLst>
                </a:gridCol>
                <a:gridCol w="301649">
                  <a:extLst>
                    <a:ext uri="{9D8B030D-6E8A-4147-A177-3AD203B41FA5}">
                      <a16:colId xmlns:a16="http://schemas.microsoft.com/office/drawing/2014/main" val="20007"/>
                    </a:ext>
                  </a:extLst>
                </a:gridCol>
                <a:gridCol w="301649">
                  <a:extLst>
                    <a:ext uri="{9D8B030D-6E8A-4147-A177-3AD203B41FA5}">
                      <a16:colId xmlns:a16="http://schemas.microsoft.com/office/drawing/2014/main" val="20008"/>
                    </a:ext>
                  </a:extLst>
                </a:gridCol>
                <a:gridCol w="301649">
                  <a:extLst>
                    <a:ext uri="{9D8B030D-6E8A-4147-A177-3AD203B41FA5}">
                      <a16:colId xmlns:a16="http://schemas.microsoft.com/office/drawing/2014/main" val="20009"/>
                    </a:ext>
                  </a:extLst>
                </a:gridCol>
                <a:gridCol w="301649">
                  <a:extLst>
                    <a:ext uri="{9D8B030D-6E8A-4147-A177-3AD203B41FA5}">
                      <a16:colId xmlns:a16="http://schemas.microsoft.com/office/drawing/2014/main" val="20010"/>
                    </a:ext>
                  </a:extLst>
                </a:gridCol>
                <a:gridCol w="301649">
                  <a:extLst>
                    <a:ext uri="{9D8B030D-6E8A-4147-A177-3AD203B41FA5}">
                      <a16:colId xmlns:a16="http://schemas.microsoft.com/office/drawing/2014/main" val="20011"/>
                    </a:ext>
                  </a:extLst>
                </a:gridCol>
                <a:gridCol w="301649">
                  <a:extLst>
                    <a:ext uri="{9D8B030D-6E8A-4147-A177-3AD203B41FA5}">
                      <a16:colId xmlns:a16="http://schemas.microsoft.com/office/drawing/2014/main" val="20012"/>
                    </a:ext>
                  </a:extLst>
                </a:gridCol>
                <a:gridCol w="301649">
                  <a:extLst>
                    <a:ext uri="{9D8B030D-6E8A-4147-A177-3AD203B41FA5}">
                      <a16:colId xmlns:a16="http://schemas.microsoft.com/office/drawing/2014/main" val="20013"/>
                    </a:ext>
                  </a:extLst>
                </a:gridCol>
                <a:gridCol w="499281">
                  <a:extLst>
                    <a:ext uri="{9D8B030D-6E8A-4147-A177-3AD203B41FA5}">
                      <a16:colId xmlns:a16="http://schemas.microsoft.com/office/drawing/2014/main" val="20014"/>
                    </a:ext>
                  </a:extLst>
                </a:gridCol>
                <a:gridCol w="585095">
                  <a:extLst>
                    <a:ext uri="{9D8B030D-6E8A-4147-A177-3AD203B41FA5}">
                      <a16:colId xmlns:a16="http://schemas.microsoft.com/office/drawing/2014/main" val="20015"/>
                    </a:ext>
                  </a:extLst>
                </a:gridCol>
                <a:gridCol w="655306">
                  <a:extLst>
                    <a:ext uri="{9D8B030D-6E8A-4147-A177-3AD203B41FA5}">
                      <a16:colId xmlns:a16="http://schemas.microsoft.com/office/drawing/2014/main" val="20016"/>
                    </a:ext>
                  </a:extLst>
                </a:gridCol>
              </a:tblGrid>
              <a:tr h="186479">
                <a:tc>
                  <a:txBody>
                    <a:bodyPr/>
                    <a:lstStyle/>
                    <a:p>
                      <a:pPr algn="l" fontAlgn="b"/>
                      <a:r>
                        <a:rPr lang="en-US" sz="1000" b="1" i="0" u="none" strike="noStrike" dirty="0">
                          <a:solidFill>
                            <a:srgbClr val="000000"/>
                          </a:solidFill>
                          <a:effectLst/>
                          <a:latin typeface="Calibri"/>
                        </a:rPr>
                        <a:t>Number of people served:</a:t>
                      </a:r>
                    </a:p>
                  </a:txBody>
                  <a:tcPr marL="0" marR="0" marT="0" marB="0" anchor="b">
                    <a:lnL>
                      <a:noFill/>
                    </a:lnL>
                    <a:lnR>
                      <a:noFill/>
                    </a:lnR>
                    <a:lnT>
                      <a:noFill/>
                    </a:lnT>
                    <a:lnB>
                      <a:noFill/>
                    </a:lnB>
                  </a:tcPr>
                </a:tc>
                <a:tc>
                  <a:txBody>
                    <a:bodyPr/>
                    <a:lstStyle/>
                    <a:p>
                      <a:pPr algn="r" fontAlgn="b"/>
                      <a:r>
                        <a:rPr lang="en-US" sz="900" b="1" i="0" u="none" strike="noStrike">
                          <a:solidFill>
                            <a:srgbClr val="FF0000"/>
                          </a:solidFill>
                          <a:effectLst/>
                          <a:latin typeface="Calibri"/>
                        </a:rPr>
                        <a:t>139364</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r>
                        <a:rPr lang="en-US" sz="900" b="0" i="0" u="none" strike="noStrike">
                          <a:solidFill>
                            <a:srgbClr val="000000"/>
                          </a:solidFill>
                          <a:effectLst/>
                          <a:latin typeface="Calibri"/>
                        </a:rPr>
                        <a:t> </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0" marR="0" marT="0" marB="0">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0"/>
                  </a:ext>
                </a:extLst>
              </a:tr>
              <a:tr h="163936">
                <a:tc>
                  <a:txBody>
                    <a:bodyPr/>
                    <a:lstStyle/>
                    <a:p>
                      <a:pPr algn="l" fontAlgn="b"/>
                      <a:r>
                        <a:rPr lang="en-US" sz="1000" b="1" i="0" u="none" strike="noStrike">
                          <a:solidFill>
                            <a:srgbClr val="000000"/>
                          </a:solidFill>
                          <a:effectLst/>
                          <a:latin typeface="Calibri"/>
                        </a:rPr>
                        <a:t>Number of people served in 2015:</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121701</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1"/>
                  </a:ext>
                </a:extLst>
              </a:tr>
              <a:tr h="163936">
                <a:tc>
                  <a:txBody>
                    <a:bodyPr/>
                    <a:lstStyle/>
                    <a:p>
                      <a:pPr algn="l" fontAlgn="b"/>
                      <a:r>
                        <a:rPr lang="en-US" sz="1000" b="1" i="0" u="none" strike="noStrike">
                          <a:solidFill>
                            <a:srgbClr val="000000"/>
                          </a:solidFill>
                          <a:effectLst/>
                          <a:latin typeface="Calibri"/>
                        </a:rPr>
                        <a:t>Number of people served increment:</a:t>
                      </a:r>
                    </a:p>
                  </a:txBody>
                  <a:tcPr marL="0" marR="0" marT="0" marB="0" anchor="b">
                    <a:lnL>
                      <a:noFill/>
                    </a:lnL>
                    <a:lnR>
                      <a:noFill/>
                    </a:lnR>
                    <a:lnT>
                      <a:noFill/>
                    </a:lnT>
                    <a:lnB>
                      <a:noFill/>
                    </a:lnB>
                  </a:tcPr>
                </a:tc>
                <a:tc>
                  <a:txBody>
                    <a:bodyPr/>
                    <a:lstStyle/>
                    <a:p>
                      <a:pPr algn="r" fontAlgn="b"/>
                      <a:r>
                        <a:rPr lang="en-US" sz="900" b="1" i="0" u="none" strike="noStrike">
                          <a:solidFill>
                            <a:srgbClr val="FF0000"/>
                          </a:solidFill>
                          <a:effectLst/>
                          <a:latin typeface="Calibri"/>
                        </a:rPr>
                        <a:t>15%</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2"/>
                  </a:ext>
                </a:extLst>
              </a:tr>
              <a:tr h="163936">
                <a:tc>
                  <a:txBody>
                    <a:bodyPr/>
                    <a:lstStyle/>
                    <a:p>
                      <a:pPr algn="l" fontAlgn="b"/>
                      <a:r>
                        <a:rPr lang="en-US" sz="1000" b="1" i="0" u="none" strike="noStrike">
                          <a:solidFill>
                            <a:srgbClr val="000000"/>
                          </a:solidFill>
                          <a:effectLst/>
                          <a:latin typeface="Calibri"/>
                        </a:rPr>
                        <a:t>Number of people delayed:</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915</a:t>
                      </a:r>
                    </a:p>
                  </a:txBody>
                  <a:tcPr marL="0" marR="0" marT="0" marB="0" anchor="b">
                    <a:lnL>
                      <a:noFill/>
                    </a:lnL>
                    <a:lnR>
                      <a:noFill/>
                    </a:lnR>
                    <a:lnT>
                      <a:noFill/>
                    </a:lnT>
                    <a:lnB w="6350" cap="flat" cmpd="sng" algn="ctr">
                      <a:solidFill>
                        <a:srgbClr val="B2B2B2"/>
                      </a:solidFill>
                      <a:prstDash val="solid"/>
                      <a:round/>
                      <a:headEnd type="none" w="med" len="med"/>
                      <a:tailEnd type="none" w="med" len="med"/>
                    </a:lnB>
                  </a:tcPr>
                </a:tc>
                <a:tc gridSpan="2">
                  <a:txBody>
                    <a:bodyPr/>
                    <a:lstStyle/>
                    <a:p>
                      <a:pPr algn="r" fontAlgn="b"/>
                      <a:r>
                        <a:rPr lang="en-US" sz="900" b="1" i="0" u="none" strike="noStrike">
                          <a:solidFill>
                            <a:srgbClr val="000000"/>
                          </a:solidFill>
                          <a:effectLst/>
                          <a:latin typeface="Calibri"/>
                        </a:rPr>
                        <a:t>Increase:</a:t>
                      </a:r>
                    </a:p>
                  </a:txBody>
                  <a:tcPr marL="0" marR="0" marT="0" marB="0" anchor="b">
                    <a:lnL>
                      <a:noFill/>
                    </a:lnL>
                    <a:lnR>
                      <a:noFill/>
                    </a:lnR>
                    <a:lnT>
                      <a:noFill/>
                    </a:lnT>
                    <a:lnB>
                      <a:noFill/>
                    </a:lnB>
                  </a:tcPr>
                </a:tc>
                <a:tc hMerge="1">
                  <a:txBody>
                    <a:bodyPr/>
                    <a:lstStyle/>
                    <a:p>
                      <a:endParaRPr lang="en-US"/>
                    </a:p>
                  </a:txBody>
                  <a:tcPr/>
                </a:tc>
                <a:tc>
                  <a:txBody>
                    <a:bodyPr/>
                    <a:lstStyle/>
                    <a:p>
                      <a:pPr algn="r" fontAlgn="b"/>
                      <a:r>
                        <a:rPr lang="en-US" sz="900" b="1" i="0" u="none" strike="noStrike">
                          <a:solidFill>
                            <a:srgbClr val="FF0000"/>
                          </a:solidFill>
                          <a:effectLst/>
                          <a:latin typeface="Calibri"/>
                        </a:rPr>
                        <a:t>12%</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3"/>
                  </a:ext>
                </a:extLst>
              </a:tr>
              <a:tr h="163936">
                <a:tc>
                  <a:txBody>
                    <a:bodyPr/>
                    <a:lstStyle/>
                    <a:p>
                      <a:pPr algn="l" fontAlgn="b"/>
                      <a:r>
                        <a:rPr lang="en-US" sz="1000" b="1" i="0" u="none" strike="noStrike">
                          <a:solidFill>
                            <a:srgbClr val="000000"/>
                          </a:solidFill>
                          <a:effectLst/>
                          <a:latin typeface="Calibri"/>
                        </a:rPr>
                        <a:t>Gate usage  [times a day] (9):</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6100"/>
                          </a:solidFill>
                          <a:effectLst/>
                          <a:latin typeface="Calibri"/>
                        </a:rPr>
                        <a:t>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4"/>
                  </a:ext>
                </a:extLst>
              </a:tr>
              <a:tr h="163936">
                <a:tc>
                  <a:txBody>
                    <a:bodyPr/>
                    <a:lstStyle/>
                    <a:p>
                      <a:pPr algn="l" fontAlgn="b"/>
                      <a:r>
                        <a:rPr lang="en-US" sz="1000" b="1" i="0" u="none" strike="noStrike">
                          <a:solidFill>
                            <a:srgbClr val="000000"/>
                          </a:solidFill>
                          <a:effectLst/>
                          <a:latin typeface="Calibri"/>
                        </a:rPr>
                        <a:t>Gate usage  increase:</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6100"/>
                          </a:solidFill>
                          <a:effectLst/>
                          <a:latin typeface="Calibri"/>
                        </a:rPr>
                        <a:t>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5"/>
                  </a:ext>
                </a:extLst>
              </a:tr>
              <a:tr h="163936">
                <a:tc>
                  <a:txBody>
                    <a:bodyPr/>
                    <a:lstStyle/>
                    <a:p>
                      <a:pPr algn="l" fontAlgn="b"/>
                      <a:r>
                        <a:rPr lang="en-US" sz="1000" b="1" i="0" u="none" strike="noStrike">
                          <a:solidFill>
                            <a:srgbClr val="000000"/>
                          </a:solidFill>
                          <a:effectLst/>
                          <a:latin typeface="Calibri"/>
                        </a:rPr>
                        <a:t>Airline gate allowance increase:</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6100"/>
                          </a:solidFill>
                          <a:effectLst/>
                          <a:latin typeface="Calibri"/>
                        </a:rPr>
                        <a:t>1.25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6"/>
                  </a:ext>
                </a:extLst>
              </a:tr>
              <a:tr h="156130">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7"/>
                  </a:ext>
                </a:extLst>
              </a:tr>
              <a:tr h="163936">
                <a:tc>
                  <a:txBody>
                    <a:bodyPr/>
                    <a:lstStyle/>
                    <a:p>
                      <a:pPr algn="l" fontAlgn="b"/>
                      <a:r>
                        <a:rPr lang="en-US" sz="1000" b="1" i="0" u="none" strike="noStrike">
                          <a:solidFill>
                            <a:srgbClr val="000000"/>
                          </a:solidFill>
                          <a:effectLst/>
                          <a:latin typeface="Calibri"/>
                        </a:rPr>
                        <a:t>Suggested Gate Allocations:</a:t>
                      </a: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extLst>
                  <a:ext uri="{0D108BD9-81ED-4DB2-BD59-A6C34878D82A}">
                    <a16:rowId xmlns:a16="http://schemas.microsoft.com/office/drawing/2014/main" val="10008"/>
                  </a:ext>
                </a:extLst>
              </a:tr>
              <a:tr h="156130">
                <a:tc gridSpan="2">
                  <a:txBody>
                    <a:bodyPr/>
                    <a:lstStyle/>
                    <a:p>
                      <a:pPr algn="ctr" fontAlgn="ctr"/>
                      <a:r>
                        <a:rPr lang="en-US" sz="900" b="1" i="0" u="none" strike="noStrike">
                          <a:solidFill>
                            <a:srgbClr val="3F3F3F"/>
                          </a:solidFill>
                          <a:effectLst/>
                          <a:latin typeface="Calibri"/>
                        </a:rPr>
                        <a:t>Airlines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hMerge="1">
                  <a:txBody>
                    <a:bodyPr/>
                    <a:lstStyle/>
                    <a:p>
                      <a:endParaRPr lang="en-US"/>
                    </a:p>
                  </a:txBody>
                  <a:tcPr/>
                </a:tc>
                <a:tc gridSpan="12">
                  <a:txBody>
                    <a:bodyPr/>
                    <a:lstStyle/>
                    <a:p>
                      <a:pPr algn="ctr" fontAlgn="ctr"/>
                      <a:r>
                        <a:rPr lang="en-US" sz="900" b="1" i="0" u="none" strike="noStrike">
                          <a:solidFill>
                            <a:srgbClr val="3F3F3F"/>
                          </a:solidFill>
                          <a:effectLst/>
                          <a:latin typeface="Calibri"/>
                        </a:rPr>
                        <a:t>Gates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b"/>
                      <a:r>
                        <a:rPr lang="en-US" sz="900" b="0" i="0" u="none" strike="noStrike">
                          <a:solidFill>
                            <a:srgbClr val="000000"/>
                          </a:solidFill>
                          <a:effectLst/>
                          <a:latin typeface="Calibri"/>
                        </a:rPr>
                        <a:t>Flights Granted</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tc rowSpan="2">
                  <a:txBody>
                    <a:bodyPr/>
                    <a:lstStyle/>
                    <a:p>
                      <a:pPr algn="ctr" fontAlgn="b"/>
                      <a:r>
                        <a:rPr lang="en-US" sz="900" b="0" i="0" u="none" strike="noStrike">
                          <a:solidFill>
                            <a:srgbClr val="000000"/>
                          </a:solidFill>
                          <a:effectLst/>
                          <a:latin typeface="Calibri"/>
                        </a:rPr>
                        <a:t>Min Flights to  assign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tc rowSpan="2">
                  <a:txBody>
                    <a:bodyPr/>
                    <a:lstStyle/>
                    <a:p>
                      <a:pPr algn="ctr" fontAlgn="b"/>
                      <a:r>
                        <a:rPr lang="en-US" sz="900" b="0" i="0" u="none" strike="noStrike">
                          <a:solidFill>
                            <a:srgbClr val="000000"/>
                          </a:solidFill>
                          <a:effectLst/>
                          <a:latin typeface="Calibri"/>
                        </a:rPr>
                        <a:t>Max Flights to  assign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extLst>
                  <a:ext uri="{0D108BD9-81ED-4DB2-BD59-A6C34878D82A}">
                    <a16:rowId xmlns:a16="http://schemas.microsoft.com/office/drawing/2014/main" val="10009"/>
                  </a:ext>
                </a:extLst>
              </a:tr>
              <a:tr h="156130">
                <a:tc>
                  <a:txBody>
                    <a:bodyPr/>
                    <a:lstStyle/>
                    <a:p>
                      <a:pPr algn="l" fontAlgn="b"/>
                      <a:r>
                        <a:rPr lang="en-US" sz="900" b="1" i="0" u="none" strike="noStrike">
                          <a:solidFill>
                            <a:srgbClr val="3F3F3F"/>
                          </a:solidFill>
                          <a:effectLst/>
                          <a:latin typeface="Calibri"/>
                        </a:rPr>
                        <a:t>Name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Code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A5</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A7</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A8</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0"/>
                  </a:ext>
                </a:extLst>
              </a:tr>
              <a:tr h="156130">
                <a:tc>
                  <a:txBody>
                    <a:bodyPr/>
                    <a:lstStyle/>
                    <a:p>
                      <a:pPr algn="l" fontAlgn="b"/>
                      <a:r>
                        <a:rPr lang="en-US" sz="900" b="0" i="0" u="none" strike="noStrike">
                          <a:solidFill>
                            <a:srgbClr val="000000"/>
                          </a:solidFill>
                          <a:effectLst/>
                          <a:latin typeface="Calibri"/>
                        </a:rPr>
                        <a:t>American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AA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21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84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1"/>
                  </a:ext>
                </a:extLst>
              </a:tr>
              <a:tr h="156130">
                <a:tc>
                  <a:txBody>
                    <a:bodyPr/>
                    <a:lstStyle/>
                    <a:p>
                      <a:pPr algn="l" fontAlgn="b"/>
                      <a:r>
                        <a:rPr lang="en-US" sz="900" b="0" i="0" u="none" strike="noStrike">
                          <a:solidFill>
                            <a:srgbClr val="000000"/>
                          </a:solidFill>
                          <a:effectLst/>
                          <a:latin typeface="Calibri"/>
                        </a:rPr>
                        <a:t>Alaska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AS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33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33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33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2"/>
                  </a:ext>
                </a:extLst>
              </a:tr>
              <a:tr h="156130">
                <a:tc>
                  <a:txBody>
                    <a:bodyPr/>
                    <a:lstStyle/>
                    <a:p>
                      <a:pPr algn="l" fontAlgn="b"/>
                      <a:r>
                        <a:rPr lang="en-US" sz="900" b="0" i="0" u="none" strike="noStrike">
                          <a:solidFill>
                            <a:srgbClr val="000000"/>
                          </a:solidFill>
                          <a:effectLst/>
                          <a:latin typeface="Calibri"/>
                        </a:rPr>
                        <a:t>Jetblue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B6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12</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31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31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3"/>
                  </a:ext>
                </a:extLst>
              </a:tr>
              <a:tr h="156130">
                <a:tc>
                  <a:txBody>
                    <a:bodyPr/>
                    <a:lstStyle/>
                    <a:p>
                      <a:pPr algn="l" fontAlgn="b"/>
                      <a:r>
                        <a:rPr lang="en-US" sz="900" b="0" i="0" u="none" strike="noStrike">
                          <a:solidFill>
                            <a:srgbClr val="000000"/>
                          </a:solidFill>
                          <a:effectLst/>
                          <a:latin typeface="Calibri"/>
                        </a:rPr>
                        <a:t>Delta Air 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DL</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18</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51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69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69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4"/>
                  </a:ext>
                </a:extLst>
              </a:tr>
              <a:tr h="156130">
                <a:tc>
                  <a:txBody>
                    <a:bodyPr/>
                    <a:lstStyle/>
                    <a:p>
                      <a:pPr algn="l" fontAlgn="b"/>
                      <a:r>
                        <a:rPr lang="en-US" sz="900" b="0" i="0" u="none" strike="noStrike">
                          <a:solidFill>
                            <a:srgbClr val="000000"/>
                          </a:solidFill>
                          <a:effectLst/>
                          <a:latin typeface="Calibri"/>
                        </a:rPr>
                        <a:t>Frontier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F9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5"/>
                  </a:ext>
                </a:extLst>
              </a:tr>
              <a:tr h="156130">
                <a:tc>
                  <a:txBody>
                    <a:bodyPr/>
                    <a:lstStyle/>
                    <a:p>
                      <a:pPr algn="l" fontAlgn="b"/>
                      <a:r>
                        <a:rPr lang="en-US" sz="900" b="0" i="0" u="none" strike="noStrike">
                          <a:solidFill>
                            <a:srgbClr val="000000"/>
                          </a:solidFill>
                          <a:effectLst/>
                          <a:latin typeface="Calibri"/>
                        </a:rPr>
                        <a:t>Hawaiian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HA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6"/>
                  </a:ext>
                </a:extLst>
              </a:tr>
              <a:tr h="156130">
                <a:tc>
                  <a:txBody>
                    <a:bodyPr/>
                    <a:lstStyle/>
                    <a:p>
                      <a:pPr algn="l" fontAlgn="b"/>
                      <a:r>
                        <a:rPr lang="en-US" sz="900" b="0" i="0" u="none" strike="noStrike">
                          <a:solidFill>
                            <a:srgbClr val="000000"/>
                          </a:solidFill>
                          <a:effectLst/>
                          <a:latin typeface="Calibri"/>
                        </a:rPr>
                        <a:t>SkyWest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OO</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20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20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208</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7"/>
                  </a:ext>
                </a:extLst>
              </a:tr>
              <a:tr h="156130">
                <a:tc>
                  <a:txBody>
                    <a:bodyPr/>
                    <a:lstStyle/>
                    <a:p>
                      <a:pPr algn="l" fontAlgn="b"/>
                      <a:r>
                        <a:rPr lang="en-US" sz="900" b="0" i="0" u="none" strike="noStrike">
                          <a:solidFill>
                            <a:srgbClr val="000000"/>
                          </a:solidFill>
                          <a:effectLst/>
                          <a:latin typeface="Calibri"/>
                        </a:rPr>
                        <a:t>United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UA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42</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8</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59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299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299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8"/>
                  </a:ext>
                </a:extLst>
              </a:tr>
              <a:tr h="156130">
                <a:tc>
                  <a:txBody>
                    <a:bodyPr/>
                    <a:lstStyle/>
                    <a:p>
                      <a:pPr algn="l" fontAlgn="b"/>
                      <a:r>
                        <a:rPr lang="en-US" sz="900" b="0" i="0" u="none" strike="noStrike">
                          <a:solidFill>
                            <a:srgbClr val="000000"/>
                          </a:solidFill>
                          <a:effectLst/>
                          <a:latin typeface="Calibri"/>
                        </a:rPr>
                        <a:t>US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US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9"/>
                  </a:ext>
                </a:extLst>
              </a:tr>
              <a:tr h="156130">
                <a:tc>
                  <a:txBody>
                    <a:bodyPr/>
                    <a:lstStyle/>
                    <a:p>
                      <a:pPr algn="l" fontAlgn="b"/>
                      <a:r>
                        <a:rPr lang="en-US" sz="900" b="0" i="0" u="none" strike="noStrike">
                          <a:solidFill>
                            <a:srgbClr val="000000"/>
                          </a:solidFill>
                          <a:effectLst/>
                          <a:latin typeface="Calibri"/>
                        </a:rPr>
                        <a:t>Virgin America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VX</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36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102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102</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20"/>
                  </a:ext>
                </a:extLst>
              </a:tr>
              <a:tr h="156130">
                <a:tc>
                  <a:txBody>
                    <a:bodyPr/>
                    <a:lstStyle/>
                    <a:p>
                      <a:pPr algn="l" fontAlgn="b"/>
                      <a:r>
                        <a:rPr lang="en-US" sz="900" b="0" i="0" u="none" strike="noStrike">
                          <a:solidFill>
                            <a:srgbClr val="000000"/>
                          </a:solidFill>
                          <a:effectLst/>
                          <a:latin typeface="Calibri"/>
                        </a:rPr>
                        <a:t>Southwest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WN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9C0006"/>
                          </a:solidFill>
                          <a:effectLst/>
                          <a:latin typeface="Calibri"/>
                        </a:rPr>
                        <a:t>63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27</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90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90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21"/>
                  </a:ext>
                </a:extLst>
              </a:tr>
              <a:tr h="156130">
                <a:tc gridSpan="2">
                  <a:txBody>
                    <a:bodyPr/>
                    <a:lstStyle/>
                    <a:p>
                      <a:pPr algn="r" fontAlgn="b"/>
                      <a:r>
                        <a:rPr lang="en-US" sz="900" b="1" i="0" u="none" strike="noStrike">
                          <a:solidFill>
                            <a:srgbClr val="3F3F3F"/>
                          </a:solidFill>
                          <a:effectLst/>
                          <a:latin typeface="Calibri"/>
                        </a:rPr>
                        <a:t>Flights assigned actual</a:t>
                      </a:r>
                    </a:p>
                  </a:txBody>
                  <a:tcPr marL="0" marR="0" marT="0" marB="0" anchor="b">
                    <a:lnL>
                      <a:noFill/>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a:noFill/>
                    </a:lnB>
                    <a:solidFill>
                      <a:srgbClr val="F2F2F2"/>
                    </a:solidFill>
                  </a:tcPr>
                </a:tc>
                <a:tc hMerge="1">
                  <a:txBody>
                    <a:bodyPr/>
                    <a:lstStyle/>
                    <a:p>
                      <a:endParaRPr lang="en-US"/>
                    </a:p>
                  </a:txBody>
                  <a:tcPr/>
                </a:tc>
                <a:tc>
                  <a:txBody>
                    <a:bodyPr/>
                    <a:lstStyle/>
                    <a:p>
                      <a:pPr algn="ctr" fontAlgn="b"/>
                      <a:r>
                        <a:rPr lang="en-US" sz="900" b="0" i="0" u="none" strike="noStrike">
                          <a:solidFill>
                            <a:srgbClr val="0000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63</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extLst>
                  <a:ext uri="{0D108BD9-81ED-4DB2-BD59-A6C34878D82A}">
                    <a16:rowId xmlns:a16="http://schemas.microsoft.com/office/drawing/2014/main" val="10022"/>
                  </a:ext>
                </a:extLst>
              </a:tr>
              <a:tr h="156130">
                <a:tc gridSpan="2">
                  <a:txBody>
                    <a:bodyPr/>
                    <a:lstStyle/>
                    <a:p>
                      <a:pPr algn="r" fontAlgn="b"/>
                      <a:r>
                        <a:rPr lang="en-US" sz="900" b="1" i="0" u="none" strike="noStrike">
                          <a:solidFill>
                            <a:srgbClr val="3F3F3F"/>
                          </a:solidFill>
                          <a:effectLst/>
                          <a:latin typeface="Calibri"/>
                        </a:rPr>
                        <a:t>Min flights per gate allowed</a:t>
                      </a:r>
                    </a:p>
                  </a:txBody>
                  <a:tcPr marL="0" marR="0" marT="0" marB="0" anchor="b">
                    <a:lnL>
                      <a:noFill/>
                    </a:lnL>
                    <a:lnR w="6350" cap="flat" cmpd="sng" algn="ctr">
                      <a:solidFill>
                        <a:srgbClr val="B2B2B2"/>
                      </a:solidFill>
                      <a:prstDash val="solid"/>
                      <a:round/>
                      <a:headEnd type="none" w="med" len="med"/>
                      <a:tailEnd type="none" w="med" len="med"/>
                    </a:lnR>
                    <a:lnT>
                      <a:noFill/>
                    </a:lnT>
                    <a:lnB>
                      <a:noFill/>
                    </a:lnB>
                    <a:solidFill>
                      <a:srgbClr val="F2F2F2"/>
                    </a:solidFill>
                  </a:tcPr>
                </a:tc>
                <a:tc hMerge="1">
                  <a:txBody>
                    <a:bodyPr/>
                    <a:lstStyle/>
                    <a:p>
                      <a:endParaRPr lang="en-US"/>
                    </a:p>
                  </a:txBody>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23"/>
                  </a:ext>
                </a:extLst>
              </a:tr>
              <a:tr h="156130">
                <a:tc gridSpan="2">
                  <a:txBody>
                    <a:bodyPr/>
                    <a:lstStyle/>
                    <a:p>
                      <a:pPr algn="r" fontAlgn="b"/>
                      <a:r>
                        <a:rPr lang="en-US" sz="900" b="1" i="0" u="none" strike="noStrike">
                          <a:solidFill>
                            <a:srgbClr val="3F3F3F"/>
                          </a:solidFill>
                          <a:effectLst/>
                          <a:latin typeface="Calibri"/>
                        </a:rPr>
                        <a:t>Max flights per gate allowed</a:t>
                      </a:r>
                    </a:p>
                  </a:txBody>
                  <a:tcPr marL="0" marR="0" marT="0" marB="0" anchor="b">
                    <a:lnL>
                      <a:noFill/>
                    </a:lnL>
                    <a:lnR w="6350" cap="flat" cmpd="sng" algn="ctr">
                      <a:solidFill>
                        <a:srgbClr val="B2B2B2"/>
                      </a:solidFill>
                      <a:prstDash val="solid"/>
                      <a:round/>
                      <a:headEnd type="none" w="med" len="med"/>
                      <a:tailEnd type="none" w="med" len="med"/>
                    </a:lnR>
                    <a:lnT>
                      <a:noFill/>
                    </a:lnT>
                    <a:lnB>
                      <a:noFill/>
                    </a:lnB>
                    <a:solidFill>
                      <a:srgbClr val="F2F2F2"/>
                    </a:solidFill>
                  </a:tcPr>
                </a:tc>
                <a:tc hMerge="1">
                  <a:txBody>
                    <a:bodyPr/>
                    <a:lstStyle/>
                    <a:p>
                      <a:endParaRPr lang="en-US"/>
                    </a:p>
                  </a:txBody>
                  <a:tcPr/>
                </a:tc>
                <a:tc>
                  <a:txBody>
                    <a:bodyPr/>
                    <a:lstStyle/>
                    <a:p>
                      <a:pPr algn="ctr" fontAlgn="b"/>
                      <a:r>
                        <a:rPr lang="en-US" sz="9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24"/>
                  </a:ext>
                </a:extLst>
              </a:tr>
            </a:tbl>
          </a:graphicData>
        </a:graphic>
      </p:graphicFrame>
      <p:sp>
        <p:nvSpPr>
          <p:cNvPr id="4" name="Footer Placeholder 3">
            <a:extLst>
              <a:ext uri="{FF2B5EF4-FFF2-40B4-BE49-F238E27FC236}">
                <a16:creationId xmlns:a16="http://schemas.microsoft.com/office/drawing/2014/main" id="{C14FBFA9-7AC8-46E5-8782-501C481D2F50}"/>
              </a:ext>
            </a:extLst>
          </p:cNvPr>
          <p:cNvSpPr>
            <a:spLocks noGrp="1"/>
          </p:cNvSpPr>
          <p:nvPr>
            <p:ph type="ftr" sz="quarter" idx="11"/>
          </p:nvPr>
        </p:nvSpPr>
        <p:spPr/>
        <p:txBody>
          <a:bodyPr/>
          <a:lstStyle/>
          <a:p>
            <a:r>
              <a:rPr lang="en-US"/>
              <a:t>CSDA1000SUMA18 - Airport Gate Assignment Optimization</a:t>
            </a:r>
            <a:endParaRPr lang="en-CA"/>
          </a:p>
        </p:txBody>
      </p:sp>
      <p:sp>
        <p:nvSpPr>
          <p:cNvPr id="13" name="Title 1">
            <a:extLst>
              <a:ext uri="{FF2B5EF4-FFF2-40B4-BE49-F238E27FC236}">
                <a16:creationId xmlns:a16="http://schemas.microsoft.com/office/drawing/2014/main" id="{C638C749-BA6E-4DB4-8560-137759C15F4C}"/>
              </a:ext>
            </a:extLst>
          </p:cNvPr>
          <p:cNvSpPr>
            <a:spLocks noGrp="1"/>
          </p:cNvSpPr>
          <p:nvPr>
            <p:ph type="title"/>
          </p:nvPr>
        </p:nvSpPr>
        <p:spPr>
          <a:xfrm>
            <a:off x="838200" y="365126"/>
            <a:ext cx="10515600" cy="928654"/>
          </a:xfrm>
        </p:spPr>
        <p:txBody>
          <a:bodyPr/>
          <a:lstStyle/>
          <a:p>
            <a:r>
              <a:rPr lang="en-US" dirty="0"/>
              <a:t>Weekly Allocation: allow more flights</a:t>
            </a:r>
            <a:endParaRPr lang="en-CA" dirty="0"/>
          </a:p>
        </p:txBody>
      </p:sp>
      <p:cxnSp>
        <p:nvCxnSpPr>
          <p:cNvPr id="18" name="Straight Arrow Connector 17"/>
          <p:cNvCxnSpPr/>
          <p:nvPr/>
        </p:nvCxnSpPr>
        <p:spPr>
          <a:xfrm flipH="1">
            <a:off x="4970836" y="1614791"/>
            <a:ext cx="1040858" cy="51556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1" name="Straight Arrow Connector 30"/>
          <p:cNvCxnSpPr/>
          <p:nvPr/>
        </p:nvCxnSpPr>
        <p:spPr>
          <a:xfrm>
            <a:off x="8132324" y="2130357"/>
            <a:ext cx="408561" cy="24221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20738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14FBFA9-7AC8-46E5-8782-501C481D2F50}"/>
              </a:ext>
            </a:extLst>
          </p:cNvPr>
          <p:cNvSpPr>
            <a:spLocks noGrp="1"/>
          </p:cNvSpPr>
          <p:nvPr>
            <p:ph type="ftr" sz="quarter" idx="11"/>
          </p:nvPr>
        </p:nvSpPr>
        <p:spPr/>
        <p:txBody>
          <a:bodyPr/>
          <a:lstStyle/>
          <a:p>
            <a:r>
              <a:rPr lang="en-US"/>
              <a:t>CSDA1000SUMA18 - Airport Gate Assignment Optimization</a:t>
            </a:r>
            <a:endParaRPr lang="en-CA"/>
          </a:p>
        </p:txBody>
      </p:sp>
      <p:sp>
        <p:nvSpPr>
          <p:cNvPr id="13" name="Title 1">
            <a:extLst>
              <a:ext uri="{FF2B5EF4-FFF2-40B4-BE49-F238E27FC236}">
                <a16:creationId xmlns:a16="http://schemas.microsoft.com/office/drawing/2014/main" id="{C638C749-BA6E-4DB4-8560-137759C15F4C}"/>
              </a:ext>
            </a:extLst>
          </p:cNvPr>
          <p:cNvSpPr>
            <a:spLocks noGrp="1"/>
          </p:cNvSpPr>
          <p:nvPr>
            <p:ph type="title"/>
          </p:nvPr>
        </p:nvSpPr>
        <p:spPr>
          <a:xfrm>
            <a:off x="838200" y="365126"/>
            <a:ext cx="10515600" cy="928654"/>
          </a:xfrm>
        </p:spPr>
        <p:txBody>
          <a:bodyPr/>
          <a:lstStyle/>
          <a:p>
            <a:r>
              <a:rPr lang="en-US" dirty="0"/>
              <a:t>Weekly Allocation: increase gate utilization</a:t>
            </a:r>
            <a:endParaRPr lang="en-CA" dirty="0"/>
          </a:p>
        </p:txBody>
      </p:sp>
      <p:graphicFrame>
        <p:nvGraphicFramePr>
          <p:cNvPr id="2" name="Table 1"/>
          <p:cNvGraphicFramePr>
            <a:graphicFrameLocks noGrp="1"/>
          </p:cNvGraphicFramePr>
          <p:nvPr>
            <p:extLst>
              <p:ext uri="{D42A27DB-BD31-4B8C-83A1-F6EECF244321}">
                <p14:modId xmlns:p14="http://schemas.microsoft.com/office/powerpoint/2010/main" val="3621325379"/>
              </p:ext>
            </p:extLst>
          </p:nvPr>
        </p:nvGraphicFramePr>
        <p:xfrm>
          <a:off x="2388668" y="1673157"/>
          <a:ext cx="7764859" cy="3954162"/>
        </p:xfrm>
        <a:graphic>
          <a:graphicData uri="http://schemas.openxmlformats.org/drawingml/2006/table">
            <a:tbl>
              <a:tblPr/>
              <a:tblGrid>
                <a:gridCol w="2007524">
                  <a:extLst>
                    <a:ext uri="{9D8B030D-6E8A-4147-A177-3AD203B41FA5}">
                      <a16:colId xmlns:a16="http://schemas.microsoft.com/office/drawing/2014/main" val="20000"/>
                    </a:ext>
                  </a:extLst>
                </a:gridCol>
                <a:gridCol w="397865">
                  <a:extLst>
                    <a:ext uri="{9D8B030D-6E8A-4147-A177-3AD203B41FA5}">
                      <a16:colId xmlns:a16="http://schemas.microsoft.com/office/drawing/2014/main" val="20001"/>
                    </a:ext>
                  </a:extLst>
                </a:gridCol>
                <a:gridCol w="301649">
                  <a:extLst>
                    <a:ext uri="{9D8B030D-6E8A-4147-A177-3AD203B41FA5}">
                      <a16:colId xmlns:a16="http://schemas.microsoft.com/office/drawing/2014/main" val="20002"/>
                    </a:ext>
                  </a:extLst>
                </a:gridCol>
                <a:gridCol w="301649">
                  <a:extLst>
                    <a:ext uri="{9D8B030D-6E8A-4147-A177-3AD203B41FA5}">
                      <a16:colId xmlns:a16="http://schemas.microsoft.com/office/drawing/2014/main" val="20003"/>
                    </a:ext>
                  </a:extLst>
                </a:gridCol>
                <a:gridCol w="301649">
                  <a:extLst>
                    <a:ext uri="{9D8B030D-6E8A-4147-A177-3AD203B41FA5}">
                      <a16:colId xmlns:a16="http://schemas.microsoft.com/office/drawing/2014/main" val="20004"/>
                    </a:ext>
                  </a:extLst>
                </a:gridCol>
                <a:gridCol w="301649">
                  <a:extLst>
                    <a:ext uri="{9D8B030D-6E8A-4147-A177-3AD203B41FA5}">
                      <a16:colId xmlns:a16="http://schemas.microsoft.com/office/drawing/2014/main" val="20005"/>
                    </a:ext>
                  </a:extLst>
                </a:gridCol>
                <a:gridCol w="301649">
                  <a:extLst>
                    <a:ext uri="{9D8B030D-6E8A-4147-A177-3AD203B41FA5}">
                      <a16:colId xmlns:a16="http://schemas.microsoft.com/office/drawing/2014/main" val="20006"/>
                    </a:ext>
                  </a:extLst>
                </a:gridCol>
                <a:gridCol w="301649">
                  <a:extLst>
                    <a:ext uri="{9D8B030D-6E8A-4147-A177-3AD203B41FA5}">
                      <a16:colId xmlns:a16="http://schemas.microsoft.com/office/drawing/2014/main" val="20007"/>
                    </a:ext>
                  </a:extLst>
                </a:gridCol>
                <a:gridCol w="301649">
                  <a:extLst>
                    <a:ext uri="{9D8B030D-6E8A-4147-A177-3AD203B41FA5}">
                      <a16:colId xmlns:a16="http://schemas.microsoft.com/office/drawing/2014/main" val="20008"/>
                    </a:ext>
                  </a:extLst>
                </a:gridCol>
                <a:gridCol w="301649">
                  <a:extLst>
                    <a:ext uri="{9D8B030D-6E8A-4147-A177-3AD203B41FA5}">
                      <a16:colId xmlns:a16="http://schemas.microsoft.com/office/drawing/2014/main" val="20009"/>
                    </a:ext>
                  </a:extLst>
                </a:gridCol>
                <a:gridCol w="301649">
                  <a:extLst>
                    <a:ext uri="{9D8B030D-6E8A-4147-A177-3AD203B41FA5}">
                      <a16:colId xmlns:a16="http://schemas.microsoft.com/office/drawing/2014/main" val="20010"/>
                    </a:ext>
                  </a:extLst>
                </a:gridCol>
                <a:gridCol w="301649">
                  <a:extLst>
                    <a:ext uri="{9D8B030D-6E8A-4147-A177-3AD203B41FA5}">
                      <a16:colId xmlns:a16="http://schemas.microsoft.com/office/drawing/2014/main" val="20011"/>
                    </a:ext>
                  </a:extLst>
                </a:gridCol>
                <a:gridCol w="301649">
                  <a:extLst>
                    <a:ext uri="{9D8B030D-6E8A-4147-A177-3AD203B41FA5}">
                      <a16:colId xmlns:a16="http://schemas.microsoft.com/office/drawing/2014/main" val="20012"/>
                    </a:ext>
                  </a:extLst>
                </a:gridCol>
                <a:gridCol w="301649">
                  <a:extLst>
                    <a:ext uri="{9D8B030D-6E8A-4147-A177-3AD203B41FA5}">
                      <a16:colId xmlns:a16="http://schemas.microsoft.com/office/drawing/2014/main" val="20013"/>
                    </a:ext>
                  </a:extLst>
                </a:gridCol>
                <a:gridCol w="499281">
                  <a:extLst>
                    <a:ext uri="{9D8B030D-6E8A-4147-A177-3AD203B41FA5}">
                      <a16:colId xmlns:a16="http://schemas.microsoft.com/office/drawing/2014/main" val="20014"/>
                    </a:ext>
                  </a:extLst>
                </a:gridCol>
                <a:gridCol w="585095">
                  <a:extLst>
                    <a:ext uri="{9D8B030D-6E8A-4147-A177-3AD203B41FA5}">
                      <a16:colId xmlns:a16="http://schemas.microsoft.com/office/drawing/2014/main" val="20015"/>
                    </a:ext>
                  </a:extLst>
                </a:gridCol>
                <a:gridCol w="655306">
                  <a:extLst>
                    <a:ext uri="{9D8B030D-6E8A-4147-A177-3AD203B41FA5}">
                      <a16:colId xmlns:a16="http://schemas.microsoft.com/office/drawing/2014/main" val="20016"/>
                    </a:ext>
                  </a:extLst>
                </a:gridCol>
              </a:tblGrid>
              <a:tr h="128113">
                <a:tc>
                  <a:txBody>
                    <a:bodyPr/>
                    <a:lstStyle/>
                    <a:p>
                      <a:pPr algn="l" fontAlgn="b"/>
                      <a:r>
                        <a:rPr lang="en-US" sz="1000" b="1" i="0" u="none" strike="noStrike" dirty="0">
                          <a:solidFill>
                            <a:srgbClr val="000000"/>
                          </a:solidFill>
                          <a:effectLst/>
                          <a:latin typeface="Calibri"/>
                        </a:rPr>
                        <a:t>Number of people served:</a:t>
                      </a:r>
                    </a:p>
                  </a:txBody>
                  <a:tcPr marL="0" marR="0" marT="0" marB="0" anchor="b">
                    <a:lnL>
                      <a:noFill/>
                    </a:lnL>
                    <a:lnR>
                      <a:noFill/>
                    </a:lnR>
                    <a:lnT>
                      <a:noFill/>
                    </a:lnT>
                    <a:lnB>
                      <a:noFill/>
                    </a:lnB>
                  </a:tcPr>
                </a:tc>
                <a:tc>
                  <a:txBody>
                    <a:bodyPr/>
                    <a:lstStyle/>
                    <a:p>
                      <a:pPr algn="r" fontAlgn="b"/>
                      <a:r>
                        <a:rPr lang="en-US" sz="900" b="1" i="0" u="none" strike="noStrike">
                          <a:solidFill>
                            <a:srgbClr val="FF0000"/>
                          </a:solidFill>
                          <a:effectLst/>
                          <a:latin typeface="Calibri"/>
                        </a:rPr>
                        <a:t>152127</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r>
                        <a:rPr lang="en-US" sz="900" b="0" i="0" u="none" strike="noStrike">
                          <a:solidFill>
                            <a:srgbClr val="000000"/>
                          </a:solidFill>
                          <a:effectLst/>
                          <a:latin typeface="Calibri"/>
                        </a:rPr>
                        <a:t> </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0" marR="0" marT="0" marB="0">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0"/>
                  </a:ext>
                </a:extLst>
              </a:tr>
              <a:tr h="163936">
                <a:tc>
                  <a:txBody>
                    <a:bodyPr/>
                    <a:lstStyle/>
                    <a:p>
                      <a:pPr algn="l" fontAlgn="b"/>
                      <a:r>
                        <a:rPr lang="en-US" sz="1000" b="1" i="0" u="none" strike="noStrike">
                          <a:solidFill>
                            <a:srgbClr val="000000"/>
                          </a:solidFill>
                          <a:effectLst/>
                          <a:latin typeface="Calibri"/>
                        </a:rPr>
                        <a:t>Number of people served in 2015:</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121701</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1"/>
                  </a:ext>
                </a:extLst>
              </a:tr>
              <a:tr h="163936">
                <a:tc>
                  <a:txBody>
                    <a:bodyPr/>
                    <a:lstStyle/>
                    <a:p>
                      <a:pPr algn="l" fontAlgn="b"/>
                      <a:r>
                        <a:rPr lang="en-US" sz="1000" b="1" i="0" u="none" strike="noStrike">
                          <a:solidFill>
                            <a:srgbClr val="000000"/>
                          </a:solidFill>
                          <a:effectLst/>
                          <a:latin typeface="Calibri"/>
                        </a:rPr>
                        <a:t>Number of people served increment:</a:t>
                      </a:r>
                    </a:p>
                  </a:txBody>
                  <a:tcPr marL="0" marR="0" marT="0" marB="0" anchor="b">
                    <a:lnL>
                      <a:noFill/>
                    </a:lnL>
                    <a:lnR>
                      <a:noFill/>
                    </a:lnR>
                    <a:lnT>
                      <a:noFill/>
                    </a:lnT>
                    <a:lnB>
                      <a:noFill/>
                    </a:lnB>
                  </a:tcPr>
                </a:tc>
                <a:tc>
                  <a:txBody>
                    <a:bodyPr/>
                    <a:lstStyle/>
                    <a:p>
                      <a:pPr algn="r" fontAlgn="b"/>
                      <a:r>
                        <a:rPr lang="en-US" sz="900" b="1" i="0" u="none" strike="noStrike">
                          <a:solidFill>
                            <a:srgbClr val="FF0000"/>
                          </a:solidFill>
                          <a:effectLst/>
                          <a:latin typeface="Calibri"/>
                        </a:rPr>
                        <a:t>25%</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2"/>
                  </a:ext>
                </a:extLst>
              </a:tr>
              <a:tr h="163936">
                <a:tc>
                  <a:txBody>
                    <a:bodyPr/>
                    <a:lstStyle/>
                    <a:p>
                      <a:pPr algn="l" fontAlgn="b"/>
                      <a:r>
                        <a:rPr lang="en-US" sz="1000" b="1" i="0" u="none" strike="noStrike">
                          <a:solidFill>
                            <a:srgbClr val="000000"/>
                          </a:solidFill>
                          <a:effectLst/>
                          <a:latin typeface="Calibri"/>
                        </a:rPr>
                        <a:t>Number of people delayed:</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1019</a:t>
                      </a:r>
                    </a:p>
                  </a:txBody>
                  <a:tcPr marL="0" marR="0" marT="0" marB="0" anchor="b">
                    <a:lnL>
                      <a:noFill/>
                    </a:lnL>
                    <a:lnR>
                      <a:noFill/>
                    </a:lnR>
                    <a:lnT>
                      <a:noFill/>
                    </a:lnT>
                    <a:lnB w="6350" cap="flat" cmpd="sng" algn="ctr">
                      <a:solidFill>
                        <a:srgbClr val="B2B2B2"/>
                      </a:solidFill>
                      <a:prstDash val="solid"/>
                      <a:round/>
                      <a:headEnd type="none" w="med" len="med"/>
                      <a:tailEnd type="none" w="med" len="med"/>
                    </a:lnB>
                  </a:tcPr>
                </a:tc>
                <a:tc gridSpan="2">
                  <a:txBody>
                    <a:bodyPr/>
                    <a:lstStyle/>
                    <a:p>
                      <a:pPr algn="r" fontAlgn="b"/>
                      <a:r>
                        <a:rPr lang="en-US" sz="900" b="1" i="0" u="none" strike="noStrike">
                          <a:solidFill>
                            <a:srgbClr val="000000"/>
                          </a:solidFill>
                          <a:effectLst/>
                          <a:latin typeface="Calibri"/>
                        </a:rPr>
                        <a:t>Increase:</a:t>
                      </a:r>
                    </a:p>
                  </a:txBody>
                  <a:tcPr marL="0" marR="0" marT="0" marB="0" anchor="b">
                    <a:lnL>
                      <a:noFill/>
                    </a:lnL>
                    <a:lnR>
                      <a:noFill/>
                    </a:lnR>
                    <a:lnT>
                      <a:noFill/>
                    </a:lnT>
                    <a:lnB>
                      <a:noFill/>
                    </a:lnB>
                  </a:tcPr>
                </a:tc>
                <a:tc hMerge="1">
                  <a:txBody>
                    <a:bodyPr/>
                    <a:lstStyle/>
                    <a:p>
                      <a:endParaRPr lang="en-US"/>
                    </a:p>
                  </a:txBody>
                  <a:tcPr/>
                </a:tc>
                <a:tc>
                  <a:txBody>
                    <a:bodyPr/>
                    <a:lstStyle/>
                    <a:p>
                      <a:pPr algn="r" fontAlgn="b"/>
                      <a:r>
                        <a:rPr lang="en-US" sz="900" b="1" i="0" u="none" strike="noStrike">
                          <a:solidFill>
                            <a:srgbClr val="FF0000"/>
                          </a:solidFill>
                          <a:effectLst/>
                          <a:latin typeface="Calibri"/>
                        </a:rPr>
                        <a:t>25%</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3"/>
                  </a:ext>
                </a:extLst>
              </a:tr>
              <a:tr h="163936">
                <a:tc>
                  <a:txBody>
                    <a:bodyPr/>
                    <a:lstStyle/>
                    <a:p>
                      <a:pPr algn="l" fontAlgn="b"/>
                      <a:r>
                        <a:rPr lang="en-US" sz="1000" b="1" i="0" u="none" strike="noStrike">
                          <a:solidFill>
                            <a:srgbClr val="000000"/>
                          </a:solidFill>
                          <a:effectLst/>
                          <a:latin typeface="Calibri"/>
                        </a:rPr>
                        <a:t>Gate usage  [times a day] (9):</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6100"/>
                          </a:solidFill>
                          <a:effectLst/>
                          <a:latin typeface="Calibri"/>
                        </a:rPr>
                        <a:t>12</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4"/>
                  </a:ext>
                </a:extLst>
              </a:tr>
              <a:tr h="163936">
                <a:tc>
                  <a:txBody>
                    <a:bodyPr/>
                    <a:lstStyle/>
                    <a:p>
                      <a:pPr algn="l" fontAlgn="b"/>
                      <a:r>
                        <a:rPr lang="en-US" sz="1000" b="1" i="0" u="none" strike="noStrike">
                          <a:solidFill>
                            <a:srgbClr val="000000"/>
                          </a:solidFill>
                          <a:effectLst/>
                          <a:latin typeface="Calibri"/>
                        </a:rPr>
                        <a:t>Gate usage  increase:</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6100"/>
                          </a:solidFill>
                          <a:effectLst/>
                          <a:latin typeface="Calibri"/>
                        </a:rPr>
                        <a:t>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5"/>
                  </a:ext>
                </a:extLst>
              </a:tr>
              <a:tr h="163936">
                <a:tc>
                  <a:txBody>
                    <a:bodyPr/>
                    <a:lstStyle/>
                    <a:p>
                      <a:pPr algn="l" fontAlgn="b"/>
                      <a:r>
                        <a:rPr lang="en-US" sz="1000" b="1" i="0" u="none" strike="noStrike">
                          <a:solidFill>
                            <a:srgbClr val="000000"/>
                          </a:solidFill>
                          <a:effectLst/>
                          <a:latin typeface="Calibri"/>
                        </a:rPr>
                        <a:t>Airline gate allowance increase:</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6100"/>
                          </a:solidFill>
                          <a:effectLst/>
                          <a:latin typeface="Calibri"/>
                        </a:rPr>
                        <a:t>1.25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6"/>
                  </a:ext>
                </a:extLst>
              </a:tr>
              <a:tr h="156130">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7"/>
                  </a:ext>
                </a:extLst>
              </a:tr>
              <a:tr h="163936">
                <a:tc>
                  <a:txBody>
                    <a:bodyPr/>
                    <a:lstStyle/>
                    <a:p>
                      <a:pPr algn="l" fontAlgn="b"/>
                      <a:r>
                        <a:rPr lang="en-US" sz="1000" b="1" i="0" u="none" strike="noStrike">
                          <a:solidFill>
                            <a:srgbClr val="000000"/>
                          </a:solidFill>
                          <a:effectLst/>
                          <a:latin typeface="Calibri"/>
                        </a:rPr>
                        <a:t>Suggested Gate Allocations:</a:t>
                      </a: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extLst>
                  <a:ext uri="{0D108BD9-81ED-4DB2-BD59-A6C34878D82A}">
                    <a16:rowId xmlns:a16="http://schemas.microsoft.com/office/drawing/2014/main" val="10008"/>
                  </a:ext>
                </a:extLst>
              </a:tr>
              <a:tr h="156130">
                <a:tc gridSpan="2">
                  <a:txBody>
                    <a:bodyPr/>
                    <a:lstStyle/>
                    <a:p>
                      <a:pPr algn="ctr" fontAlgn="ctr"/>
                      <a:r>
                        <a:rPr lang="en-US" sz="900" b="1" i="0" u="none" strike="noStrike">
                          <a:solidFill>
                            <a:srgbClr val="3F3F3F"/>
                          </a:solidFill>
                          <a:effectLst/>
                          <a:latin typeface="Calibri"/>
                        </a:rPr>
                        <a:t>Airlines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hMerge="1">
                  <a:txBody>
                    <a:bodyPr/>
                    <a:lstStyle/>
                    <a:p>
                      <a:endParaRPr lang="en-US"/>
                    </a:p>
                  </a:txBody>
                  <a:tcPr/>
                </a:tc>
                <a:tc gridSpan="12">
                  <a:txBody>
                    <a:bodyPr/>
                    <a:lstStyle/>
                    <a:p>
                      <a:pPr algn="ctr" fontAlgn="ctr"/>
                      <a:r>
                        <a:rPr lang="en-US" sz="900" b="1" i="0" u="none" strike="noStrike">
                          <a:solidFill>
                            <a:srgbClr val="3F3F3F"/>
                          </a:solidFill>
                          <a:effectLst/>
                          <a:latin typeface="Calibri"/>
                        </a:rPr>
                        <a:t>Gates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b"/>
                      <a:r>
                        <a:rPr lang="en-US" sz="900" b="0" i="0" u="none" strike="noStrike">
                          <a:solidFill>
                            <a:srgbClr val="000000"/>
                          </a:solidFill>
                          <a:effectLst/>
                          <a:latin typeface="Calibri"/>
                        </a:rPr>
                        <a:t>Flights Granted</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tc rowSpan="2">
                  <a:txBody>
                    <a:bodyPr/>
                    <a:lstStyle/>
                    <a:p>
                      <a:pPr algn="ctr" fontAlgn="b"/>
                      <a:r>
                        <a:rPr lang="en-US" sz="900" b="0" i="0" u="none" strike="noStrike">
                          <a:solidFill>
                            <a:srgbClr val="000000"/>
                          </a:solidFill>
                          <a:effectLst/>
                          <a:latin typeface="Calibri"/>
                        </a:rPr>
                        <a:t>Min Flights to  assign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tc rowSpan="2">
                  <a:txBody>
                    <a:bodyPr/>
                    <a:lstStyle/>
                    <a:p>
                      <a:pPr algn="ctr" fontAlgn="b"/>
                      <a:r>
                        <a:rPr lang="en-US" sz="900" b="0" i="0" u="none" strike="noStrike">
                          <a:solidFill>
                            <a:srgbClr val="000000"/>
                          </a:solidFill>
                          <a:effectLst/>
                          <a:latin typeface="Calibri"/>
                        </a:rPr>
                        <a:t>Max Flights to  assign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extLst>
                  <a:ext uri="{0D108BD9-81ED-4DB2-BD59-A6C34878D82A}">
                    <a16:rowId xmlns:a16="http://schemas.microsoft.com/office/drawing/2014/main" val="10009"/>
                  </a:ext>
                </a:extLst>
              </a:tr>
              <a:tr h="156130">
                <a:tc>
                  <a:txBody>
                    <a:bodyPr/>
                    <a:lstStyle/>
                    <a:p>
                      <a:pPr algn="l" fontAlgn="b"/>
                      <a:r>
                        <a:rPr lang="en-US" sz="900" b="1" i="0" u="none" strike="noStrike">
                          <a:solidFill>
                            <a:srgbClr val="3F3F3F"/>
                          </a:solidFill>
                          <a:effectLst/>
                          <a:latin typeface="Calibri"/>
                        </a:rPr>
                        <a:t>Name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Code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A5</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A7</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A8</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0"/>
                  </a:ext>
                </a:extLst>
              </a:tr>
              <a:tr h="156130">
                <a:tc>
                  <a:txBody>
                    <a:bodyPr/>
                    <a:lstStyle/>
                    <a:p>
                      <a:pPr algn="l" fontAlgn="b"/>
                      <a:r>
                        <a:rPr lang="en-US" sz="900" b="0" i="0" u="none" strike="noStrike">
                          <a:solidFill>
                            <a:srgbClr val="000000"/>
                          </a:solidFill>
                          <a:effectLst/>
                          <a:latin typeface="Calibri"/>
                        </a:rPr>
                        <a:t>American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AA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84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1"/>
                  </a:ext>
                </a:extLst>
              </a:tr>
              <a:tr h="156130">
                <a:tc>
                  <a:txBody>
                    <a:bodyPr/>
                    <a:lstStyle/>
                    <a:p>
                      <a:pPr algn="l" fontAlgn="b"/>
                      <a:r>
                        <a:rPr lang="en-US" sz="900" b="0" i="0" u="none" strike="noStrike">
                          <a:solidFill>
                            <a:srgbClr val="000000"/>
                          </a:solidFill>
                          <a:effectLst/>
                          <a:latin typeface="Calibri"/>
                        </a:rPr>
                        <a:t>Alaska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AS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24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33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33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2"/>
                  </a:ext>
                </a:extLst>
              </a:tr>
              <a:tr h="156130">
                <a:tc>
                  <a:txBody>
                    <a:bodyPr/>
                    <a:lstStyle/>
                    <a:p>
                      <a:pPr algn="l" fontAlgn="b"/>
                      <a:r>
                        <a:rPr lang="en-US" sz="900" b="0" i="0" u="none" strike="noStrike">
                          <a:solidFill>
                            <a:srgbClr val="000000"/>
                          </a:solidFill>
                          <a:effectLst/>
                          <a:latin typeface="Calibri"/>
                        </a:rPr>
                        <a:t>Jetblue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B6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31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31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3"/>
                  </a:ext>
                </a:extLst>
              </a:tr>
              <a:tr h="156130">
                <a:tc>
                  <a:txBody>
                    <a:bodyPr/>
                    <a:lstStyle/>
                    <a:p>
                      <a:pPr algn="l" fontAlgn="b"/>
                      <a:r>
                        <a:rPr lang="en-US" sz="900" b="0" i="0" u="none" strike="noStrike">
                          <a:solidFill>
                            <a:srgbClr val="000000"/>
                          </a:solidFill>
                          <a:effectLst/>
                          <a:latin typeface="Calibri"/>
                        </a:rPr>
                        <a:t>Delta Air 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DL</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69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69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69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4"/>
                  </a:ext>
                </a:extLst>
              </a:tr>
              <a:tr h="156130">
                <a:tc>
                  <a:txBody>
                    <a:bodyPr/>
                    <a:lstStyle/>
                    <a:p>
                      <a:pPr algn="l" fontAlgn="b"/>
                      <a:r>
                        <a:rPr lang="en-US" sz="900" b="0" i="0" u="none" strike="noStrike">
                          <a:solidFill>
                            <a:srgbClr val="000000"/>
                          </a:solidFill>
                          <a:effectLst/>
                          <a:latin typeface="Calibri"/>
                        </a:rPr>
                        <a:t>Frontier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F9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5"/>
                  </a:ext>
                </a:extLst>
              </a:tr>
              <a:tr h="156130">
                <a:tc>
                  <a:txBody>
                    <a:bodyPr/>
                    <a:lstStyle/>
                    <a:p>
                      <a:pPr algn="l" fontAlgn="b"/>
                      <a:r>
                        <a:rPr lang="en-US" sz="900" b="0" i="0" u="none" strike="noStrike">
                          <a:solidFill>
                            <a:srgbClr val="000000"/>
                          </a:solidFill>
                          <a:effectLst/>
                          <a:latin typeface="Calibri"/>
                        </a:rPr>
                        <a:t>Hawaiian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HA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6"/>
                  </a:ext>
                </a:extLst>
              </a:tr>
              <a:tr h="156130">
                <a:tc>
                  <a:txBody>
                    <a:bodyPr/>
                    <a:lstStyle/>
                    <a:p>
                      <a:pPr algn="l" fontAlgn="b"/>
                      <a:r>
                        <a:rPr lang="en-US" sz="900" b="0" i="0" u="none" strike="noStrike">
                          <a:solidFill>
                            <a:srgbClr val="000000"/>
                          </a:solidFill>
                          <a:effectLst/>
                          <a:latin typeface="Calibri"/>
                        </a:rPr>
                        <a:t>SkyWest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OO</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27</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208</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208</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7"/>
                  </a:ext>
                </a:extLst>
              </a:tr>
              <a:tr h="156130">
                <a:tc>
                  <a:txBody>
                    <a:bodyPr/>
                    <a:lstStyle/>
                    <a:p>
                      <a:pPr algn="l" fontAlgn="b"/>
                      <a:r>
                        <a:rPr lang="en-US" sz="900" b="0" i="0" u="none" strike="noStrike">
                          <a:solidFill>
                            <a:srgbClr val="000000"/>
                          </a:solidFill>
                          <a:effectLst/>
                          <a:latin typeface="Calibri"/>
                        </a:rPr>
                        <a:t>United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UA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59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71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299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299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8"/>
                  </a:ext>
                </a:extLst>
              </a:tr>
              <a:tr h="156130">
                <a:tc>
                  <a:txBody>
                    <a:bodyPr/>
                    <a:lstStyle/>
                    <a:p>
                      <a:pPr algn="l" fontAlgn="b"/>
                      <a:r>
                        <a:rPr lang="en-US" sz="900" b="0" i="0" u="none" strike="noStrike">
                          <a:solidFill>
                            <a:srgbClr val="000000"/>
                          </a:solidFill>
                          <a:effectLst/>
                          <a:latin typeface="Calibri"/>
                        </a:rPr>
                        <a:t>US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US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9"/>
                  </a:ext>
                </a:extLst>
              </a:tr>
              <a:tr h="156130">
                <a:tc>
                  <a:txBody>
                    <a:bodyPr/>
                    <a:lstStyle/>
                    <a:p>
                      <a:pPr algn="l" fontAlgn="b"/>
                      <a:r>
                        <a:rPr lang="en-US" sz="900" b="0" i="0" u="none" strike="noStrike">
                          <a:solidFill>
                            <a:srgbClr val="000000"/>
                          </a:solidFill>
                          <a:effectLst/>
                          <a:latin typeface="Calibri"/>
                        </a:rPr>
                        <a:t>Virgin America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VX</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78</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25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102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102</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20"/>
                  </a:ext>
                </a:extLst>
              </a:tr>
              <a:tr h="156130">
                <a:tc>
                  <a:txBody>
                    <a:bodyPr/>
                    <a:lstStyle/>
                    <a:p>
                      <a:pPr algn="l" fontAlgn="b"/>
                      <a:r>
                        <a:rPr lang="en-US" sz="900" b="0" i="0" u="none" strike="noStrike">
                          <a:solidFill>
                            <a:srgbClr val="000000"/>
                          </a:solidFill>
                          <a:effectLst/>
                          <a:latin typeface="Calibri"/>
                        </a:rPr>
                        <a:t>Southwest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WN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90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90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21"/>
                  </a:ext>
                </a:extLst>
              </a:tr>
              <a:tr h="156130">
                <a:tc gridSpan="2">
                  <a:txBody>
                    <a:bodyPr/>
                    <a:lstStyle/>
                    <a:p>
                      <a:pPr algn="r" fontAlgn="b"/>
                      <a:r>
                        <a:rPr lang="en-US" sz="900" b="1" i="0" u="none" strike="noStrike">
                          <a:solidFill>
                            <a:srgbClr val="3F3F3F"/>
                          </a:solidFill>
                          <a:effectLst/>
                          <a:latin typeface="Calibri"/>
                        </a:rPr>
                        <a:t>Flights assigned actual</a:t>
                      </a:r>
                    </a:p>
                  </a:txBody>
                  <a:tcPr marL="0" marR="0" marT="0" marB="0" anchor="b">
                    <a:lnL>
                      <a:noFill/>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a:noFill/>
                    </a:lnB>
                    <a:solidFill>
                      <a:srgbClr val="F2F2F2"/>
                    </a:solidFill>
                  </a:tcPr>
                </a:tc>
                <a:tc hMerge="1">
                  <a:txBody>
                    <a:bodyPr/>
                    <a:lstStyle/>
                    <a:p>
                      <a:endParaRPr lang="en-US"/>
                    </a:p>
                  </a:txBody>
                  <a:tcPr/>
                </a:tc>
                <a:tc>
                  <a:txBody>
                    <a:bodyPr/>
                    <a:lstStyle/>
                    <a:p>
                      <a:pPr algn="ctr" fontAlgn="b"/>
                      <a:r>
                        <a:rPr lang="en-US" sz="900" b="0" i="0" u="none" strike="noStrike">
                          <a:solidFill>
                            <a:srgbClr val="0000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20</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extLst>
                  <a:ext uri="{0D108BD9-81ED-4DB2-BD59-A6C34878D82A}">
                    <a16:rowId xmlns:a16="http://schemas.microsoft.com/office/drawing/2014/main" val="10022"/>
                  </a:ext>
                </a:extLst>
              </a:tr>
              <a:tr h="156130">
                <a:tc gridSpan="2">
                  <a:txBody>
                    <a:bodyPr/>
                    <a:lstStyle/>
                    <a:p>
                      <a:pPr algn="r" fontAlgn="b"/>
                      <a:r>
                        <a:rPr lang="en-US" sz="900" b="1" i="0" u="none" strike="noStrike">
                          <a:solidFill>
                            <a:srgbClr val="3F3F3F"/>
                          </a:solidFill>
                          <a:effectLst/>
                          <a:latin typeface="Calibri"/>
                        </a:rPr>
                        <a:t>Min flights per gate allowed</a:t>
                      </a:r>
                    </a:p>
                  </a:txBody>
                  <a:tcPr marL="0" marR="0" marT="0" marB="0" anchor="b">
                    <a:lnL>
                      <a:noFill/>
                    </a:lnL>
                    <a:lnR w="6350" cap="flat" cmpd="sng" algn="ctr">
                      <a:solidFill>
                        <a:srgbClr val="B2B2B2"/>
                      </a:solidFill>
                      <a:prstDash val="solid"/>
                      <a:round/>
                      <a:headEnd type="none" w="med" len="med"/>
                      <a:tailEnd type="none" w="med" len="med"/>
                    </a:lnR>
                    <a:lnT>
                      <a:noFill/>
                    </a:lnT>
                    <a:lnB>
                      <a:noFill/>
                    </a:lnB>
                    <a:solidFill>
                      <a:srgbClr val="F2F2F2"/>
                    </a:solidFill>
                  </a:tcPr>
                </a:tc>
                <a:tc hMerge="1">
                  <a:txBody>
                    <a:bodyPr/>
                    <a:lstStyle/>
                    <a:p>
                      <a:endParaRPr lang="en-US"/>
                    </a:p>
                  </a:txBody>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23"/>
                  </a:ext>
                </a:extLst>
              </a:tr>
              <a:tr h="156130">
                <a:tc gridSpan="2">
                  <a:txBody>
                    <a:bodyPr/>
                    <a:lstStyle/>
                    <a:p>
                      <a:pPr algn="r" fontAlgn="b"/>
                      <a:r>
                        <a:rPr lang="en-US" sz="900" b="1" i="0" u="none" strike="noStrike">
                          <a:solidFill>
                            <a:srgbClr val="3F3F3F"/>
                          </a:solidFill>
                          <a:effectLst/>
                          <a:latin typeface="Calibri"/>
                        </a:rPr>
                        <a:t>Max flights per gate allowed</a:t>
                      </a:r>
                    </a:p>
                  </a:txBody>
                  <a:tcPr marL="0" marR="0" marT="0" marB="0" anchor="b">
                    <a:lnL>
                      <a:noFill/>
                    </a:lnL>
                    <a:lnR w="6350" cap="flat" cmpd="sng" algn="ctr">
                      <a:solidFill>
                        <a:srgbClr val="B2B2B2"/>
                      </a:solidFill>
                      <a:prstDash val="solid"/>
                      <a:round/>
                      <a:headEnd type="none" w="med" len="med"/>
                      <a:tailEnd type="none" w="med" len="med"/>
                    </a:lnR>
                    <a:lnT>
                      <a:noFill/>
                    </a:lnT>
                    <a:lnB>
                      <a:noFill/>
                    </a:lnB>
                    <a:solidFill>
                      <a:srgbClr val="F2F2F2"/>
                    </a:solidFill>
                  </a:tcPr>
                </a:tc>
                <a:tc hMerge="1">
                  <a:txBody>
                    <a:bodyPr/>
                    <a:lstStyle/>
                    <a:p>
                      <a:endParaRPr lang="en-US"/>
                    </a:p>
                  </a:txBody>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24"/>
                  </a:ext>
                </a:extLst>
              </a:tr>
            </a:tbl>
          </a:graphicData>
        </a:graphic>
      </p:graphicFrame>
      <p:cxnSp>
        <p:nvCxnSpPr>
          <p:cNvPr id="18" name="Straight Arrow Connector 17"/>
          <p:cNvCxnSpPr/>
          <p:nvPr/>
        </p:nvCxnSpPr>
        <p:spPr>
          <a:xfrm flipH="1">
            <a:off x="4863830" y="1546698"/>
            <a:ext cx="1322962" cy="54474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91945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14FBFA9-7AC8-46E5-8782-501C481D2F50}"/>
              </a:ext>
            </a:extLst>
          </p:cNvPr>
          <p:cNvSpPr>
            <a:spLocks noGrp="1"/>
          </p:cNvSpPr>
          <p:nvPr>
            <p:ph type="ftr" sz="quarter" idx="11"/>
          </p:nvPr>
        </p:nvSpPr>
        <p:spPr/>
        <p:txBody>
          <a:bodyPr/>
          <a:lstStyle/>
          <a:p>
            <a:r>
              <a:rPr lang="en-US"/>
              <a:t>CSDA1000SUMA18 - Airport Gate Assignment Optimization</a:t>
            </a:r>
            <a:endParaRPr lang="en-CA"/>
          </a:p>
        </p:txBody>
      </p:sp>
      <p:sp>
        <p:nvSpPr>
          <p:cNvPr id="13" name="Title 1">
            <a:extLst>
              <a:ext uri="{FF2B5EF4-FFF2-40B4-BE49-F238E27FC236}">
                <a16:creationId xmlns:a16="http://schemas.microsoft.com/office/drawing/2014/main" id="{C638C749-BA6E-4DB4-8560-137759C15F4C}"/>
              </a:ext>
            </a:extLst>
          </p:cNvPr>
          <p:cNvSpPr>
            <a:spLocks noGrp="1"/>
          </p:cNvSpPr>
          <p:nvPr>
            <p:ph type="title"/>
          </p:nvPr>
        </p:nvSpPr>
        <p:spPr>
          <a:xfrm>
            <a:off x="838200" y="365126"/>
            <a:ext cx="10515600" cy="928654"/>
          </a:xfrm>
        </p:spPr>
        <p:txBody>
          <a:bodyPr/>
          <a:lstStyle/>
          <a:p>
            <a:r>
              <a:rPr lang="en-US" dirty="0"/>
              <a:t>Weekly Allocation: increase gate utilization</a:t>
            </a:r>
            <a:endParaRPr lang="en-CA" dirty="0"/>
          </a:p>
        </p:txBody>
      </p:sp>
      <p:graphicFrame>
        <p:nvGraphicFramePr>
          <p:cNvPr id="3" name="Table 2"/>
          <p:cNvGraphicFramePr>
            <a:graphicFrameLocks noGrp="1"/>
          </p:cNvGraphicFramePr>
          <p:nvPr>
            <p:extLst>
              <p:ext uri="{D42A27DB-BD31-4B8C-83A1-F6EECF244321}">
                <p14:modId xmlns:p14="http://schemas.microsoft.com/office/powerpoint/2010/main" val="2791459640"/>
              </p:ext>
            </p:extLst>
          </p:nvPr>
        </p:nvGraphicFramePr>
        <p:xfrm>
          <a:off x="2401638" y="1663429"/>
          <a:ext cx="7764859" cy="3954162"/>
        </p:xfrm>
        <a:graphic>
          <a:graphicData uri="http://schemas.openxmlformats.org/drawingml/2006/table">
            <a:tbl>
              <a:tblPr/>
              <a:tblGrid>
                <a:gridCol w="2007524">
                  <a:extLst>
                    <a:ext uri="{9D8B030D-6E8A-4147-A177-3AD203B41FA5}">
                      <a16:colId xmlns:a16="http://schemas.microsoft.com/office/drawing/2014/main" val="20000"/>
                    </a:ext>
                  </a:extLst>
                </a:gridCol>
                <a:gridCol w="397865">
                  <a:extLst>
                    <a:ext uri="{9D8B030D-6E8A-4147-A177-3AD203B41FA5}">
                      <a16:colId xmlns:a16="http://schemas.microsoft.com/office/drawing/2014/main" val="20001"/>
                    </a:ext>
                  </a:extLst>
                </a:gridCol>
                <a:gridCol w="301649">
                  <a:extLst>
                    <a:ext uri="{9D8B030D-6E8A-4147-A177-3AD203B41FA5}">
                      <a16:colId xmlns:a16="http://schemas.microsoft.com/office/drawing/2014/main" val="20002"/>
                    </a:ext>
                  </a:extLst>
                </a:gridCol>
                <a:gridCol w="301649">
                  <a:extLst>
                    <a:ext uri="{9D8B030D-6E8A-4147-A177-3AD203B41FA5}">
                      <a16:colId xmlns:a16="http://schemas.microsoft.com/office/drawing/2014/main" val="20003"/>
                    </a:ext>
                  </a:extLst>
                </a:gridCol>
                <a:gridCol w="301649">
                  <a:extLst>
                    <a:ext uri="{9D8B030D-6E8A-4147-A177-3AD203B41FA5}">
                      <a16:colId xmlns:a16="http://schemas.microsoft.com/office/drawing/2014/main" val="20004"/>
                    </a:ext>
                  </a:extLst>
                </a:gridCol>
                <a:gridCol w="301649">
                  <a:extLst>
                    <a:ext uri="{9D8B030D-6E8A-4147-A177-3AD203B41FA5}">
                      <a16:colId xmlns:a16="http://schemas.microsoft.com/office/drawing/2014/main" val="20005"/>
                    </a:ext>
                  </a:extLst>
                </a:gridCol>
                <a:gridCol w="301649">
                  <a:extLst>
                    <a:ext uri="{9D8B030D-6E8A-4147-A177-3AD203B41FA5}">
                      <a16:colId xmlns:a16="http://schemas.microsoft.com/office/drawing/2014/main" val="20006"/>
                    </a:ext>
                  </a:extLst>
                </a:gridCol>
                <a:gridCol w="301649">
                  <a:extLst>
                    <a:ext uri="{9D8B030D-6E8A-4147-A177-3AD203B41FA5}">
                      <a16:colId xmlns:a16="http://schemas.microsoft.com/office/drawing/2014/main" val="20007"/>
                    </a:ext>
                  </a:extLst>
                </a:gridCol>
                <a:gridCol w="301649">
                  <a:extLst>
                    <a:ext uri="{9D8B030D-6E8A-4147-A177-3AD203B41FA5}">
                      <a16:colId xmlns:a16="http://schemas.microsoft.com/office/drawing/2014/main" val="20008"/>
                    </a:ext>
                  </a:extLst>
                </a:gridCol>
                <a:gridCol w="301649">
                  <a:extLst>
                    <a:ext uri="{9D8B030D-6E8A-4147-A177-3AD203B41FA5}">
                      <a16:colId xmlns:a16="http://schemas.microsoft.com/office/drawing/2014/main" val="20009"/>
                    </a:ext>
                  </a:extLst>
                </a:gridCol>
                <a:gridCol w="301649">
                  <a:extLst>
                    <a:ext uri="{9D8B030D-6E8A-4147-A177-3AD203B41FA5}">
                      <a16:colId xmlns:a16="http://schemas.microsoft.com/office/drawing/2014/main" val="20010"/>
                    </a:ext>
                  </a:extLst>
                </a:gridCol>
                <a:gridCol w="301649">
                  <a:extLst>
                    <a:ext uri="{9D8B030D-6E8A-4147-A177-3AD203B41FA5}">
                      <a16:colId xmlns:a16="http://schemas.microsoft.com/office/drawing/2014/main" val="20011"/>
                    </a:ext>
                  </a:extLst>
                </a:gridCol>
                <a:gridCol w="301649">
                  <a:extLst>
                    <a:ext uri="{9D8B030D-6E8A-4147-A177-3AD203B41FA5}">
                      <a16:colId xmlns:a16="http://schemas.microsoft.com/office/drawing/2014/main" val="20012"/>
                    </a:ext>
                  </a:extLst>
                </a:gridCol>
                <a:gridCol w="301649">
                  <a:extLst>
                    <a:ext uri="{9D8B030D-6E8A-4147-A177-3AD203B41FA5}">
                      <a16:colId xmlns:a16="http://schemas.microsoft.com/office/drawing/2014/main" val="20013"/>
                    </a:ext>
                  </a:extLst>
                </a:gridCol>
                <a:gridCol w="499281">
                  <a:extLst>
                    <a:ext uri="{9D8B030D-6E8A-4147-A177-3AD203B41FA5}">
                      <a16:colId xmlns:a16="http://schemas.microsoft.com/office/drawing/2014/main" val="20014"/>
                    </a:ext>
                  </a:extLst>
                </a:gridCol>
                <a:gridCol w="585095">
                  <a:extLst>
                    <a:ext uri="{9D8B030D-6E8A-4147-A177-3AD203B41FA5}">
                      <a16:colId xmlns:a16="http://schemas.microsoft.com/office/drawing/2014/main" val="20015"/>
                    </a:ext>
                  </a:extLst>
                </a:gridCol>
                <a:gridCol w="655306">
                  <a:extLst>
                    <a:ext uri="{9D8B030D-6E8A-4147-A177-3AD203B41FA5}">
                      <a16:colId xmlns:a16="http://schemas.microsoft.com/office/drawing/2014/main" val="20016"/>
                    </a:ext>
                  </a:extLst>
                </a:gridCol>
              </a:tblGrid>
              <a:tr h="89202">
                <a:tc>
                  <a:txBody>
                    <a:bodyPr/>
                    <a:lstStyle/>
                    <a:p>
                      <a:pPr algn="l" fontAlgn="b"/>
                      <a:r>
                        <a:rPr lang="en-US" sz="1000" b="1" i="0" u="none" strike="noStrike" dirty="0">
                          <a:solidFill>
                            <a:srgbClr val="000000"/>
                          </a:solidFill>
                          <a:effectLst/>
                          <a:latin typeface="Calibri"/>
                        </a:rPr>
                        <a:t>Number of people served:</a:t>
                      </a:r>
                    </a:p>
                  </a:txBody>
                  <a:tcPr marL="0" marR="0" marT="0" marB="0" anchor="b">
                    <a:lnL>
                      <a:noFill/>
                    </a:lnL>
                    <a:lnR>
                      <a:noFill/>
                    </a:lnR>
                    <a:lnT>
                      <a:noFill/>
                    </a:lnT>
                    <a:lnB>
                      <a:noFill/>
                    </a:lnB>
                  </a:tcPr>
                </a:tc>
                <a:tc>
                  <a:txBody>
                    <a:bodyPr/>
                    <a:lstStyle/>
                    <a:p>
                      <a:pPr algn="r" fontAlgn="b"/>
                      <a:r>
                        <a:rPr lang="en-US" sz="900" b="1" i="0" u="none" strike="noStrike">
                          <a:solidFill>
                            <a:srgbClr val="FF0000"/>
                          </a:solidFill>
                          <a:effectLst/>
                          <a:latin typeface="Calibri"/>
                        </a:rPr>
                        <a:t>170940</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r>
                        <a:rPr lang="en-US" sz="900" b="0" i="0" u="none" strike="noStrike">
                          <a:solidFill>
                            <a:srgbClr val="000000"/>
                          </a:solidFill>
                          <a:effectLst/>
                          <a:latin typeface="Calibri"/>
                        </a:rPr>
                        <a:t> </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0" marR="0" marT="0" marB="0">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0"/>
                  </a:ext>
                </a:extLst>
              </a:tr>
              <a:tr h="163936">
                <a:tc>
                  <a:txBody>
                    <a:bodyPr/>
                    <a:lstStyle/>
                    <a:p>
                      <a:pPr algn="l" fontAlgn="b"/>
                      <a:r>
                        <a:rPr lang="en-US" sz="1000" b="1" i="0" u="none" strike="noStrike">
                          <a:solidFill>
                            <a:srgbClr val="000000"/>
                          </a:solidFill>
                          <a:effectLst/>
                          <a:latin typeface="Calibri"/>
                        </a:rPr>
                        <a:t>Number of people served in 2015:</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121701</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1"/>
                  </a:ext>
                </a:extLst>
              </a:tr>
              <a:tr h="163936">
                <a:tc>
                  <a:txBody>
                    <a:bodyPr/>
                    <a:lstStyle/>
                    <a:p>
                      <a:pPr algn="l" fontAlgn="b"/>
                      <a:r>
                        <a:rPr lang="en-US" sz="1000" b="1" i="0" u="none" strike="noStrike">
                          <a:solidFill>
                            <a:srgbClr val="000000"/>
                          </a:solidFill>
                          <a:effectLst/>
                          <a:latin typeface="Calibri"/>
                        </a:rPr>
                        <a:t>Number of people served increment:</a:t>
                      </a:r>
                    </a:p>
                  </a:txBody>
                  <a:tcPr marL="0" marR="0" marT="0" marB="0" anchor="b">
                    <a:lnL>
                      <a:noFill/>
                    </a:lnL>
                    <a:lnR>
                      <a:noFill/>
                    </a:lnR>
                    <a:lnT>
                      <a:noFill/>
                    </a:lnT>
                    <a:lnB>
                      <a:noFill/>
                    </a:lnB>
                  </a:tcPr>
                </a:tc>
                <a:tc>
                  <a:txBody>
                    <a:bodyPr/>
                    <a:lstStyle/>
                    <a:p>
                      <a:pPr algn="r" fontAlgn="b"/>
                      <a:r>
                        <a:rPr lang="en-US" sz="900" b="1" i="0" u="none" strike="noStrike">
                          <a:solidFill>
                            <a:srgbClr val="FF0000"/>
                          </a:solidFill>
                          <a:effectLst/>
                          <a:latin typeface="Calibri"/>
                        </a:rPr>
                        <a:t>40%</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2"/>
                  </a:ext>
                </a:extLst>
              </a:tr>
              <a:tr h="163936">
                <a:tc>
                  <a:txBody>
                    <a:bodyPr/>
                    <a:lstStyle/>
                    <a:p>
                      <a:pPr algn="l" fontAlgn="b"/>
                      <a:r>
                        <a:rPr lang="en-US" sz="1000" b="1" i="0" u="none" strike="noStrike">
                          <a:solidFill>
                            <a:srgbClr val="000000"/>
                          </a:solidFill>
                          <a:effectLst/>
                          <a:latin typeface="Calibri"/>
                        </a:rPr>
                        <a:t>Number of people delayed:</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1070</a:t>
                      </a:r>
                    </a:p>
                  </a:txBody>
                  <a:tcPr marL="0" marR="0" marT="0" marB="0" anchor="b">
                    <a:lnL>
                      <a:noFill/>
                    </a:lnL>
                    <a:lnR>
                      <a:noFill/>
                    </a:lnR>
                    <a:lnT>
                      <a:noFill/>
                    </a:lnT>
                    <a:lnB w="6350" cap="flat" cmpd="sng" algn="ctr">
                      <a:solidFill>
                        <a:srgbClr val="B2B2B2"/>
                      </a:solidFill>
                      <a:prstDash val="solid"/>
                      <a:round/>
                      <a:headEnd type="none" w="med" len="med"/>
                      <a:tailEnd type="none" w="med" len="med"/>
                    </a:lnB>
                  </a:tcPr>
                </a:tc>
                <a:tc gridSpan="2">
                  <a:txBody>
                    <a:bodyPr/>
                    <a:lstStyle/>
                    <a:p>
                      <a:pPr algn="r" fontAlgn="b"/>
                      <a:r>
                        <a:rPr lang="en-US" sz="900" b="1" i="0" u="none" strike="noStrike">
                          <a:solidFill>
                            <a:srgbClr val="000000"/>
                          </a:solidFill>
                          <a:effectLst/>
                          <a:latin typeface="Calibri"/>
                        </a:rPr>
                        <a:t>Increase:</a:t>
                      </a:r>
                    </a:p>
                  </a:txBody>
                  <a:tcPr marL="0" marR="0" marT="0" marB="0" anchor="b">
                    <a:lnL>
                      <a:noFill/>
                    </a:lnL>
                    <a:lnR>
                      <a:noFill/>
                    </a:lnR>
                    <a:lnT>
                      <a:noFill/>
                    </a:lnT>
                    <a:lnB>
                      <a:noFill/>
                    </a:lnB>
                  </a:tcPr>
                </a:tc>
                <a:tc hMerge="1">
                  <a:txBody>
                    <a:bodyPr/>
                    <a:lstStyle/>
                    <a:p>
                      <a:endParaRPr lang="en-US"/>
                    </a:p>
                  </a:txBody>
                  <a:tcPr/>
                </a:tc>
                <a:tc>
                  <a:txBody>
                    <a:bodyPr/>
                    <a:lstStyle/>
                    <a:p>
                      <a:pPr algn="r" fontAlgn="b"/>
                      <a:r>
                        <a:rPr lang="en-US" sz="900" b="1" i="0" u="none" strike="noStrike">
                          <a:solidFill>
                            <a:srgbClr val="FF0000"/>
                          </a:solidFill>
                          <a:effectLst/>
                          <a:latin typeface="Calibri"/>
                        </a:rPr>
                        <a:t>31%</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3"/>
                  </a:ext>
                </a:extLst>
              </a:tr>
              <a:tr h="163936">
                <a:tc>
                  <a:txBody>
                    <a:bodyPr/>
                    <a:lstStyle/>
                    <a:p>
                      <a:pPr algn="l" fontAlgn="b"/>
                      <a:r>
                        <a:rPr lang="en-US" sz="1000" b="1" i="0" u="none" strike="noStrike">
                          <a:solidFill>
                            <a:srgbClr val="000000"/>
                          </a:solidFill>
                          <a:effectLst/>
                          <a:latin typeface="Calibri"/>
                        </a:rPr>
                        <a:t>Gate usage  [times a day] (9):</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6100"/>
                          </a:solidFill>
                          <a:effectLst/>
                          <a:latin typeface="Calibri"/>
                        </a:rPr>
                        <a:t>12</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4"/>
                  </a:ext>
                </a:extLst>
              </a:tr>
              <a:tr h="163936">
                <a:tc>
                  <a:txBody>
                    <a:bodyPr/>
                    <a:lstStyle/>
                    <a:p>
                      <a:pPr algn="l" fontAlgn="b"/>
                      <a:r>
                        <a:rPr lang="en-US" sz="1000" b="1" i="0" u="none" strike="noStrike">
                          <a:solidFill>
                            <a:srgbClr val="000000"/>
                          </a:solidFill>
                          <a:effectLst/>
                          <a:latin typeface="Calibri"/>
                        </a:rPr>
                        <a:t>Gate usage  increase:</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6100"/>
                          </a:solidFill>
                          <a:effectLst/>
                          <a:latin typeface="Calibri"/>
                        </a:rPr>
                        <a:t>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5"/>
                  </a:ext>
                </a:extLst>
              </a:tr>
              <a:tr h="163936">
                <a:tc>
                  <a:txBody>
                    <a:bodyPr/>
                    <a:lstStyle/>
                    <a:p>
                      <a:pPr algn="l" fontAlgn="b"/>
                      <a:r>
                        <a:rPr lang="en-US" sz="1000" b="1" i="0" u="none" strike="noStrike">
                          <a:solidFill>
                            <a:srgbClr val="000000"/>
                          </a:solidFill>
                          <a:effectLst/>
                          <a:latin typeface="Calibri"/>
                        </a:rPr>
                        <a:t>Airline gate allowance increase:</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6100"/>
                          </a:solidFill>
                          <a:effectLst/>
                          <a:latin typeface="Calibri"/>
                        </a:rPr>
                        <a:t>1.5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6"/>
                  </a:ext>
                </a:extLst>
              </a:tr>
              <a:tr h="156130">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7"/>
                  </a:ext>
                </a:extLst>
              </a:tr>
              <a:tr h="163936">
                <a:tc>
                  <a:txBody>
                    <a:bodyPr/>
                    <a:lstStyle/>
                    <a:p>
                      <a:pPr algn="l" fontAlgn="b"/>
                      <a:r>
                        <a:rPr lang="en-US" sz="1000" b="1" i="0" u="none" strike="noStrike">
                          <a:solidFill>
                            <a:srgbClr val="000000"/>
                          </a:solidFill>
                          <a:effectLst/>
                          <a:latin typeface="Calibri"/>
                        </a:rPr>
                        <a:t>Suggested Gate Allocations:</a:t>
                      </a: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extLst>
                  <a:ext uri="{0D108BD9-81ED-4DB2-BD59-A6C34878D82A}">
                    <a16:rowId xmlns:a16="http://schemas.microsoft.com/office/drawing/2014/main" val="10008"/>
                  </a:ext>
                </a:extLst>
              </a:tr>
              <a:tr h="156130">
                <a:tc gridSpan="2">
                  <a:txBody>
                    <a:bodyPr/>
                    <a:lstStyle/>
                    <a:p>
                      <a:pPr algn="ctr" fontAlgn="ctr"/>
                      <a:r>
                        <a:rPr lang="en-US" sz="900" b="1" i="0" u="none" strike="noStrike">
                          <a:solidFill>
                            <a:srgbClr val="3F3F3F"/>
                          </a:solidFill>
                          <a:effectLst/>
                          <a:latin typeface="Calibri"/>
                        </a:rPr>
                        <a:t>Airlines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hMerge="1">
                  <a:txBody>
                    <a:bodyPr/>
                    <a:lstStyle/>
                    <a:p>
                      <a:endParaRPr lang="en-US"/>
                    </a:p>
                  </a:txBody>
                  <a:tcPr/>
                </a:tc>
                <a:tc gridSpan="12">
                  <a:txBody>
                    <a:bodyPr/>
                    <a:lstStyle/>
                    <a:p>
                      <a:pPr algn="ctr" fontAlgn="ctr"/>
                      <a:r>
                        <a:rPr lang="en-US" sz="900" b="1" i="0" u="none" strike="noStrike">
                          <a:solidFill>
                            <a:srgbClr val="3F3F3F"/>
                          </a:solidFill>
                          <a:effectLst/>
                          <a:latin typeface="Calibri"/>
                        </a:rPr>
                        <a:t>Gates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b"/>
                      <a:r>
                        <a:rPr lang="en-US" sz="900" b="0" i="0" u="none" strike="noStrike">
                          <a:solidFill>
                            <a:srgbClr val="000000"/>
                          </a:solidFill>
                          <a:effectLst/>
                          <a:latin typeface="Calibri"/>
                        </a:rPr>
                        <a:t>Flights Granted</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tc rowSpan="2">
                  <a:txBody>
                    <a:bodyPr/>
                    <a:lstStyle/>
                    <a:p>
                      <a:pPr algn="ctr" fontAlgn="b"/>
                      <a:r>
                        <a:rPr lang="en-US" sz="900" b="0" i="0" u="none" strike="noStrike">
                          <a:solidFill>
                            <a:srgbClr val="000000"/>
                          </a:solidFill>
                          <a:effectLst/>
                          <a:latin typeface="Calibri"/>
                        </a:rPr>
                        <a:t>Min Flights to  assign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tc rowSpan="2">
                  <a:txBody>
                    <a:bodyPr/>
                    <a:lstStyle/>
                    <a:p>
                      <a:pPr algn="ctr" fontAlgn="b"/>
                      <a:r>
                        <a:rPr lang="en-US" sz="900" b="0" i="0" u="none" strike="noStrike">
                          <a:solidFill>
                            <a:srgbClr val="000000"/>
                          </a:solidFill>
                          <a:effectLst/>
                          <a:latin typeface="Calibri"/>
                        </a:rPr>
                        <a:t>Max Flights to  assign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extLst>
                  <a:ext uri="{0D108BD9-81ED-4DB2-BD59-A6C34878D82A}">
                    <a16:rowId xmlns:a16="http://schemas.microsoft.com/office/drawing/2014/main" val="10009"/>
                  </a:ext>
                </a:extLst>
              </a:tr>
              <a:tr h="156130">
                <a:tc>
                  <a:txBody>
                    <a:bodyPr/>
                    <a:lstStyle/>
                    <a:p>
                      <a:pPr algn="l" fontAlgn="b"/>
                      <a:r>
                        <a:rPr lang="en-US" sz="900" b="1" i="0" u="none" strike="noStrike">
                          <a:solidFill>
                            <a:srgbClr val="3F3F3F"/>
                          </a:solidFill>
                          <a:effectLst/>
                          <a:latin typeface="Calibri"/>
                        </a:rPr>
                        <a:t>Name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Code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A5</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A7</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A8</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0"/>
                  </a:ext>
                </a:extLst>
              </a:tr>
              <a:tr h="156130">
                <a:tc>
                  <a:txBody>
                    <a:bodyPr/>
                    <a:lstStyle/>
                    <a:p>
                      <a:pPr algn="l" fontAlgn="b"/>
                      <a:r>
                        <a:rPr lang="en-US" sz="900" b="0" i="0" u="none" strike="noStrike">
                          <a:solidFill>
                            <a:srgbClr val="000000"/>
                          </a:solidFill>
                          <a:effectLst/>
                          <a:latin typeface="Calibri"/>
                        </a:rPr>
                        <a:t>American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AA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17</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101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67</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101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1"/>
                  </a:ext>
                </a:extLst>
              </a:tr>
              <a:tr h="156130">
                <a:tc>
                  <a:txBody>
                    <a:bodyPr/>
                    <a:lstStyle/>
                    <a:p>
                      <a:pPr algn="l" fontAlgn="b"/>
                      <a:r>
                        <a:rPr lang="en-US" sz="900" b="0" i="0" u="none" strike="noStrike">
                          <a:solidFill>
                            <a:srgbClr val="000000"/>
                          </a:solidFill>
                          <a:effectLst/>
                          <a:latin typeface="Calibri"/>
                        </a:rPr>
                        <a:t>Alaska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AS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39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39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26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39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2"/>
                  </a:ext>
                </a:extLst>
              </a:tr>
              <a:tr h="156130">
                <a:tc>
                  <a:txBody>
                    <a:bodyPr/>
                    <a:lstStyle/>
                    <a:p>
                      <a:pPr algn="l" fontAlgn="b"/>
                      <a:r>
                        <a:rPr lang="en-US" sz="900" b="0" i="0" u="none" strike="noStrike">
                          <a:solidFill>
                            <a:srgbClr val="000000"/>
                          </a:solidFill>
                          <a:effectLst/>
                          <a:latin typeface="Calibri"/>
                        </a:rPr>
                        <a:t>Jetblue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B6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29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37</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25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37</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3"/>
                  </a:ext>
                </a:extLst>
              </a:tr>
              <a:tr h="156130">
                <a:tc>
                  <a:txBody>
                    <a:bodyPr/>
                    <a:lstStyle/>
                    <a:p>
                      <a:pPr algn="l" fontAlgn="b"/>
                      <a:r>
                        <a:rPr lang="en-US" sz="900" b="0" i="0" u="none" strike="noStrike">
                          <a:solidFill>
                            <a:srgbClr val="000000"/>
                          </a:solidFill>
                          <a:effectLst/>
                          <a:latin typeface="Calibri"/>
                        </a:rPr>
                        <a:t>Delta Air 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DL</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8</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75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83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55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4"/>
                  </a:ext>
                </a:extLst>
              </a:tr>
              <a:tr h="156130">
                <a:tc>
                  <a:txBody>
                    <a:bodyPr/>
                    <a:lstStyle/>
                    <a:p>
                      <a:pPr algn="l" fontAlgn="b"/>
                      <a:r>
                        <a:rPr lang="en-US" sz="900" b="0" i="0" u="none" strike="noStrike">
                          <a:solidFill>
                            <a:srgbClr val="000000"/>
                          </a:solidFill>
                          <a:effectLst/>
                          <a:latin typeface="Calibri"/>
                        </a:rPr>
                        <a:t>Frontier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F9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10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5"/>
                  </a:ext>
                </a:extLst>
              </a:tr>
              <a:tr h="156130">
                <a:tc>
                  <a:txBody>
                    <a:bodyPr/>
                    <a:lstStyle/>
                    <a:p>
                      <a:pPr algn="l" fontAlgn="b"/>
                      <a:r>
                        <a:rPr lang="en-US" sz="900" b="0" i="0" u="none" strike="noStrike">
                          <a:solidFill>
                            <a:srgbClr val="000000"/>
                          </a:solidFill>
                          <a:effectLst/>
                          <a:latin typeface="Calibri"/>
                        </a:rPr>
                        <a:t>Hawaiian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HA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5</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6"/>
                  </a:ext>
                </a:extLst>
              </a:tr>
              <a:tr h="156130">
                <a:tc>
                  <a:txBody>
                    <a:bodyPr/>
                    <a:lstStyle/>
                    <a:p>
                      <a:pPr algn="l" fontAlgn="b"/>
                      <a:r>
                        <a:rPr lang="en-US" sz="900" b="0" i="0" u="none" strike="noStrike">
                          <a:solidFill>
                            <a:srgbClr val="000000"/>
                          </a:solidFill>
                          <a:effectLst/>
                          <a:latin typeface="Calibri"/>
                        </a:rPr>
                        <a:t>SkyWest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OO</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21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61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166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166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250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7"/>
                  </a:ext>
                </a:extLst>
              </a:tr>
              <a:tr h="156130">
                <a:tc>
                  <a:txBody>
                    <a:bodyPr/>
                    <a:lstStyle/>
                    <a:p>
                      <a:pPr algn="l" fontAlgn="b"/>
                      <a:r>
                        <a:rPr lang="en-US" sz="900" b="0" i="0" u="none" strike="noStrike">
                          <a:solidFill>
                            <a:srgbClr val="000000"/>
                          </a:solidFill>
                          <a:effectLst/>
                          <a:latin typeface="Calibri"/>
                        </a:rPr>
                        <a:t>United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UA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44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63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358</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239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358</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8"/>
                  </a:ext>
                </a:extLst>
              </a:tr>
              <a:tr h="156130">
                <a:tc>
                  <a:txBody>
                    <a:bodyPr/>
                    <a:lstStyle/>
                    <a:p>
                      <a:pPr algn="l" fontAlgn="b"/>
                      <a:r>
                        <a:rPr lang="en-US" sz="900" b="0" i="0" u="none" strike="noStrike">
                          <a:solidFill>
                            <a:srgbClr val="000000"/>
                          </a:solidFill>
                          <a:effectLst/>
                          <a:latin typeface="Calibri"/>
                        </a:rPr>
                        <a:t>US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US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9"/>
                  </a:ext>
                </a:extLst>
              </a:tr>
              <a:tr h="156130">
                <a:tc>
                  <a:txBody>
                    <a:bodyPr/>
                    <a:lstStyle/>
                    <a:p>
                      <a:pPr algn="l" fontAlgn="b"/>
                      <a:r>
                        <a:rPr lang="en-US" sz="900" b="0" i="0" u="none" strike="noStrike">
                          <a:solidFill>
                            <a:srgbClr val="000000"/>
                          </a:solidFill>
                          <a:effectLst/>
                          <a:latin typeface="Calibri"/>
                        </a:rPr>
                        <a:t>Virgin America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VX</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9C0006"/>
                          </a:solidFill>
                          <a:effectLst/>
                          <a:latin typeface="Calibri"/>
                        </a:rPr>
                        <a:t>12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27</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123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82</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123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20"/>
                  </a:ext>
                </a:extLst>
              </a:tr>
              <a:tr h="156130">
                <a:tc>
                  <a:txBody>
                    <a:bodyPr/>
                    <a:lstStyle/>
                    <a:p>
                      <a:pPr algn="l" fontAlgn="b"/>
                      <a:r>
                        <a:rPr lang="en-US" sz="900" b="0" i="0" u="none" strike="noStrike">
                          <a:solidFill>
                            <a:srgbClr val="000000"/>
                          </a:solidFill>
                          <a:effectLst/>
                          <a:latin typeface="Calibri"/>
                        </a:rPr>
                        <a:t>Southwest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WN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9C0006"/>
                          </a:solidFill>
                          <a:effectLst/>
                          <a:latin typeface="Calibri"/>
                        </a:rPr>
                        <a:t>72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72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72</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108</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21"/>
                  </a:ext>
                </a:extLst>
              </a:tr>
              <a:tr h="156130">
                <a:tc gridSpan="2">
                  <a:txBody>
                    <a:bodyPr/>
                    <a:lstStyle/>
                    <a:p>
                      <a:pPr algn="r" fontAlgn="b"/>
                      <a:r>
                        <a:rPr lang="en-US" sz="900" b="1" i="0" u="none" strike="noStrike">
                          <a:solidFill>
                            <a:srgbClr val="3F3F3F"/>
                          </a:solidFill>
                          <a:effectLst/>
                          <a:latin typeface="Calibri"/>
                        </a:rPr>
                        <a:t>Flights assigned actual</a:t>
                      </a:r>
                    </a:p>
                  </a:txBody>
                  <a:tcPr marL="0" marR="0" marT="0" marB="0" anchor="b">
                    <a:lnL>
                      <a:noFill/>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a:noFill/>
                    </a:lnB>
                    <a:solidFill>
                      <a:srgbClr val="F2F2F2"/>
                    </a:solidFill>
                  </a:tcPr>
                </a:tc>
                <a:tc hMerge="1">
                  <a:txBody>
                    <a:bodyPr/>
                    <a:lstStyle/>
                    <a:p>
                      <a:endParaRPr lang="en-US"/>
                    </a:p>
                  </a:txBody>
                  <a:tcPr/>
                </a:tc>
                <a:tc>
                  <a:txBody>
                    <a:bodyPr/>
                    <a:lstStyle/>
                    <a:p>
                      <a:pPr algn="ctr" fontAlgn="b"/>
                      <a:r>
                        <a:rPr lang="en-US" sz="900" b="0" i="0" u="none" strike="noStrike">
                          <a:solidFill>
                            <a:srgbClr val="0000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extLst>
                  <a:ext uri="{0D108BD9-81ED-4DB2-BD59-A6C34878D82A}">
                    <a16:rowId xmlns:a16="http://schemas.microsoft.com/office/drawing/2014/main" val="10022"/>
                  </a:ext>
                </a:extLst>
              </a:tr>
              <a:tr h="156130">
                <a:tc gridSpan="2">
                  <a:txBody>
                    <a:bodyPr/>
                    <a:lstStyle/>
                    <a:p>
                      <a:pPr algn="r" fontAlgn="b"/>
                      <a:r>
                        <a:rPr lang="en-US" sz="900" b="1" i="0" u="none" strike="noStrike">
                          <a:solidFill>
                            <a:srgbClr val="3F3F3F"/>
                          </a:solidFill>
                          <a:effectLst/>
                          <a:latin typeface="Calibri"/>
                        </a:rPr>
                        <a:t>Min flights per gate allowed</a:t>
                      </a:r>
                    </a:p>
                  </a:txBody>
                  <a:tcPr marL="0" marR="0" marT="0" marB="0" anchor="b">
                    <a:lnL>
                      <a:noFill/>
                    </a:lnL>
                    <a:lnR w="6350" cap="flat" cmpd="sng" algn="ctr">
                      <a:solidFill>
                        <a:srgbClr val="B2B2B2"/>
                      </a:solidFill>
                      <a:prstDash val="solid"/>
                      <a:round/>
                      <a:headEnd type="none" w="med" len="med"/>
                      <a:tailEnd type="none" w="med" len="med"/>
                    </a:lnR>
                    <a:lnT>
                      <a:noFill/>
                    </a:lnT>
                    <a:lnB>
                      <a:noFill/>
                    </a:lnB>
                    <a:solidFill>
                      <a:srgbClr val="F2F2F2"/>
                    </a:solidFill>
                  </a:tcPr>
                </a:tc>
                <a:tc hMerge="1">
                  <a:txBody>
                    <a:bodyPr/>
                    <a:lstStyle/>
                    <a:p>
                      <a:endParaRPr lang="en-US"/>
                    </a:p>
                  </a:txBody>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23"/>
                  </a:ext>
                </a:extLst>
              </a:tr>
              <a:tr h="156130">
                <a:tc gridSpan="2">
                  <a:txBody>
                    <a:bodyPr/>
                    <a:lstStyle/>
                    <a:p>
                      <a:pPr algn="r" fontAlgn="b"/>
                      <a:r>
                        <a:rPr lang="en-US" sz="900" b="1" i="0" u="none" strike="noStrike">
                          <a:solidFill>
                            <a:srgbClr val="3F3F3F"/>
                          </a:solidFill>
                          <a:effectLst/>
                          <a:latin typeface="Calibri"/>
                        </a:rPr>
                        <a:t>Max flights per gate allowed</a:t>
                      </a:r>
                    </a:p>
                  </a:txBody>
                  <a:tcPr marL="0" marR="0" marT="0" marB="0" anchor="b">
                    <a:lnL>
                      <a:noFill/>
                    </a:lnL>
                    <a:lnR w="6350" cap="flat" cmpd="sng" algn="ctr">
                      <a:solidFill>
                        <a:srgbClr val="B2B2B2"/>
                      </a:solidFill>
                      <a:prstDash val="solid"/>
                      <a:round/>
                      <a:headEnd type="none" w="med" len="med"/>
                      <a:tailEnd type="none" w="med" len="med"/>
                    </a:lnR>
                    <a:lnT>
                      <a:noFill/>
                    </a:lnT>
                    <a:lnB>
                      <a:noFill/>
                    </a:lnB>
                    <a:solidFill>
                      <a:srgbClr val="F2F2F2"/>
                    </a:solidFill>
                  </a:tcPr>
                </a:tc>
                <a:tc hMerge="1">
                  <a:txBody>
                    <a:bodyPr/>
                    <a:lstStyle/>
                    <a:p>
                      <a:endParaRPr lang="en-US"/>
                    </a:p>
                  </a:txBody>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dirty="0">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dirty="0">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24"/>
                  </a:ext>
                </a:extLst>
              </a:tr>
            </a:tbl>
          </a:graphicData>
        </a:graphic>
      </p:graphicFrame>
      <p:cxnSp>
        <p:nvCxnSpPr>
          <p:cNvPr id="18" name="Straight Arrow Connector 17"/>
          <p:cNvCxnSpPr/>
          <p:nvPr/>
        </p:nvCxnSpPr>
        <p:spPr>
          <a:xfrm flipH="1">
            <a:off x="4679007" y="1546698"/>
            <a:ext cx="1507784" cy="8754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41432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14FBFA9-7AC8-46E5-8782-501C481D2F50}"/>
              </a:ext>
            </a:extLst>
          </p:cNvPr>
          <p:cNvSpPr>
            <a:spLocks noGrp="1"/>
          </p:cNvSpPr>
          <p:nvPr>
            <p:ph type="ftr" sz="quarter" idx="11"/>
          </p:nvPr>
        </p:nvSpPr>
        <p:spPr/>
        <p:txBody>
          <a:bodyPr/>
          <a:lstStyle/>
          <a:p>
            <a:r>
              <a:rPr lang="en-US"/>
              <a:t>CSDA1000SUMA18 - Airport Gate Assignment Optimization</a:t>
            </a:r>
            <a:endParaRPr lang="en-CA"/>
          </a:p>
        </p:txBody>
      </p:sp>
      <p:sp>
        <p:nvSpPr>
          <p:cNvPr id="13" name="Title 1">
            <a:extLst>
              <a:ext uri="{FF2B5EF4-FFF2-40B4-BE49-F238E27FC236}">
                <a16:creationId xmlns:a16="http://schemas.microsoft.com/office/drawing/2014/main" id="{C638C749-BA6E-4DB4-8560-137759C15F4C}"/>
              </a:ext>
            </a:extLst>
          </p:cNvPr>
          <p:cNvSpPr>
            <a:spLocks noGrp="1"/>
          </p:cNvSpPr>
          <p:nvPr>
            <p:ph type="title"/>
          </p:nvPr>
        </p:nvSpPr>
        <p:spPr>
          <a:xfrm>
            <a:off x="838200" y="365126"/>
            <a:ext cx="10515600" cy="928654"/>
          </a:xfrm>
        </p:spPr>
        <p:txBody>
          <a:bodyPr/>
          <a:lstStyle/>
          <a:p>
            <a:r>
              <a:rPr lang="en-US" dirty="0"/>
              <a:t>Weekly Allocation: increase gate utilization</a:t>
            </a:r>
            <a:endParaRPr lang="en-CA" dirty="0"/>
          </a:p>
        </p:txBody>
      </p:sp>
      <p:graphicFrame>
        <p:nvGraphicFramePr>
          <p:cNvPr id="2" name="Table 1"/>
          <p:cNvGraphicFramePr>
            <a:graphicFrameLocks noGrp="1"/>
          </p:cNvGraphicFramePr>
          <p:nvPr>
            <p:extLst>
              <p:ext uri="{D42A27DB-BD31-4B8C-83A1-F6EECF244321}">
                <p14:modId xmlns:p14="http://schemas.microsoft.com/office/powerpoint/2010/main" val="1123243032"/>
              </p:ext>
            </p:extLst>
          </p:nvPr>
        </p:nvGraphicFramePr>
        <p:xfrm>
          <a:off x="2411365" y="1643974"/>
          <a:ext cx="7764859" cy="3962232"/>
        </p:xfrm>
        <a:graphic>
          <a:graphicData uri="http://schemas.openxmlformats.org/drawingml/2006/table">
            <a:tbl>
              <a:tblPr/>
              <a:tblGrid>
                <a:gridCol w="2007524">
                  <a:extLst>
                    <a:ext uri="{9D8B030D-6E8A-4147-A177-3AD203B41FA5}">
                      <a16:colId xmlns:a16="http://schemas.microsoft.com/office/drawing/2014/main" val="20000"/>
                    </a:ext>
                  </a:extLst>
                </a:gridCol>
                <a:gridCol w="397865">
                  <a:extLst>
                    <a:ext uri="{9D8B030D-6E8A-4147-A177-3AD203B41FA5}">
                      <a16:colId xmlns:a16="http://schemas.microsoft.com/office/drawing/2014/main" val="20001"/>
                    </a:ext>
                  </a:extLst>
                </a:gridCol>
                <a:gridCol w="301649">
                  <a:extLst>
                    <a:ext uri="{9D8B030D-6E8A-4147-A177-3AD203B41FA5}">
                      <a16:colId xmlns:a16="http://schemas.microsoft.com/office/drawing/2014/main" val="20002"/>
                    </a:ext>
                  </a:extLst>
                </a:gridCol>
                <a:gridCol w="301649">
                  <a:extLst>
                    <a:ext uri="{9D8B030D-6E8A-4147-A177-3AD203B41FA5}">
                      <a16:colId xmlns:a16="http://schemas.microsoft.com/office/drawing/2014/main" val="20003"/>
                    </a:ext>
                  </a:extLst>
                </a:gridCol>
                <a:gridCol w="301649">
                  <a:extLst>
                    <a:ext uri="{9D8B030D-6E8A-4147-A177-3AD203B41FA5}">
                      <a16:colId xmlns:a16="http://schemas.microsoft.com/office/drawing/2014/main" val="20004"/>
                    </a:ext>
                  </a:extLst>
                </a:gridCol>
                <a:gridCol w="301649">
                  <a:extLst>
                    <a:ext uri="{9D8B030D-6E8A-4147-A177-3AD203B41FA5}">
                      <a16:colId xmlns:a16="http://schemas.microsoft.com/office/drawing/2014/main" val="20005"/>
                    </a:ext>
                  </a:extLst>
                </a:gridCol>
                <a:gridCol w="301649">
                  <a:extLst>
                    <a:ext uri="{9D8B030D-6E8A-4147-A177-3AD203B41FA5}">
                      <a16:colId xmlns:a16="http://schemas.microsoft.com/office/drawing/2014/main" val="20006"/>
                    </a:ext>
                  </a:extLst>
                </a:gridCol>
                <a:gridCol w="301649">
                  <a:extLst>
                    <a:ext uri="{9D8B030D-6E8A-4147-A177-3AD203B41FA5}">
                      <a16:colId xmlns:a16="http://schemas.microsoft.com/office/drawing/2014/main" val="20007"/>
                    </a:ext>
                  </a:extLst>
                </a:gridCol>
                <a:gridCol w="301649">
                  <a:extLst>
                    <a:ext uri="{9D8B030D-6E8A-4147-A177-3AD203B41FA5}">
                      <a16:colId xmlns:a16="http://schemas.microsoft.com/office/drawing/2014/main" val="20008"/>
                    </a:ext>
                  </a:extLst>
                </a:gridCol>
                <a:gridCol w="301649">
                  <a:extLst>
                    <a:ext uri="{9D8B030D-6E8A-4147-A177-3AD203B41FA5}">
                      <a16:colId xmlns:a16="http://schemas.microsoft.com/office/drawing/2014/main" val="20009"/>
                    </a:ext>
                  </a:extLst>
                </a:gridCol>
                <a:gridCol w="301649">
                  <a:extLst>
                    <a:ext uri="{9D8B030D-6E8A-4147-A177-3AD203B41FA5}">
                      <a16:colId xmlns:a16="http://schemas.microsoft.com/office/drawing/2014/main" val="20010"/>
                    </a:ext>
                  </a:extLst>
                </a:gridCol>
                <a:gridCol w="301649">
                  <a:extLst>
                    <a:ext uri="{9D8B030D-6E8A-4147-A177-3AD203B41FA5}">
                      <a16:colId xmlns:a16="http://schemas.microsoft.com/office/drawing/2014/main" val="20011"/>
                    </a:ext>
                  </a:extLst>
                </a:gridCol>
                <a:gridCol w="301649">
                  <a:extLst>
                    <a:ext uri="{9D8B030D-6E8A-4147-A177-3AD203B41FA5}">
                      <a16:colId xmlns:a16="http://schemas.microsoft.com/office/drawing/2014/main" val="20012"/>
                    </a:ext>
                  </a:extLst>
                </a:gridCol>
                <a:gridCol w="301649">
                  <a:extLst>
                    <a:ext uri="{9D8B030D-6E8A-4147-A177-3AD203B41FA5}">
                      <a16:colId xmlns:a16="http://schemas.microsoft.com/office/drawing/2014/main" val="20013"/>
                    </a:ext>
                  </a:extLst>
                </a:gridCol>
                <a:gridCol w="499281">
                  <a:extLst>
                    <a:ext uri="{9D8B030D-6E8A-4147-A177-3AD203B41FA5}">
                      <a16:colId xmlns:a16="http://schemas.microsoft.com/office/drawing/2014/main" val="20014"/>
                    </a:ext>
                  </a:extLst>
                </a:gridCol>
                <a:gridCol w="585095">
                  <a:extLst>
                    <a:ext uri="{9D8B030D-6E8A-4147-A177-3AD203B41FA5}">
                      <a16:colId xmlns:a16="http://schemas.microsoft.com/office/drawing/2014/main" val="20015"/>
                    </a:ext>
                  </a:extLst>
                </a:gridCol>
                <a:gridCol w="655306">
                  <a:extLst>
                    <a:ext uri="{9D8B030D-6E8A-4147-A177-3AD203B41FA5}">
                      <a16:colId xmlns:a16="http://schemas.microsoft.com/office/drawing/2014/main" val="20016"/>
                    </a:ext>
                  </a:extLst>
                </a:gridCol>
              </a:tblGrid>
              <a:tr h="160470">
                <a:tc>
                  <a:txBody>
                    <a:bodyPr/>
                    <a:lstStyle/>
                    <a:p>
                      <a:pPr algn="l" fontAlgn="b"/>
                      <a:r>
                        <a:rPr lang="en-US" sz="1000" b="1" i="0" u="none" strike="noStrike" dirty="0">
                          <a:solidFill>
                            <a:srgbClr val="000000"/>
                          </a:solidFill>
                          <a:effectLst/>
                          <a:latin typeface="Calibri"/>
                        </a:rPr>
                        <a:t>Number of people served:</a:t>
                      </a:r>
                    </a:p>
                  </a:txBody>
                  <a:tcPr marL="0" marR="0" marT="0" marB="0" anchor="b">
                    <a:lnL>
                      <a:noFill/>
                    </a:lnL>
                    <a:lnR>
                      <a:noFill/>
                    </a:lnR>
                    <a:lnT>
                      <a:noFill/>
                    </a:lnT>
                    <a:lnB>
                      <a:noFill/>
                    </a:lnB>
                  </a:tcPr>
                </a:tc>
                <a:tc>
                  <a:txBody>
                    <a:bodyPr/>
                    <a:lstStyle/>
                    <a:p>
                      <a:pPr algn="r" fontAlgn="b"/>
                      <a:r>
                        <a:rPr lang="en-US" sz="900" b="1" i="0" u="none" strike="noStrike">
                          <a:solidFill>
                            <a:srgbClr val="FF0000"/>
                          </a:solidFill>
                          <a:effectLst/>
                          <a:latin typeface="Calibri"/>
                        </a:rPr>
                        <a:t>173332</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r>
                        <a:rPr lang="en-US" sz="900" b="0" i="0" u="none" strike="noStrike">
                          <a:solidFill>
                            <a:srgbClr val="000000"/>
                          </a:solidFill>
                          <a:effectLst/>
                          <a:latin typeface="Calibri"/>
                        </a:rPr>
                        <a:t> </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0" marR="0" marT="0" marB="0">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0"/>
                  </a:ext>
                </a:extLst>
              </a:tr>
              <a:tr h="163936">
                <a:tc>
                  <a:txBody>
                    <a:bodyPr/>
                    <a:lstStyle/>
                    <a:p>
                      <a:pPr algn="l" fontAlgn="b"/>
                      <a:r>
                        <a:rPr lang="en-US" sz="1000" b="1" i="0" u="none" strike="noStrike">
                          <a:solidFill>
                            <a:srgbClr val="000000"/>
                          </a:solidFill>
                          <a:effectLst/>
                          <a:latin typeface="Calibri"/>
                        </a:rPr>
                        <a:t>Number of people served in 2015:</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121701</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1"/>
                  </a:ext>
                </a:extLst>
              </a:tr>
              <a:tr h="163936">
                <a:tc>
                  <a:txBody>
                    <a:bodyPr/>
                    <a:lstStyle/>
                    <a:p>
                      <a:pPr algn="l" fontAlgn="b"/>
                      <a:r>
                        <a:rPr lang="en-US" sz="1000" b="1" i="0" u="none" strike="noStrike">
                          <a:solidFill>
                            <a:srgbClr val="000000"/>
                          </a:solidFill>
                          <a:effectLst/>
                          <a:latin typeface="Calibri"/>
                        </a:rPr>
                        <a:t>Number of people served increment:</a:t>
                      </a:r>
                    </a:p>
                  </a:txBody>
                  <a:tcPr marL="0" marR="0" marT="0" marB="0" anchor="b">
                    <a:lnL>
                      <a:noFill/>
                    </a:lnL>
                    <a:lnR>
                      <a:noFill/>
                    </a:lnR>
                    <a:lnT>
                      <a:noFill/>
                    </a:lnT>
                    <a:lnB>
                      <a:noFill/>
                    </a:lnB>
                  </a:tcPr>
                </a:tc>
                <a:tc>
                  <a:txBody>
                    <a:bodyPr/>
                    <a:lstStyle/>
                    <a:p>
                      <a:pPr algn="r" fontAlgn="b"/>
                      <a:r>
                        <a:rPr lang="en-US" sz="900" b="1" i="0" u="none" strike="noStrike">
                          <a:solidFill>
                            <a:srgbClr val="FF0000"/>
                          </a:solidFill>
                          <a:effectLst/>
                          <a:latin typeface="Calibri"/>
                        </a:rPr>
                        <a:t>42%</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2"/>
                  </a:ext>
                </a:extLst>
              </a:tr>
              <a:tr h="163936">
                <a:tc>
                  <a:txBody>
                    <a:bodyPr/>
                    <a:lstStyle/>
                    <a:p>
                      <a:pPr algn="l" fontAlgn="b"/>
                      <a:r>
                        <a:rPr lang="en-US" sz="1000" b="1" i="0" u="none" strike="noStrike">
                          <a:solidFill>
                            <a:srgbClr val="000000"/>
                          </a:solidFill>
                          <a:effectLst/>
                          <a:latin typeface="Calibri"/>
                        </a:rPr>
                        <a:t>Number of people delayed:</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1092</a:t>
                      </a:r>
                    </a:p>
                  </a:txBody>
                  <a:tcPr marL="0" marR="0" marT="0" marB="0" anchor="b">
                    <a:lnL>
                      <a:noFill/>
                    </a:lnL>
                    <a:lnR>
                      <a:noFill/>
                    </a:lnR>
                    <a:lnT>
                      <a:noFill/>
                    </a:lnT>
                    <a:lnB w="6350" cap="flat" cmpd="sng" algn="ctr">
                      <a:solidFill>
                        <a:srgbClr val="B2B2B2"/>
                      </a:solidFill>
                      <a:prstDash val="solid"/>
                      <a:round/>
                      <a:headEnd type="none" w="med" len="med"/>
                      <a:tailEnd type="none" w="med" len="med"/>
                    </a:lnB>
                  </a:tcPr>
                </a:tc>
                <a:tc gridSpan="2">
                  <a:txBody>
                    <a:bodyPr/>
                    <a:lstStyle/>
                    <a:p>
                      <a:pPr algn="r" fontAlgn="b"/>
                      <a:r>
                        <a:rPr lang="en-US" sz="900" b="1" i="0" u="none" strike="noStrike">
                          <a:solidFill>
                            <a:srgbClr val="000000"/>
                          </a:solidFill>
                          <a:effectLst/>
                          <a:latin typeface="Calibri"/>
                        </a:rPr>
                        <a:t>Increase:</a:t>
                      </a:r>
                    </a:p>
                  </a:txBody>
                  <a:tcPr marL="0" marR="0" marT="0" marB="0" anchor="b">
                    <a:lnL>
                      <a:noFill/>
                    </a:lnL>
                    <a:lnR>
                      <a:noFill/>
                    </a:lnR>
                    <a:lnT>
                      <a:noFill/>
                    </a:lnT>
                    <a:lnB>
                      <a:noFill/>
                    </a:lnB>
                  </a:tcPr>
                </a:tc>
                <a:tc hMerge="1">
                  <a:txBody>
                    <a:bodyPr/>
                    <a:lstStyle/>
                    <a:p>
                      <a:endParaRPr lang="en-US"/>
                    </a:p>
                  </a:txBody>
                  <a:tcPr/>
                </a:tc>
                <a:tc>
                  <a:txBody>
                    <a:bodyPr/>
                    <a:lstStyle/>
                    <a:p>
                      <a:pPr algn="r" fontAlgn="b"/>
                      <a:r>
                        <a:rPr lang="en-US" sz="900" b="1" i="0" u="none" strike="noStrike">
                          <a:solidFill>
                            <a:srgbClr val="FF0000"/>
                          </a:solidFill>
                          <a:effectLst/>
                          <a:latin typeface="Calibri"/>
                        </a:rPr>
                        <a:t>34%</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3"/>
                  </a:ext>
                </a:extLst>
              </a:tr>
              <a:tr h="163936">
                <a:tc>
                  <a:txBody>
                    <a:bodyPr/>
                    <a:lstStyle/>
                    <a:p>
                      <a:pPr algn="l" fontAlgn="b"/>
                      <a:r>
                        <a:rPr lang="en-US" sz="1000" b="1" i="0" u="none" strike="noStrike">
                          <a:solidFill>
                            <a:srgbClr val="000000"/>
                          </a:solidFill>
                          <a:effectLst/>
                          <a:latin typeface="Calibri"/>
                        </a:rPr>
                        <a:t>Gate usage  [times a day] (9):</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6100"/>
                          </a:solidFill>
                          <a:effectLst/>
                          <a:latin typeface="Calibri"/>
                        </a:rPr>
                        <a:t>12</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4"/>
                  </a:ext>
                </a:extLst>
              </a:tr>
              <a:tr h="163936">
                <a:tc>
                  <a:txBody>
                    <a:bodyPr/>
                    <a:lstStyle/>
                    <a:p>
                      <a:pPr algn="l" fontAlgn="b"/>
                      <a:r>
                        <a:rPr lang="en-US" sz="1000" b="1" i="0" u="none" strike="noStrike">
                          <a:solidFill>
                            <a:srgbClr val="000000"/>
                          </a:solidFill>
                          <a:effectLst/>
                          <a:latin typeface="Calibri"/>
                        </a:rPr>
                        <a:t>Gate usage  increase:</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6100"/>
                          </a:solidFill>
                          <a:effectLst/>
                          <a:latin typeface="Calibri"/>
                        </a:rPr>
                        <a:t>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5"/>
                  </a:ext>
                </a:extLst>
              </a:tr>
              <a:tr h="163936">
                <a:tc>
                  <a:txBody>
                    <a:bodyPr/>
                    <a:lstStyle/>
                    <a:p>
                      <a:pPr algn="l" fontAlgn="b"/>
                      <a:r>
                        <a:rPr lang="en-US" sz="1000" b="1" i="0" u="none" strike="noStrike">
                          <a:solidFill>
                            <a:srgbClr val="000000"/>
                          </a:solidFill>
                          <a:effectLst/>
                          <a:latin typeface="Calibri"/>
                        </a:rPr>
                        <a:t>Airline gate allowance increase:</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6100"/>
                          </a:solidFill>
                          <a:effectLst/>
                          <a:latin typeface="Calibri"/>
                        </a:rPr>
                        <a:t>1.75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6"/>
                  </a:ext>
                </a:extLst>
              </a:tr>
              <a:tr h="156130">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7"/>
                  </a:ext>
                </a:extLst>
              </a:tr>
              <a:tr h="163936">
                <a:tc>
                  <a:txBody>
                    <a:bodyPr/>
                    <a:lstStyle/>
                    <a:p>
                      <a:pPr algn="l" fontAlgn="b"/>
                      <a:r>
                        <a:rPr lang="en-US" sz="1000" b="1" i="0" u="none" strike="noStrike">
                          <a:solidFill>
                            <a:srgbClr val="000000"/>
                          </a:solidFill>
                          <a:effectLst/>
                          <a:latin typeface="Calibri"/>
                        </a:rPr>
                        <a:t>Suggested Gate Allocations:</a:t>
                      </a: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extLst>
                  <a:ext uri="{0D108BD9-81ED-4DB2-BD59-A6C34878D82A}">
                    <a16:rowId xmlns:a16="http://schemas.microsoft.com/office/drawing/2014/main" val="10008"/>
                  </a:ext>
                </a:extLst>
              </a:tr>
              <a:tr h="156130">
                <a:tc gridSpan="2">
                  <a:txBody>
                    <a:bodyPr/>
                    <a:lstStyle/>
                    <a:p>
                      <a:pPr algn="ctr" fontAlgn="ctr"/>
                      <a:r>
                        <a:rPr lang="en-US" sz="900" b="1" i="0" u="none" strike="noStrike">
                          <a:solidFill>
                            <a:srgbClr val="3F3F3F"/>
                          </a:solidFill>
                          <a:effectLst/>
                          <a:latin typeface="Calibri"/>
                        </a:rPr>
                        <a:t>Airlines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hMerge="1">
                  <a:txBody>
                    <a:bodyPr/>
                    <a:lstStyle/>
                    <a:p>
                      <a:endParaRPr lang="en-US"/>
                    </a:p>
                  </a:txBody>
                  <a:tcPr/>
                </a:tc>
                <a:tc gridSpan="12">
                  <a:txBody>
                    <a:bodyPr/>
                    <a:lstStyle/>
                    <a:p>
                      <a:pPr algn="ctr" fontAlgn="ctr"/>
                      <a:r>
                        <a:rPr lang="en-US" sz="900" b="1" i="0" u="none" strike="noStrike">
                          <a:solidFill>
                            <a:srgbClr val="3F3F3F"/>
                          </a:solidFill>
                          <a:effectLst/>
                          <a:latin typeface="Calibri"/>
                        </a:rPr>
                        <a:t>Gates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b"/>
                      <a:r>
                        <a:rPr lang="en-US" sz="900" b="0" i="0" u="none" strike="noStrike">
                          <a:solidFill>
                            <a:srgbClr val="000000"/>
                          </a:solidFill>
                          <a:effectLst/>
                          <a:latin typeface="Calibri"/>
                        </a:rPr>
                        <a:t>Flights Granted</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tc rowSpan="2">
                  <a:txBody>
                    <a:bodyPr/>
                    <a:lstStyle/>
                    <a:p>
                      <a:pPr algn="ctr" fontAlgn="b"/>
                      <a:r>
                        <a:rPr lang="en-US" sz="900" b="0" i="0" u="none" strike="noStrike">
                          <a:solidFill>
                            <a:srgbClr val="000000"/>
                          </a:solidFill>
                          <a:effectLst/>
                          <a:latin typeface="Calibri"/>
                        </a:rPr>
                        <a:t>Min Flights to  assign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tc rowSpan="2">
                  <a:txBody>
                    <a:bodyPr/>
                    <a:lstStyle/>
                    <a:p>
                      <a:pPr algn="ctr" fontAlgn="b"/>
                      <a:r>
                        <a:rPr lang="en-US" sz="900" b="0" i="0" u="none" strike="noStrike">
                          <a:solidFill>
                            <a:srgbClr val="000000"/>
                          </a:solidFill>
                          <a:effectLst/>
                          <a:latin typeface="Calibri"/>
                        </a:rPr>
                        <a:t>Max Flights to  assign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extLst>
                  <a:ext uri="{0D108BD9-81ED-4DB2-BD59-A6C34878D82A}">
                    <a16:rowId xmlns:a16="http://schemas.microsoft.com/office/drawing/2014/main" val="10009"/>
                  </a:ext>
                </a:extLst>
              </a:tr>
              <a:tr h="156130">
                <a:tc>
                  <a:txBody>
                    <a:bodyPr/>
                    <a:lstStyle/>
                    <a:p>
                      <a:pPr algn="l" fontAlgn="b"/>
                      <a:r>
                        <a:rPr lang="en-US" sz="900" b="1" i="0" u="none" strike="noStrike">
                          <a:solidFill>
                            <a:srgbClr val="3F3F3F"/>
                          </a:solidFill>
                          <a:effectLst/>
                          <a:latin typeface="Calibri"/>
                        </a:rPr>
                        <a:t>Name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Code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A5</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A7</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A8</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0"/>
                  </a:ext>
                </a:extLst>
              </a:tr>
              <a:tr h="156130">
                <a:tc>
                  <a:txBody>
                    <a:bodyPr/>
                    <a:lstStyle/>
                    <a:p>
                      <a:pPr algn="l" fontAlgn="b"/>
                      <a:r>
                        <a:rPr lang="en-US" sz="900" b="0" i="0" u="none" strike="noStrike">
                          <a:solidFill>
                            <a:srgbClr val="000000"/>
                          </a:solidFill>
                          <a:effectLst/>
                          <a:latin typeface="Calibri"/>
                        </a:rPr>
                        <a:t>American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AA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33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117</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67</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117</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1"/>
                  </a:ext>
                </a:extLst>
              </a:tr>
              <a:tr h="156130">
                <a:tc>
                  <a:txBody>
                    <a:bodyPr/>
                    <a:lstStyle/>
                    <a:p>
                      <a:pPr algn="l" fontAlgn="b"/>
                      <a:r>
                        <a:rPr lang="en-US" sz="900" b="0" i="0" u="none" strike="noStrike">
                          <a:solidFill>
                            <a:srgbClr val="000000"/>
                          </a:solidFill>
                          <a:effectLst/>
                          <a:latin typeface="Calibri"/>
                        </a:rPr>
                        <a:t>Alaska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AS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26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26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26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46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2"/>
                  </a:ext>
                </a:extLst>
              </a:tr>
              <a:tr h="156130">
                <a:tc>
                  <a:txBody>
                    <a:bodyPr/>
                    <a:lstStyle/>
                    <a:p>
                      <a:pPr algn="l" fontAlgn="b"/>
                      <a:r>
                        <a:rPr lang="en-US" sz="900" b="0" i="0" u="none" strike="noStrike">
                          <a:solidFill>
                            <a:srgbClr val="000000"/>
                          </a:solidFill>
                          <a:effectLst/>
                          <a:latin typeface="Calibri"/>
                        </a:rPr>
                        <a:t>Jetblue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B6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24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44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25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44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3"/>
                  </a:ext>
                </a:extLst>
              </a:tr>
              <a:tr h="156130">
                <a:tc>
                  <a:txBody>
                    <a:bodyPr/>
                    <a:lstStyle/>
                    <a:p>
                      <a:pPr algn="l" fontAlgn="b"/>
                      <a:r>
                        <a:rPr lang="en-US" sz="900" b="0" i="0" u="none" strike="noStrike">
                          <a:solidFill>
                            <a:srgbClr val="000000"/>
                          </a:solidFill>
                          <a:effectLst/>
                          <a:latin typeface="Calibri"/>
                        </a:rPr>
                        <a:t>Delta Air 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DL</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32</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65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97</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55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97</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4"/>
                  </a:ext>
                </a:extLst>
              </a:tr>
              <a:tr h="156130">
                <a:tc>
                  <a:txBody>
                    <a:bodyPr/>
                    <a:lstStyle/>
                    <a:p>
                      <a:pPr algn="l" fontAlgn="b"/>
                      <a:r>
                        <a:rPr lang="en-US" sz="900" b="0" i="0" u="none" strike="noStrike">
                          <a:solidFill>
                            <a:srgbClr val="000000"/>
                          </a:solidFill>
                          <a:effectLst/>
                          <a:latin typeface="Calibri"/>
                        </a:rPr>
                        <a:t>Frontier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F9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10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18</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5"/>
                  </a:ext>
                </a:extLst>
              </a:tr>
              <a:tr h="156130">
                <a:tc>
                  <a:txBody>
                    <a:bodyPr/>
                    <a:lstStyle/>
                    <a:p>
                      <a:pPr algn="l" fontAlgn="b"/>
                      <a:r>
                        <a:rPr lang="en-US" sz="900" b="0" i="0" u="none" strike="noStrike">
                          <a:solidFill>
                            <a:srgbClr val="000000"/>
                          </a:solidFill>
                          <a:effectLst/>
                          <a:latin typeface="Calibri"/>
                        </a:rPr>
                        <a:t>Hawaiian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HA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6"/>
                  </a:ext>
                </a:extLst>
              </a:tr>
              <a:tr h="156130">
                <a:tc>
                  <a:txBody>
                    <a:bodyPr/>
                    <a:lstStyle/>
                    <a:p>
                      <a:pPr algn="l" fontAlgn="b"/>
                      <a:r>
                        <a:rPr lang="en-US" sz="900" b="0" i="0" u="none" strike="noStrike">
                          <a:solidFill>
                            <a:srgbClr val="000000"/>
                          </a:solidFill>
                          <a:effectLst/>
                          <a:latin typeface="Calibri"/>
                        </a:rPr>
                        <a:t>SkyWest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OO</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46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36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166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166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291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7"/>
                  </a:ext>
                </a:extLst>
              </a:tr>
              <a:tr h="156130">
                <a:tc>
                  <a:txBody>
                    <a:bodyPr/>
                    <a:lstStyle/>
                    <a:p>
                      <a:pPr algn="l" fontAlgn="b"/>
                      <a:r>
                        <a:rPr lang="en-US" sz="900" b="0" i="0" u="none" strike="noStrike">
                          <a:solidFill>
                            <a:srgbClr val="000000"/>
                          </a:solidFill>
                          <a:effectLst/>
                          <a:latin typeface="Calibri"/>
                        </a:rPr>
                        <a:t>United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UA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38</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68</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372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239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418</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8"/>
                  </a:ext>
                </a:extLst>
              </a:tr>
              <a:tr h="156130">
                <a:tc>
                  <a:txBody>
                    <a:bodyPr/>
                    <a:lstStyle/>
                    <a:p>
                      <a:pPr algn="l" fontAlgn="b"/>
                      <a:r>
                        <a:rPr lang="en-US" sz="900" b="0" i="0" u="none" strike="noStrike">
                          <a:solidFill>
                            <a:srgbClr val="000000"/>
                          </a:solidFill>
                          <a:effectLst/>
                          <a:latin typeface="Calibri"/>
                        </a:rPr>
                        <a:t>US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US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9"/>
                  </a:ext>
                </a:extLst>
              </a:tr>
              <a:tr h="156130">
                <a:tc>
                  <a:txBody>
                    <a:bodyPr/>
                    <a:lstStyle/>
                    <a:p>
                      <a:pPr algn="l" fontAlgn="b"/>
                      <a:r>
                        <a:rPr lang="en-US" sz="900" b="0" i="0" u="none" strike="noStrike">
                          <a:solidFill>
                            <a:srgbClr val="000000"/>
                          </a:solidFill>
                          <a:effectLst/>
                          <a:latin typeface="Calibri"/>
                        </a:rPr>
                        <a:t>Virgin America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VX</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9C0006"/>
                          </a:solidFill>
                          <a:effectLst/>
                          <a:latin typeface="Calibri"/>
                        </a:rPr>
                        <a:t>12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70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82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82</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143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20"/>
                  </a:ext>
                </a:extLst>
              </a:tr>
              <a:tr h="156130">
                <a:tc>
                  <a:txBody>
                    <a:bodyPr/>
                    <a:lstStyle/>
                    <a:p>
                      <a:pPr algn="l" fontAlgn="b"/>
                      <a:r>
                        <a:rPr lang="en-US" sz="900" b="0" i="0" u="none" strike="noStrike">
                          <a:solidFill>
                            <a:srgbClr val="000000"/>
                          </a:solidFill>
                          <a:effectLst/>
                          <a:latin typeface="Calibri"/>
                        </a:rPr>
                        <a:t>Southwest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WN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9C0006"/>
                          </a:solidFill>
                          <a:effectLst/>
                          <a:latin typeface="Calibri"/>
                        </a:rPr>
                        <a:t>72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72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72</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126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21"/>
                  </a:ext>
                </a:extLst>
              </a:tr>
              <a:tr h="156130">
                <a:tc gridSpan="2">
                  <a:txBody>
                    <a:bodyPr/>
                    <a:lstStyle/>
                    <a:p>
                      <a:pPr algn="r" fontAlgn="b"/>
                      <a:r>
                        <a:rPr lang="en-US" sz="900" b="1" i="0" u="none" strike="noStrike">
                          <a:solidFill>
                            <a:srgbClr val="3F3F3F"/>
                          </a:solidFill>
                          <a:effectLst/>
                          <a:latin typeface="Calibri"/>
                        </a:rPr>
                        <a:t>Flights assigned actual</a:t>
                      </a:r>
                    </a:p>
                  </a:txBody>
                  <a:tcPr marL="0" marR="0" marT="0" marB="0" anchor="b">
                    <a:lnL>
                      <a:noFill/>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a:noFill/>
                    </a:lnB>
                    <a:solidFill>
                      <a:srgbClr val="F2F2F2"/>
                    </a:solidFill>
                  </a:tcPr>
                </a:tc>
                <a:tc hMerge="1">
                  <a:txBody>
                    <a:bodyPr/>
                    <a:lstStyle/>
                    <a:p>
                      <a:endParaRPr lang="en-US"/>
                    </a:p>
                  </a:txBody>
                  <a:tcPr/>
                </a:tc>
                <a:tc>
                  <a:txBody>
                    <a:bodyPr/>
                    <a:lstStyle/>
                    <a:p>
                      <a:pPr algn="ctr" fontAlgn="b"/>
                      <a:r>
                        <a:rPr lang="en-US" sz="900" b="0" i="0" u="none" strike="noStrike">
                          <a:solidFill>
                            <a:srgbClr val="0000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extLst>
                  <a:ext uri="{0D108BD9-81ED-4DB2-BD59-A6C34878D82A}">
                    <a16:rowId xmlns:a16="http://schemas.microsoft.com/office/drawing/2014/main" val="10022"/>
                  </a:ext>
                </a:extLst>
              </a:tr>
              <a:tr h="156130">
                <a:tc gridSpan="2">
                  <a:txBody>
                    <a:bodyPr/>
                    <a:lstStyle/>
                    <a:p>
                      <a:pPr algn="r" fontAlgn="b"/>
                      <a:r>
                        <a:rPr lang="en-US" sz="900" b="1" i="0" u="none" strike="noStrike">
                          <a:solidFill>
                            <a:srgbClr val="3F3F3F"/>
                          </a:solidFill>
                          <a:effectLst/>
                          <a:latin typeface="Calibri"/>
                        </a:rPr>
                        <a:t>Min flights per gate allowed</a:t>
                      </a:r>
                    </a:p>
                  </a:txBody>
                  <a:tcPr marL="0" marR="0" marT="0" marB="0" anchor="b">
                    <a:lnL>
                      <a:noFill/>
                    </a:lnL>
                    <a:lnR w="6350" cap="flat" cmpd="sng" algn="ctr">
                      <a:solidFill>
                        <a:srgbClr val="B2B2B2"/>
                      </a:solidFill>
                      <a:prstDash val="solid"/>
                      <a:round/>
                      <a:headEnd type="none" w="med" len="med"/>
                      <a:tailEnd type="none" w="med" len="med"/>
                    </a:lnR>
                    <a:lnT>
                      <a:noFill/>
                    </a:lnT>
                    <a:lnB>
                      <a:noFill/>
                    </a:lnB>
                    <a:solidFill>
                      <a:srgbClr val="F2F2F2"/>
                    </a:solidFill>
                  </a:tcPr>
                </a:tc>
                <a:tc hMerge="1">
                  <a:txBody>
                    <a:bodyPr/>
                    <a:lstStyle/>
                    <a:p>
                      <a:endParaRPr lang="en-US"/>
                    </a:p>
                  </a:txBody>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23"/>
                  </a:ext>
                </a:extLst>
              </a:tr>
              <a:tr h="156130">
                <a:tc gridSpan="2">
                  <a:txBody>
                    <a:bodyPr/>
                    <a:lstStyle/>
                    <a:p>
                      <a:pPr algn="r" fontAlgn="b"/>
                      <a:r>
                        <a:rPr lang="en-US" sz="900" b="1" i="0" u="none" strike="noStrike">
                          <a:solidFill>
                            <a:srgbClr val="3F3F3F"/>
                          </a:solidFill>
                          <a:effectLst/>
                          <a:latin typeface="Calibri"/>
                        </a:rPr>
                        <a:t>Max flights per gate allowed</a:t>
                      </a:r>
                    </a:p>
                  </a:txBody>
                  <a:tcPr marL="0" marR="0" marT="0" marB="0" anchor="b">
                    <a:lnL>
                      <a:noFill/>
                    </a:lnL>
                    <a:lnR w="6350" cap="flat" cmpd="sng" algn="ctr">
                      <a:solidFill>
                        <a:srgbClr val="B2B2B2"/>
                      </a:solidFill>
                      <a:prstDash val="solid"/>
                      <a:round/>
                      <a:headEnd type="none" w="med" len="med"/>
                      <a:tailEnd type="none" w="med" len="med"/>
                    </a:lnR>
                    <a:lnT>
                      <a:noFill/>
                    </a:lnT>
                    <a:lnB>
                      <a:noFill/>
                    </a:lnB>
                    <a:solidFill>
                      <a:srgbClr val="F2F2F2"/>
                    </a:solidFill>
                  </a:tcPr>
                </a:tc>
                <a:tc hMerge="1">
                  <a:txBody>
                    <a:bodyPr/>
                    <a:lstStyle/>
                    <a:p>
                      <a:endParaRPr lang="en-US"/>
                    </a:p>
                  </a:txBody>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24"/>
                  </a:ext>
                </a:extLst>
              </a:tr>
            </a:tbl>
          </a:graphicData>
        </a:graphic>
      </p:graphicFrame>
      <p:cxnSp>
        <p:nvCxnSpPr>
          <p:cNvPr id="18" name="Straight Arrow Connector 17"/>
          <p:cNvCxnSpPr/>
          <p:nvPr/>
        </p:nvCxnSpPr>
        <p:spPr>
          <a:xfrm flipH="1">
            <a:off x="4922196" y="1546698"/>
            <a:ext cx="1099225" cy="53502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a:off x="8258783" y="2237362"/>
            <a:ext cx="865762" cy="14202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23596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14FBFA9-7AC8-46E5-8782-501C481D2F50}"/>
              </a:ext>
            </a:extLst>
          </p:cNvPr>
          <p:cNvSpPr>
            <a:spLocks noGrp="1"/>
          </p:cNvSpPr>
          <p:nvPr>
            <p:ph type="ftr" sz="quarter" idx="11"/>
          </p:nvPr>
        </p:nvSpPr>
        <p:spPr/>
        <p:txBody>
          <a:bodyPr/>
          <a:lstStyle/>
          <a:p>
            <a:r>
              <a:rPr lang="en-US"/>
              <a:t>CSDA1000SUMA18 - Airport Gate Assignment Optimization</a:t>
            </a:r>
            <a:endParaRPr lang="en-CA"/>
          </a:p>
        </p:txBody>
      </p:sp>
      <p:sp>
        <p:nvSpPr>
          <p:cNvPr id="13" name="Title 1">
            <a:extLst>
              <a:ext uri="{FF2B5EF4-FFF2-40B4-BE49-F238E27FC236}">
                <a16:creationId xmlns:a16="http://schemas.microsoft.com/office/drawing/2014/main" id="{C638C749-BA6E-4DB4-8560-137759C15F4C}"/>
              </a:ext>
            </a:extLst>
          </p:cNvPr>
          <p:cNvSpPr>
            <a:spLocks noGrp="1"/>
          </p:cNvSpPr>
          <p:nvPr>
            <p:ph type="title"/>
          </p:nvPr>
        </p:nvSpPr>
        <p:spPr>
          <a:xfrm>
            <a:off x="838200" y="365126"/>
            <a:ext cx="10515600" cy="928654"/>
          </a:xfrm>
        </p:spPr>
        <p:txBody>
          <a:bodyPr/>
          <a:lstStyle/>
          <a:p>
            <a:r>
              <a:rPr lang="en-US" dirty="0"/>
              <a:t>Weekly Allocation: increase gate utilization</a:t>
            </a: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2313619743"/>
              </p:ext>
            </p:extLst>
          </p:nvPr>
        </p:nvGraphicFramePr>
        <p:xfrm>
          <a:off x="2398396" y="1653701"/>
          <a:ext cx="7764859" cy="3959058"/>
        </p:xfrm>
        <a:graphic>
          <a:graphicData uri="http://schemas.openxmlformats.org/drawingml/2006/table">
            <a:tbl>
              <a:tblPr/>
              <a:tblGrid>
                <a:gridCol w="2007524">
                  <a:extLst>
                    <a:ext uri="{9D8B030D-6E8A-4147-A177-3AD203B41FA5}">
                      <a16:colId xmlns:a16="http://schemas.microsoft.com/office/drawing/2014/main" val="20000"/>
                    </a:ext>
                  </a:extLst>
                </a:gridCol>
                <a:gridCol w="397865">
                  <a:extLst>
                    <a:ext uri="{9D8B030D-6E8A-4147-A177-3AD203B41FA5}">
                      <a16:colId xmlns:a16="http://schemas.microsoft.com/office/drawing/2014/main" val="20001"/>
                    </a:ext>
                  </a:extLst>
                </a:gridCol>
                <a:gridCol w="301649">
                  <a:extLst>
                    <a:ext uri="{9D8B030D-6E8A-4147-A177-3AD203B41FA5}">
                      <a16:colId xmlns:a16="http://schemas.microsoft.com/office/drawing/2014/main" val="20002"/>
                    </a:ext>
                  </a:extLst>
                </a:gridCol>
                <a:gridCol w="301649">
                  <a:extLst>
                    <a:ext uri="{9D8B030D-6E8A-4147-A177-3AD203B41FA5}">
                      <a16:colId xmlns:a16="http://schemas.microsoft.com/office/drawing/2014/main" val="20003"/>
                    </a:ext>
                  </a:extLst>
                </a:gridCol>
                <a:gridCol w="301649">
                  <a:extLst>
                    <a:ext uri="{9D8B030D-6E8A-4147-A177-3AD203B41FA5}">
                      <a16:colId xmlns:a16="http://schemas.microsoft.com/office/drawing/2014/main" val="20004"/>
                    </a:ext>
                  </a:extLst>
                </a:gridCol>
                <a:gridCol w="301649">
                  <a:extLst>
                    <a:ext uri="{9D8B030D-6E8A-4147-A177-3AD203B41FA5}">
                      <a16:colId xmlns:a16="http://schemas.microsoft.com/office/drawing/2014/main" val="20005"/>
                    </a:ext>
                  </a:extLst>
                </a:gridCol>
                <a:gridCol w="301649">
                  <a:extLst>
                    <a:ext uri="{9D8B030D-6E8A-4147-A177-3AD203B41FA5}">
                      <a16:colId xmlns:a16="http://schemas.microsoft.com/office/drawing/2014/main" val="20006"/>
                    </a:ext>
                  </a:extLst>
                </a:gridCol>
                <a:gridCol w="301649">
                  <a:extLst>
                    <a:ext uri="{9D8B030D-6E8A-4147-A177-3AD203B41FA5}">
                      <a16:colId xmlns:a16="http://schemas.microsoft.com/office/drawing/2014/main" val="20007"/>
                    </a:ext>
                  </a:extLst>
                </a:gridCol>
                <a:gridCol w="301649">
                  <a:extLst>
                    <a:ext uri="{9D8B030D-6E8A-4147-A177-3AD203B41FA5}">
                      <a16:colId xmlns:a16="http://schemas.microsoft.com/office/drawing/2014/main" val="20008"/>
                    </a:ext>
                  </a:extLst>
                </a:gridCol>
                <a:gridCol w="301649">
                  <a:extLst>
                    <a:ext uri="{9D8B030D-6E8A-4147-A177-3AD203B41FA5}">
                      <a16:colId xmlns:a16="http://schemas.microsoft.com/office/drawing/2014/main" val="20009"/>
                    </a:ext>
                  </a:extLst>
                </a:gridCol>
                <a:gridCol w="301649">
                  <a:extLst>
                    <a:ext uri="{9D8B030D-6E8A-4147-A177-3AD203B41FA5}">
                      <a16:colId xmlns:a16="http://schemas.microsoft.com/office/drawing/2014/main" val="20010"/>
                    </a:ext>
                  </a:extLst>
                </a:gridCol>
                <a:gridCol w="301649">
                  <a:extLst>
                    <a:ext uri="{9D8B030D-6E8A-4147-A177-3AD203B41FA5}">
                      <a16:colId xmlns:a16="http://schemas.microsoft.com/office/drawing/2014/main" val="20011"/>
                    </a:ext>
                  </a:extLst>
                </a:gridCol>
                <a:gridCol w="301649">
                  <a:extLst>
                    <a:ext uri="{9D8B030D-6E8A-4147-A177-3AD203B41FA5}">
                      <a16:colId xmlns:a16="http://schemas.microsoft.com/office/drawing/2014/main" val="20012"/>
                    </a:ext>
                  </a:extLst>
                </a:gridCol>
                <a:gridCol w="301649">
                  <a:extLst>
                    <a:ext uri="{9D8B030D-6E8A-4147-A177-3AD203B41FA5}">
                      <a16:colId xmlns:a16="http://schemas.microsoft.com/office/drawing/2014/main" val="20013"/>
                    </a:ext>
                  </a:extLst>
                </a:gridCol>
                <a:gridCol w="499281">
                  <a:extLst>
                    <a:ext uri="{9D8B030D-6E8A-4147-A177-3AD203B41FA5}">
                      <a16:colId xmlns:a16="http://schemas.microsoft.com/office/drawing/2014/main" val="20014"/>
                    </a:ext>
                  </a:extLst>
                </a:gridCol>
                <a:gridCol w="585095">
                  <a:extLst>
                    <a:ext uri="{9D8B030D-6E8A-4147-A177-3AD203B41FA5}">
                      <a16:colId xmlns:a16="http://schemas.microsoft.com/office/drawing/2014/main" val="20015"/>
                    </a:ext>
                  </a:extLst>
                </a:gridCol>
                <a:gridCol w="655306">
                  <a:extLst>
                    <a:ext uri="{9D8B030D-6E8A-4147-A177-3AD203B41FA5}">
                      <a16:colId xmlns:a16="http://schemas.microsoft.com/office/drawing/2014/main" val="20016"/>
                    </a:ext>
                  </a:extLst>
                </a:gridCol>
              </a:tblGrid>
              <a:tr h="157296">
                <a:tc>
                  <a:txBody>
                    <a:bodyPr/>
                    <a:lstStyle/>
                    <a:p>
                      <a:pPr algn="l" fontAlgn="b"/>
                      <a:r>
                        <a:rPr lang="en-US" sz="1000" b="1" i="0" u="none" strike="noStrike">
                          <a:solidFill>
                            <a:srgbClr val="000000"/>
                          </a:solidFill>
                          <a:effectLst/>
                          <a:latin typeface="Calibri"/>
                        </a:rPr>
                        <a:t>Number of people served:</a:t>
                      </a:r>
                    </a:p>
                  </a:txBody>
                  <a:tcPr marL="0" marR="0" marT="0" marB="0" anchor="b">
                    <a:lnL>
                      <a:noFill/>
                    </a:lnL>
                    <a:lnR>
                      <a:noFill/>
                    </a:lnR>
                    <a:lnT>
                      <a:noFill/>
                    </a:lnT>
                    <a:lnB>
                      <a:noFill/>
                    </a:lnB>
                  </a:tcPr>
                </a:tc>
                <a:tc>
                  <a:txBody>
                    <a:bodyPr/>
                    <a:lstStyle/>
                    <a:p>
                      <a:pPr algn="r" fontAlgn="b"/>
                      <a:r>
                        <a:rPr lang="en-US" sz="900" b="1" i="0" u="none" strike="noStrike">
                          <a:solidFill>
                            <a:srgbClr val="FF0000"/>
                          </a:solidFill>
                          <a:effectLst/>
                          <a:latin typeface="Calibri"/>
                        </a:rPr>
                        <a:t>190034</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r>
                        <a:rPr lang="en-US" sz="900" b="0" i="0" u="none" strike="noStrike">
                          <a:solidFill>
                            <a:srgbClr val="000000"/>
                          </a:solidFill>
                          <a:effectLst/>
                          <a:latin typeface="Calibri"/>
                        </a:rPr>
                        <a:t> </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0" marR="0" marT="0" marB="0">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0"/>
                  </a:ext>
                </a:extLst>
              </a:tr>
              <a:tr h="163936">
                <a:tc>
                  <a:txBody>
                    <a:bodyPr/>
                    <a:lstStyle/>
                    <a:p>
                      <a:pPr algn="l" fontAlgn="b"/>
                      <a:r>
                        <a:rPr lang="en-US" sz="1000" b="1" i="0" u="none" strike="noStrike">
                          <a:solidFill>
                            <a:srgbClr val="000000"/>
                          </a:solidFill>
                          <a:effectLst/>
                          <a:latin typeface="Calibri"/>
                        </a:rPr>
                        <a:t>Number of people served in 2015:</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121701</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1"/>
                  </a:ext>
                </a:extLst>
              </a:tr>
              <a:tr h="163936">
                <a:tc>
                  <a:txBody>
                    <a:bodyPr/>
                    <a:lstStyle/>
                    <a:p>
                      <a:pPr algn="l" fontAlgn="b"/>
                      <a:r>
                        <a:rPr lang="en-US" sz="1000" b="1" i="0" u="none" strike="noStrike">
                          <a:solidFill>
                            <a:srgbClr val="000000"/>
                          </a:solidFill>
                          <a:effectLst/>
                          <a:latin typeface="Calibri"/>
                        </a:rPr>
                        <a:t>Number of people served increment:</a:t>
                      </a:r>
                    </a:p>
                  </a:txBody>
                  <a:tcPr marL="0" marR="0" marT="0" marB="0" anchor="b">
                    <a:lnL>
                      <a:noFill/>
                    </a:lnL>
                    <a:lnR>
                      <a:noFill/>
                    </a:lnR>
                    <a:lnT>
                      <a:noFill/>
                    </a:lnT>
                    <a:lnB>
                      <a:noFill/>
                    </a:lnB>
                  </a:tcPr>
                </a:tc>
                <a:tc>
                  <a:txBody>
                    <a:bodyPr/>
                    <a:lstStyle/>
                    <a:p>
                      <a:pPr algn="r" fontAlgn="b"/>
                      <a:r>
                        <a:rPr lang="en-US" sz="900" b="1" i="0" u="none" strike="noStrike">
                          <a:solidFill>
                            <a:srgbClr val="FF0000"/>
                          </a:solidFill>
                          <a:effectLst/>
                          <a:latin typeface="Calibri"/>
                        </a:rPr>
                        <a:t>56%</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2"/>
                  </a:ext>
                </a:extLst>
              </a:tr>
              <a:tr h="163936">
                <a:tc>
                  <a:txBody>
                    <a:bodyPr/>
                    <a:lstStyle/>
                    <a:p>
                      <a:pPr algn="l" fontAlgn="b"/>
                      <a:r>
                        <a:rPr lang="en-US" sz="1000" b="1" i="0" u="none" strike="noStrike">
                          <a:solidFill>
                            <a:srgbClr val="000000"/>
                          </a:solidFill>
                          <a:effectLst/>
                          <a:latin typeface="Calibri"/>
                        </a:rPr>
                        <a:t>Number of people delayed:</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effectLst/>
                          <a:latin typeface="Calibri"/>
                        </a:rPr>
                        <a:t>1199</a:t>
                      </a:r>
                    </a:p>
                  </a:txBody>
                  <a:tcPr marL="0" marR="0" marT="0" marB="0" anchor="b">
                    <a:lnL>
                      <a:noFill/>
                    </a:lnL>
                    <a:lnR>
                      <a:noFill/>
                    </a:lnR>
                    <a:lnT>
                      <a:noFill/>
                    </a:lnT>
                    <a:lnB w="6350" cap="flat" cmpd="sng" algn="ctr">
                      <a:solidFill>
                        <a:srgbClr val="B2B2B2"/>
                      </a:solidFill>
                      <a:prstDash val="solid"/>
                      <a:round/>
                      <a:headEnd type="none" w="med" len="med"/>
                      <a:tailEnd type="none" w="med" len="med"/>
                    </a:lnB>
                  </a:tcPr>
                </a:tc>
                <a:tc gridSpan="2">
                  <a:txBody>
                    <a:bodyPr/>
                    <a:lstStyle/>
                    <a:p>
                      <a:pPr algn="r" fontAlgn="b"/>
                      <a:r>
                        <a:rPr lang="en-US" sz="900" b="1" i="0" u="none" strike="noStrike">
                          <a:solidFill>
                            <a:srgbClr val="000000"/>
                          </a:solidFill>
                          <a:effectLst/>
                          <a:latin typeface="Calibri"/>
                        </a:rPr>
                        <a:t>Increase:</a:t>
                      </a:r>
                    </a:p>
                  </a:txBody>
                  <a:tcPr marL="0" marR="0" marT="0" marB="0" anchor="b">
                    <a:lnL>
                      <a:noFill/>
                    </a:lnL>
                    <a:lnR>
                      <a:noFill/>
                    </a:lnR>
                    <a:lnT>
                      <a:noFill/>
                    </a:lnT>
                    <a:lnB>
                      <a:noFill/>
                    </a:lnB>
                  </a:tcPr>
                </a:tc>
                <a:tc hMerge="1">
                  <a:txBody>
                    <a:bodyPr/>
                    <a:lstStyle/>
                    <a:p>
                      <a:endParaRPr lang="en-US"/>
                    </a:p>
                  </a:txBody>
                  <a:tcPr/>
                </a:tc>
                <a:tc>
                  <a:txBody>
                    <a:bodyPr/>
                    <a:lstStyle/>
                    <a:p>
                      <a:pPr algn="r" fontAlgn="b"/>
                      <a:r>
                        <a:rPr lang="en-US" sz="900" b="1" i="0" u="none" strike="noStrike">
                          <a:solidFill>
                            <a:srgbClr val="FF0000"/>
                          </a:solidFill>
                          <a:effectLst/>
                          <a:latin typeface="Calibri"/>
                        </a:rPr>
                        <a:t>47%</a:t>
                      </a: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3"/>
                  </a:ext>
                </a:extLst>
              </a:tr>
              <a:tr h="163936">
                <a:tc>
                  <a:txBody>
                    <a:bodyPr/>
                    <a:lstStyle/>
                    <a:p>
                      <a:pPr algn="l" fontAlgn="b"/>
                      <a:r>
                        <a:rPr lang="en-US" sz="1000" b="1" i="0" u="none" strike="noStrike">
                          <a:solidFill>
                            <a:srgbClr val="000000"/>
                          </a:solidFill>
                          <a:effectLst/>
                          <a:latin typeface="Calibri"/>
                        </a:rPr>
                        <a:t>Gate usage  [times a day] (9):</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6100"/>
                          </a:solidFill>
                          <a:effectLst/>
                          <a:latin typeface="Calibri"/>
                        </a:rPr>
                        <a:t>12</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4"/>
                  </a:ext>
                </a:extLst>
              </a:tr>
              <a:tr h="163936">
                <a:tc>
                  <a:txBody>
                    <a:bodyPr/>
                    <a:lstStyle/>
                    <a:p>
                      <a:pPr algn="l" fontAlgn="b"/>
                      <a:r>
                        <a:rPr lang="en-US" sz="1000" b="1" i="0" u="none" strike="noStrike">
                          <a:solidFill>
                            <a:srgbClr val="000000"/>
                          </a:solidFill>
                          <a:effectLst/>
                          <a:latin typeface="Calibri"/>
                        </a:rPr>
                        <a:t>Gate usage  increase:</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6100"/>
                          </a:solidFill>
                          <a:effectLst/>
                          <a:latin typeface="Calibri"/>
                        </a:rPr>
                        <a:t>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5"/>
                  </a:ext>
                </a:extLst>
              </a:tr>
              <a:tr h="163936">
                <a:tc>
                  <a:txBody>
                    <a:bodyPr/>
                    <a:lstStyle/>
                    <a:p>
                      <a:pPr algn="l" fontAlgn="b"/>
                      <a:r>
                        <a:rPr lang="en-US" sz="1000" b="1" i="0" u="none" strike="noStrike">
                          <a:solidFill>
                            <a:srgbClr val="000000"/>
                          </a:solidFill>
                          <a:effectLst/>
                          <a:latin typeface="Calibri"/>
                        </a:rPr>
                        <a:t>Airline gate allowance increase:</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ctr" fontAlgn="b"/>
                      <a:r>
                        <a:rPr lang="en-US" sz="900" b="0" i="0" u="none" strike="noStrike">
                          <a:solidFill>
                            <a:srgbClr val="006100"/>
                          </a:solidFill>
                          <a:effectLst/>
                          <a:latin typeface="Calibri"/>
                        </a:rPr>
                        <a:t>1.75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l"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6"/>
                  </a:ext>
                </a:extLst>
              </a:tr>
              <a:tr h="156130">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7"/>
                  </a:ext>
                </a:extLst>
              </a:tr>
              <a:tr h="163936">
                <a:tc>
                  <a:txBody>
                    <a:bodyPr/>
                    <a:lstStyle/>
                    <a:p>
                      <a:pPr algn="l" fontAlgn="b"/>
                      <a:r>
                        <a:rPr lang="en-US" sz="1000" b="1" i="0" u="none" strike="noStrike">
                          <a:solidFill>
                            <a:srgbClr val="000000"/>
                          </a:solidFill>
                          <a:effectLst/>
                          <a:latin typeface="Calibri"/>
                        </a:rPr>
                        <a:t>Suggested Gate Allocations:</a:t>
                      </a: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3F3F3F"/>
                      </a:solidFill>
                      <a:prstDash val="solid"/>
                      <a:round/>
                      <a:headEnd type="none" w="med" len="med"/>
                      <a:tailEnd type="none" w="med" len="med"/>
                    </a:lnB>
                  </a:tcPr>
                </a:tc>
                <a:extLst>
                  <a:ext uri="{0D108BD9-81ED-4DB2-BD59-A6C34878D82A}">
                    <a16:rowId xmlns:a16="http://schemas.microsoft.com/office/drawing/2014/main" val="10008"/>
                  </a:ext>
                </a:extLst>
              </a:tr>
              <a:tr h="156130">
                <a:tc gridSpan="2">
                  <a:txBody>
                    <a:bodyPr/>
                    <a:lstStyle/>
                    <a:p>
                      <a:pPr algn="ctr" fontAlgn="ctr"/>
                      <a:r>
                        <a:rPr lang="en-US" sz="900" b="1" i="0" u="none" strike="noStrike">
                          <a:solidFill>
                            <a:srgbClr val="3F3F3F"/>
                          </a:solidFill>
                          <a:effectLst/>
                          <a:latin typeface="Calibri"/>
                        </a:rPr>
                        <a:t>Airlines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hMerge="1">
                  <a:txBody>
                    <a:bodyPr/>
                    <a:lstStyle/>
                    <a:p>
                      <a:endParaRPr lang="en-US"/>
                    </a:p>
                  </a:txBody>
                  <a:tcPr/>
                </a:tc>
                <a:tc gridSpan="12">
                  <a:txBody>
                    <a:bodyPr/>
                    <a:lstStyle/>
                    <a:p>
                      <a:pPr algn="ctr" fontAlgn="ctr"/>
                      <a:r>
                        <a:rPr lang="en-US" sz="900" b="1" i="0" u="none" strike="noStrike">
                          <a:solidFill>
                            <a:srgbClr val="3F3F3F"/>
                          </a:solidFill>
                          <a:effectLst/>
                          <a:latin typeface="Calibri"/>
                        </a:rPr>
                        <a:t>Gates</a:t>
                      </a:r>
                    </a:p>
                  </a:txBody>
                  <a:tcPr marL="0" marR="0" marT="0" marB="0" anchor="ctr">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b"/>
                      <a:r>
                        <a:rPr lang="en-US" sz="900" b="0" i="0" u="none" strike="noStrike">
                          <a:solidFill>
                            <a:srgbClr val="000000"/>
                          </a:solidFill>
                          <a:effectLst/>
                          <a:latin typeface="Calibri"/>
                        </a:rPr>
                        <a:t>Flights Granted</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tc rowSpan="2">
                  <a:txBody>
                    <a:bodyPr/>
                    <a:lstStyle/>
                    <a:p>
                      <a:pPr algn="ctr" fontAlgn="b"/>
                      <a:r>
                        <a:rPr lang="en-US" sz="900" b="0" i="0" u="none" strike="noStrike">
                          <a:solidFill>
                            <a:srgbClr val="000000"/>
                          </a:solidFill>
                          <a:effectLst/>
                          <a:latin typeface="Calibri"/>
                        </a:rPr>
                        <a:t>Min Flights to  assign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tc rowSpan="2">
                  <a:txBody>
                    <a:bodyPr/>
                    <a:lstStyle/>
                    <a:p>
                      <a:pPr algn="ctr" fontAlgn="b"/>
                      <a:r>
                        <a:rPr lang="en-US" sz="900" b="0" i="0" u="none" strike="noStrike">
                          <a:solidFill>
                            <a:srgbClr val="000000"/>
                          </a:solidFill>
                          <a:effectLst/>
                          <a:latin typeface="Calibri"/>
                        </a:rPr>
                        <a:t>Max Flights to  assign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2F2F2"/>
                    </a:solidFill>
                  </a:tcPr>
                </a:tc>
                <a:extLst>
                  <a:ext uri="{0D108BD9-81ED-4DB2-BD59-A6C34878D82A}">
                    <a16:rowId xmlns:a16="http://schemas.microsoft.com/office/drawing/2014/main" val="10009"/>
                  </a:ext>
                </a:extLst>
              </a:tr>
              <a:tr h="156130">
                <a:tc>
                  <a:txBody>
                    <a:bodyPr/>
                    <a:lstStyle/>
                    <a:p>
                      <a:pPr algn="l" fontAlgn="b"/>
                      <a:r>
                        <a:rPr lang="en-US" sz="900" b="1" i="0" u="none" strike="noStrike">
                          <a:solidFill>
                            <a:srgbClr val="3F3F3F"/>
                          </a:solidFill>
                          <a:effectLst/>
                          <a:latin typeface="Calibri"/>
                        </a:rPr>
                        <a:t>Name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Code</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A5</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A7</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A8</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A11</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1" i="0" u="none" strike="noStrike">
                          <a:solidFill>
                            <a:srgbClr val="3F3F3F"/>
                          </a:solidFill>
                          <a:effectLst/>
                          <a:latin typeface="Calibri"/>
                        </a:rPr>
                        <a:t>A12</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0"/>
                  </a:ext>
                </a:extLst>
              </a:tr>
              <a:tr h="156130">
                <a:tc>
                  <a:txBody>
                    <a:bodyPr/>
                    <a:lstStyle/>
                    <a:p>
                      <a:pPr algn="l" fontAlgn="b"/>
                      <a:r>
                        <a:rPr lang="en-US" sz="900" b="0" i="0" u="none" strike="noStrike">
                          <a:solidFill>
                            <a:srgbClr val="000000"/>
                          </a:solidFill>
                          <a:effectLst/>
                          <a:latin typeface="Calibri"/>
                        </a:rPr>
                        <a:t>American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AA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33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117</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117</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1"/>
                  </a:ext>
                </a:extLst>
              </a:tr>
              <a:tr h="156130">
                <a:tc>
                  <a:txBody>
                    <a:bodyPr/>
                    <a:lstStyle/>
                    <a:p>
                      <a:pPr algn="l" fontAlgn="b"/>
                      <a:r>
                        <a:rPr lang="en-US" sz="900" b="0" i="0" u="none" strike="noStrike">
                          <a:solidFill>
                            <a:srgbClr val="000000"/>
                          </a:solidFill>
                          <a:effectLst/>
                          <a:latin typeface="Calibri"/>
                        </a:rPr>
                        <a:t>Alaska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AS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46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46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46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2"/>
                  </a:ext>
                </a:extLst>
              </a:tr>
              <a:tr h="156130">
                <a:tc>
                  <a:txBody>
                    <a:bodyPr/>
                    <a:lstStyle/>
                    <a:p>
                      <a:pPr algn="l" fontAlgn="b"/>
                      <a:r>
                        <a:rPr lang="en-US" sz="900" b="0" i="0" u="none" strike="noStrike">
                          <a:solidFill>
                            <a:srgbClr val="000000"/>
                          </a:solidFill>
                          <a:effectLst/>
                          <a:latin typeface="Calibri"/>
                        </a:rPr>
                        <a:t>Jetblue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B6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21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23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44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44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3"/>
                  </a:ext>
                </a:extLst>
              </a:tr>
              <a:tr h="156130">
                <a:tc>
                  <a:txBody>
                    <a:bodyPr/>
                    <a:lstStyle/>
                    <a:p>
                      <a:pPr algn="l" fontAlgn="b"/>
                      <a:r>
                        <a:rPr lang="en-US" sz="900" b="0" i="0" u="none" strike="noStrike">
                          <a:solidFill>
                            <a:srgbClr val="000000"/>
                          </a:solidFill>
                          <a:effectLst/>
                          <a:latin typeface="Calibri"/>
                        </a:rPr>
                        <a:t>Delta Air 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DL</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97</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97</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4"/>
                  </a:ext>
                </a:extLst>
              </a:tr>
              <a:tr h="156130">
                <a:tc>
                  <a:txBody>
                    <a:bodyPr/>
                    <a:lstStyle/>
                    <a:p>
                      <a:pPr algn="l" fontAlgn="b"/>
                      <a:r>
                        <a:rPr lang="en-US" sz="900" b="0" i="0" u="none" strike="noStrike">
                          <a:solidFill>
                            <a:srgbClr val="000000"/>
                          </a:solidFill>
                          <a:effectLst/>
                          <a:latin typeface="Calibri"/>
                        </a:rPr>
                        <a:t>Frontier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F9</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18</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18</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18</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5"/>
                  </a:ext>
                </a:extLst>
              </a:tr>
              <a:tr h="156130">
                <a:tc>
                  <a:txBody>
                    <a:bodyPr/>
                    <a:lstStyle/>
                    <a:p>
                      <a:pPr algn="l" fontAlgn="b"/>
                      <a:r>
                        <a:rPr lang="en-US" sz="900" b="0" i="0" u="none" strike="noStrike">
                          <a:solidFill>
                            <a:srgbClr val="000000"/>
                          </a:solidFill>
                          <a:effectLst/>
                          <a:latin typeface="Calibri"/>
                        </a:rPr>
                        <a:t>Hawaiian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HA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6"/>
                  </a:ext>
                </a:extLst>
              </a:tr>
              <a:tr h="156130">
                <a:tc>
                  <a:txBody>
                    <a:bodyPr/>
                    <a:lstStyle/>
                    <a:p>
                      <a:pPr algn="l" fontAlgn="b"/>
                      <a:r>
                        <a:rPr lang="en-US" sz="900" b="0" i="0" u="none" strike="noStrike">
                          <a:solidFill>
                            <a:srgbClr val="000000"/>
                          </a:solidFill>
                          <a:effectLst/>
                          <a:latin typeface="Calibri"/>
                        </a:rPr>
                        <a:t>SkyWest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OO</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FF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291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7"/>
                  </a:ext>
                </a:extLst>
              </a:tr>
              <a:tr h="156130">
                <a:tc>
                  <a:txBody>
                    <a:bodyPr/>
                    <a:lstStyle/>
                    <a:p>
                      <a:pPr algn="l" fontAlgn="b"/>
                      <a:r>
                        <a:rPr lang="en-US" sz="900" b="0" i="0" u="none" strike="noStrike">
                          <a:solidFill>
                            <a:srgbClr val="000000"/>
                          </a:solidFill>
                          <a:effectLst/>
                          <a:latin typeface="Calibri"/>
                        </a:rPr>
                        <a:t>United Airlines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UA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51</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9C0006"/>
                          </a:solidFill>
                          <a:effectLst/>
                          <a:latin typeface="Calibri"/>
                        </a:rPr>
                        <a:t>26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418</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418</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8"/>
                  </a:ext>
                </a:extLst>
              </a:tr>
              <a:tr h="156130">
                <a:tc>
                  <a:txBody>
                    <a:bodyPr/>
                    <a:lstStyle/>
                    <a:p>
                      <a:pPr algn="l" fontAlgn="b"/>
                      <a:r>
                        <a:rPr lang="en-US" sz="900" b="0" i="0" u="none" strike="noStrike">
                          <a:solidFill>
                            <a:srgbClr val="000000"/>
                          </a:solidFill>
                          <a:effectLst/>
                          <a:latin typeface="Calibri"/>
                        </a:rPr>
                        <a:t>US Airways </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US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16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16</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19"/>
                  </a:ext>
                </a:extLst>
              </a:tr>
              <a:tr h="156130">
                <a:tc>
                  <a:txBody>
                    <a:bodyPr/>
                    <a:lstStyle/>
                    <a:p>
                      <a:pPr algn="l" fontAlgn="b"/>
                      <a:r>
                        <a:rPr lang="en-US" sz="900" b="0" i="0" u="none" strike="noStrike">
                          <a:solidFill>
                            <a:srgbClr val="000000"/>
                          </a:solidFill>
                          <a:effectLst/>
                          <a:latin typeface="Calibri"/>
                        </a:rPr>
                        <a:t>Virgin America</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VX</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64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79</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143</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143</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20"/>
                  </a:ext>
                </a:extLst>
              </a:tr>
              <a:tr h="156130">
                <a:tc>
                  <a:txBody>
                    <a:bodyPr/>
                    <a:lstStyle/>
                    <a:p>
                      <a:pPr algn="l" fontAlgn="b"/>
                      <a:r>
                        <a:rPr lang="en-US" sz="900" b="0" i="0" u="none" strike="noStrike">
                          <a:solidFill>
                            <a:srgbClr val="000000"/>
                          </a:solidFill>
                          <a:effectLst/>
                          <a:latin typeface="Calibri"/>
                        </a:rPr>
                        <a:t>Southwest Airlines</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l" fontAlgn="b"/>
                      <a:r>
                        <a:rPr lang="en-US" sz="900" b="0" i="0" u="none" strike="noStrike">
                          <a:solidFill>
                            <a:srgbClr val="000000"/>
                          </a:solidFill>
                          <a:effectLst/>
                          <a:latin typeface="Calibri"/>
                        </a:rPr>
                        <a:t>WN</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ctr" fontAlgn="b"/>
                      <a:r>
                        <a:rPr lang="en-US" sz="900" b="0" i="0" u="none" strike="noStrike">
                          <a:solidFill>
                            <a:srgbClr val="9C0006"/>
                          </a:solidFill>
                          <a:effectLst/>
                          <a:latin typeface="Calibri"/>
                        </a:rPr>
                        <a:t>84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9C0006"/>
                          </a:solidFill>
                          <a:effectLst/>
                          <a:latin typeface="Calibri"/>
                        </a:rPr>
                        <a:t>20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C7CE"/>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FFFFF"/>
                    </a:solidFill>
                  </a:tcPr>
                </a:tc>
                <a:tc>
                  <a:txBody>
                    <a:bodyPr/>
                    <a:lstStyle/>
                    <a:p>
                      <a:pPr algn="ctr" fontAlgn="b"/>
                      <a:r>
                        <a:rPr lang="en-US" sz="900" b="0" i="0" u="none" strike="noStrike">
                          <a:solidFill>
                            <a:srgbClr val="000000"/>
                          </a:solidFill>
                          <a:effectLst/>
                          <a:latin typeface="Calibri"/>
                        </a:rPr>
                        <a:t>104</a:t>
                      </a:r>
                    </a:p>
                  </a:txBody>
                  <a:tcPr marL="0" marR="0" marT="0" marB="0" anchor="b">
                    <a:lnL w="6350" cap="flat" cmpd="sng" algn="ctr">
                      <a:solidFill>
                        <a:srgbClr val="3F3F3F"/>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126</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extLst>
                  <a:ext uri="{0D108BD9-81ED-4DB2-BD59-A6C34878D82A}">
                    <a16:rowId xmlns:a16="http://schemas.microsoft.com/office/drawing/2014/main" val="10021"/>
                  </a:ext>
                </a:extLst>
              </a:tr>
              <a:tr h="156130">
                <a:tc gridSpan="2">
                  <a:txBody>
                    <a:bodyPr/>
                    <a:lstStyle/>
                    <a:p>
                      <a:pPr algn="r" fontAlgn="b"/>
                      <a:r>
                        <a:rPr lang="en-US" sz="900" b="1" i="0" u="none" strike="noStrike">
                          <a:solidFill>
                            <a:srgbClr val="3F3F3F"/>
                          </a:solidFill>
                          <a:effectLst/>
                          <a:latin typeface="Calibri"/>
                        </a:rPr>
                        <a:t>Flights assigned actual</a:t>
                      </a:r>
                    </a:p>
                  </a:txBody>
                  <a:tcPr marL="0" marR="0" marT="0" marB="0" anchor="b">
                    <a:lnL>
                      <a:noFill/>
                    </a:lnL>
                    <a:lnR w="6350" cap="flat" cmpd="sng" algn="ctr">
                      <a:solidFill>
                        <a:srgbClr val="B2B2B2"/>
                      </a:solidFill>
                      <a:prstDash val="solid"/>
                      <a:round/>
                      <a:headEnd type="none" w="med" len="med"/>
                      <a:tailEnd type="none" w="med" len="med"/>
                    </a:lnR>
                    <a:lnT w="6350" cap="flat" cmpd="sng" algn="ctr">
                      <a:solidFill>
                        <a:srgbClr val="3F3F3F"/>
                      </a:solidFill>
                      <a:prstDash val="solid"/>
                      <a:round/>
                      <a:headEnd type="none" w="med" len="med"/>
                      <a:tailEnd type="none" w="med" len="med"/>
                    </a:lnT>
                    <a:lnB>
                      <a:noFill/>
                    </a:lnB>
                    <a:solidFill>
                      <a:srgbClr val="F2F2F2"/>
                    </a:solidFill>
                  </a:tcPr>
                </a:tc>
                <a:tc hMerge="1">
                  <a:txBody>
                    <a:bodyPr/>
                    <a:lstStyle/>
                    <a:p>
                      <a:endParaRPr lang="en-US"/>
                    </a:p>
                  </a:txBody>
                  <a:tcPr/>
                </a:tc>
                <a:tc>
                  <a:txBody>
                    <a:bodyPr/>
                    <a:lstStyle/>
                    <a:p>
                      <a:pPr algn="ctr" fontAlgn="b"/>
                      <a:r>
                        <a:rPr lang="en-US" sz="900" b="0" i="0" u="none" strike="noStrike">
                          <a:solidFill>
                            <a:srgbClr val="0000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r>
                        <a:rPr lang="en-US" sz="900" b="0" i="0" u="none" strike="noStrike">
                          <a:solidFill>
                            <a:srgbClr val="000000"/>
                          </a:solidFill>
                          <a:effectLst/>
                          <a:latin typeface="Calibri"/>
                        </a:rPr>
                        <a:t>84</a:t>
                      </a:r>
                    </a:p>
                  </a:txBody>
                  <a:tcPr marL="0" marR="0" marT="0" marB="0" anchor="b">
                    <a:lnL>
                      <a:noFill/>
                    </a:lnL>
                    <a:lnR>
                      <a:noFill/>
                    </a:lnR>
                    <a:lnT w="6350" cap="flat" cmpd="sng" algn="ctr">
                      <a:solidFill>
                        <a:srgbClr val="3F3F3F"/>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DE9D9"/>
                    </a:solidFill>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extLst>
                  <a:ext uri="{0D108BD9-81ED-4DB2-BD59-A6C34878D82A}">
                    <a16:rowId xmlns:a16="http://schemas.microsoft.com/office/drawing/2014/main" val="10022"/>
                  </a:ext>
                </a:extLst>
              </a:tr>
              <a:tr h="156130">
                <a:tc gridSpan="2">
                  <a:txBody>
                    <a:bodyPr/>
                    <a:lstStyle/>
                    <a:p>
                      <a:pPr algn="r" fontAlgn="b"/>
                      <a:r>
                        <a:rPr lang="en-US" sz="900" b="1" i="0" u="none" strike="noStrike">
                          <a:solidFill>
                            <a:srgbClr val="3F3F3F"/>
                          </a:solidFill>
                          <a:effectLst/>
                          <a:latin typeface="Calibri"/>
                        </a:rPr>
                        <a:t>Min flights per gate allowed</a:t>
                      </a:r>
                    </a:p>
                  </a:txBody>
                  <a:tcPr marL="0" marR="0" marT="0" marB="0" anchor="b">
                    <a:lnL>
                      <a:noFill/>
                    </a:lnL>
                    <a:lnR w="6350" cap="flat" cmpd="sng" algn="ctr">
                      <a:solidFill>
                        <a:srgbClr val="B2B2B2"/>
                      </a:solidFill>
                      <a:prstDash val="solid"/>
                      <a:round/>
                      <a:headEnd type="none" w="med" len="med"/>
                      <a:tailEnd type="none" w="med" len="med"/>
                    </a:lnR>
                    <a:lnT>
                      <a:noFill/>
                    </a:lnT>
                    <a:lnB>
                      <a:noFill/>
                    </a:lnB>
                    <a:solidFill>
                      <a:srgbClr val="F2F2F2"/>
                    </a:solidFill>
                  </a:tcPr>
                </a:tc>
                <a:tc hMerge="1">
                  <a:txBody>
                    <a:bodyPr/>
                    <a:lstStyle/>
                    <a:p>
                      <a:endParaRPr lang="en-US"/>
                    </a:p>
                  </a:txBody>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0</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23"/>
                  </a:ext>
                </a:extLst>
              </a:tr>
              <a:tr h="156130">
                <a:tc gridSpan="2">
                  <a:txBody>
                    <a:bodyPr/>
                    <a:lstStyle/>
                    <a:p>
                      <a:pPr algn="r" fontAlgn="b"/>
                      <a:r>
                        <a:rPr lang="en-US" sz="900" b="1" i="0" u="none" strike="noStrike">
                          <a:solidFill>
                            <a:srgbClr val="3F3F3F"/>
                          </a:solidFill>
                          <a:effectLst/>
                          <a:latin typeface="Calibri"/>
                        </a:rPr>
                        <a:t>Max flights per gate allowed</a:t>
                      </a:r>
                    </a:p>
                  </a:txBody>
                  <a:tcPr marL="0" marR="0" marT="0" marB="0" anchor="b">
                    <a:lnL>
                      <a:noFill/>
                    </a:lnL>
                    <a:lnR w="6350" cap="flat" cmpd="sng" algn="ctr">
                      <a:solidFill>
                        <a:srgbClr val="B2B2B2"/>
                      </a:solidFill>
                      <a:prstDash val="solid"/>
                      <a:round/>
                      <a:headEnd type="none" w="med" len="med"/>
                      <a:tailEnd type="none" w="med" len="med"/>
                    </a:lnR>
                    <a:lnT>
                      <a:noFill/>
                    </a:lnT>
                    <a:lnB>
                      <a:noFill/>
                    </a:lnB>
                    <a:solidFill>
                      <a:srgbClr val="F2F2F2"/>
                    </a:solidFill>
                  </a:tcPr>
                </a:tc>
                <a:tc hMerge="1">
                  <a:txBody>
                    <a:bodyPr/>
                    <a:lstStyle/>
                    <a:p>
                      <a:endParaRPr lang="en-US"/>
                    </a:p>
                  </a:txBody>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r>
                        <a:rPr lang="en-US" sz="900" b="0" i="0" u="none" strike="noStrike">
                          <a:solidFill>
                            <a:srgbClr val="006100"/>
                          </a:solidFill>
                          <a:effectLst/>
                          <a:latin typeface="Calibri"/>
                        </a:rPr>
                        <a:t>84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c>
                  <a:txBody>
                    <a:bodyPr/>
                    <a:lstStyle/>
                    <a:p>
                      <a:pPr algn="ctr" fontAlgn="b"/>
                      <a:endParaRPr lang="en-US" sz="900" b="0" i="0" u="none" strike="noStrike">
                        <a:solidFill>
                          <a:srgbClr val="0000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a:noFill/>
                    </a:lnR>
                    <a:lnT>
                      <a:noFill/>
                    </a:lnT>
                    <a:lnB>
                      <a:noFill/>
                    </a:lnB>
                  </a:tcPr>
                </a:tc>
                <a:tc>
                  <a:txBody>
                    <a:bodyPr/>
                    <a:lstStyle/>
                    <a:p>
                      <a:pPr algn="ctr" fontAlgn="b"/>
                      <a:endParaRPr lang="en-US"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24"/>
                  </a:ext>
                </a:extLst>
              </a:tr>
            </a:tbl>
          </a:graphicData>
        </a:graphic>
      </p:graphicFrame>
      <p:cxnSp>
        <p:nvCxnSpPr>
          <p:cNvPr id="18" name="Straight Arrow Connector 17"/>
          <p:cNvCxnSpPr/>
          <p:nvPr/>
        </p:nvCxnSpPr>
        <p:spPr>
          <a:xfrm flipH="1">
            <a:off x="4854105" y="1663429"/>
            <a:ext cx="1342414" cy="43774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a:off x="8677072" y="2344366"/>
            <a:ext cx="366412" cy="133917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548593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1BF0E-D22F-44CF-9A70-A2DCA461397D}"/>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0A2FE52C-2E80-447C-8D90-A04C2CB4D393}"/>
              </a:ext>
            </a:extLst>
          </p:cNvPr>
          <p:cNvSpPr>
            <a:spLocks noGrp="1"/>
          </p:cNvSpPr>
          <p:nvPr>
            <p:ph idx="1"/>
          </p:nvPr>
        </p:nvSpPr>
        <p:spPr/>
        <p:txBody>
          <a:bodyPr/>
          <a:lstStyle/>
          <a:p>
            <a:r>
              <a:rPr lang="en-CA" dirty="0"/>
              <a:t>Developed flexible gates assigned model base on optimal resource optimization using Linear Programming</a:t>
            </a:r>
          </a:p>
          <a:p>
            <a:r>
              <a:rPr lang="en-CA" dirty="0"/>
              <a:t>Most significant factor for airport – better gate utilization (GU)</a:t>
            </a:r>
          </a:p>
          <a:p>
            <a:r>
              <a:rPr lang="en-CA" dirty="0"/>
              <a:t>‘Fair’ gate distribution, 33% GU increase:  +42% performance</a:t>
            </a:r>
          </a:p>
          <a:p>
            <a:r>
              <a:rPr lang="en-CA" dirty="0"/>
              <a:t>‘Greedy’ gate distribution, 33% GU increase: +56% performance</a:t>
            </a:r>
          </a:p>
          <a:p>
            <a:r>
              <a:rPr lang="en-CA" dirty="0"/>
              <a:t>Gate utilization does not have significant influence on decrease of delays and cancellations, it is an airlines responsibility to decrease them.</a:t>
            </a:r>
          </a:p>
        </p:txBody>
      </p:sp>
      <p:sp>
        <p:nvSpPr>
          <p:cNvPr id="4" name="Footer Placeholder 3">
            <a:extLst>
              <a:ext uri="{FF2B5EF4-FFF2-40B4-BE49-F238E27FC236}">
                <a16:creationId xmlns:a16="http://schemas.microsoft.com/office/drawing/2014/main" id="{776A46A2-A7F3-4663-B9E2-3A4FDC8FA9AC}"/>
              </a:ext>
            </a:extLst>
          </p:cNvPr>
          <p:cNvSpPr>
            <a:spLocks noGrp="1"/>
          </p:cNvSpPr>
          <p:nvPr>
            <p:ph type="ftr" sz="quarter" idx="11"/>
          </p:nvPr>
        </p:nvSpPr>
        <p:spPr/>
        <p:txBody>
          <a:bodyPr/>
          <a:lstStyle/>
          <a:p>
            <a:r>
              <a:rPr lang="en-US"/>
              <a:t>CSDA1000SUMA18 - Airport Gate Assignment Optimization</a:t>
            </a:r>
            <a:endParaRPr lang="en-CA"/>
          </a:p>
        </p:txBody>
      </p:sp>
    </p:spTree>
    <p:extLst>
      <p:ext uri="{BB962C8B-B14F-4D97-AF65-F5344CB8AC3E}">
        <p14:creationId xmlns:p14="http://schemas.microsoft.com/office/powerpoint/2010/main" val="2277600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8C749-BA6E-4DB4-8560-137759C15F4C}"/>
              </a:ext>
            </a:extLst>
          </p:cNvPr>
          <p:cNvSpPr>
            <a:spLocks noGrp="1"/>
          </p:cNvSpPr>
          <p:nvPr>
            <p:ph type="title"/>
          </p:nvPr>
        </p:nvSpPr>
        <p:spPr>
          <a:xfrm>
            <a:off x="573538" y="806846"/>
            <a:ext cx="3200400" cy="5066081"/>
          </a:xfrm>
        </p:spPr>
        <p:txBody>
          <a:bodyPr>
            <a:normAutofit/>
          </a:bodyPr>
          <a:lstStyle/>
          <a:p>
            <a:r>
              <a:rPr lang="en-US" dirty="0"/>
              <a:t>Airports consists of complex systems</a:t>
            </a:r>
            <a:endParaRPr lang="en-CA" dirty="0"/>
          </a:p>
        </p:txBody>
      </p:sp>
      <p:sp>
        <p:nvSpPr>
          <p:cNvPr id="4" name="Footer Placeholder 3">
            <a:extLst>
              <a:ext uri="{FF2B5EF4-FFF2-40B4-BE49-F238E27FC236}">
                <a16:creationId xmlns:a16="http://schemas.microsoft.com/office/drawing/2014/main" id="{C14FBFA9-7AC8-46E5-8782-501C481D2F50}"/>
              </a:ext>
            </a:extLst>
          </p:cNvPr>
          <p:cNvSpPr>
            <a:spLocks noGrp="1"/>
          </p:cNvSpPr>
          <p:nvPr>
            <p:ph type="ftr" sz="quarter" idx="11"/>
          </p:nvPr>
        </p:nvSpPr>
        <p:spPr/>
        <p:txBody>
          <a:bodyPr/>
          <a:lstStyle/>
          <a:p>
            <a:r>
              <a:rPr lang="en-US" dirty="0"/>
              <a:t>CSDA1000SUMA18 - Airport Gate Assignment Optimization</a:t>
            </a:r>
            <a:endParaRPr lang="en-CA" dirty="0"/>
          </a:p>
        </p:txBody>
      </p:sp>
      <p:graphicFrame>
        <p:nvGraphicFramePr>
          <p:cNvPr id="3" name="Diagram 2">
            <a:extLst>
              <a:ext uri="{FF2B5EF4-FFF2-40B4-BE49-F238E27FC236}">
                <a16:creationId xmlns:a16="http://schemas.microsoft.com/office/drawing/2014/main" id="{819F9960-5933-44BF-8F2C-AFF1135902BC}"/>
              </a:ext>
            </a:extLst>
          </p:cNvPr>
          <p:cNvGraphicFramePr/>
          <p:nvPr>
            <p:extLst/>
          </p:nvPr>
        </p:nvGraphicFramePr>
        <p:xfrm>
          <a:off x="3036824" y="186900"/>
          <a:ext cx="8926576" cy="6305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EC28E26D-FE52-43A4-9753-00AFA26D17D7}"/>
              </a:ext>
            </a:extLst>
          </p:cNvPr>
          <p:cNvSpPr txBox="1"/>
          <p:nvPr/>
        </p:nvSpPr>
        <p:spPr>
          <a:xfrm>
            <a:off x="4992729" y="644787"/>
            <a:ext cx="1118511" cy="369332"/>
          </a:xfrm>
          <a:prstGeom prst="rect">
            <a:avLst/>
          </a:prstGeom>
          <a:noFill/>
        </p:spPr>
        <p:txBody>
          <a:bodyPr wrap="none" rtlCol="0">
            <a:spAutoFit/>
          </a:bodyPr>
          <a:lstStyle/>
          <a:p>
            <a:r>
              <a:rPr lang="en-US" dirty="0"/>
              <a:t>Baggage</a:t>
            </a:r>
          </a:p>
        </p:txBody>
      </p:sp>
      <p:sp>
        <p:nvSpPr>
          <p:cNvPr id="9" name="TextBox 8">
            <a:extLst>
              <a:ext uri="{FF2B5EF4-FFF2-40B4-BE49-F238E27FC236}">
                <a16:creationId xmlns:a16="http://schemas.microsoft.com/office/drawing/2014/main" id="{85A16EC1-7662-498D-997B-B6FC8B62FE4E}"/>
              </a:ext>
            </a:extLst>
          </p:cNvPr>
          <p:cNvSpPr txBox="1"/>
          <p:nvPr/>
        </p:nvSpPr>
        <p:spPr>
          <a:xfrm>
            <a:off x="4556234" y="1357850"/>
            <a:ext cx="1160895" cy="369332"/>
          </a:xfrm>
          <a:prstGeom prst="rect">
            <a:avLst/>
          </a:prstGeom>
          <a:noFill/>
        </p:spPr>
        <p:txBody>
          <a:bodyPr wrap="none" rtlCol="0">
            <a:spAutoFit/>
          </a:bodyPr>
          <a:lstStyle/>
          <a:p>
            <a:r>
              <a:rPr lang="en-US" dirty="0"/>
              <a:t>Check-in</a:t>
            </a:r>
          </a:p>
        </p:txBody>
      </p:sp>
      <p:sp>
        <p:nvSpPr>
          <p:cNvPr id="10" name="TextBox 9">
            <a:extLst>
              <a:ext uri="{FF2B5EF4-FFF2-40B4-BE49-F238E27FC236}">
                <a16:creationId xmlns:a16="http://schemas.microsoft.com/office/drawing/2014/main" id="{A46A1F33-CCDD-496F-9F57-1FEF9B23F88F}"/>
              </a:ext>
            </a:extLst>
          </p:cNvPr>
          <p:cNvSpPr txBox="1"/>
          <p:nvPr/>
        </p:nvSpPr>
        <p:spPr>
          <a:xfrm>
            <a:off x="4800074" y="4437035"/>
            <a:ext cx="798617" cy="369332"/>
          </a:xfrm>
          <a:prstGeom prst="rect">
            <a:avLst/>
          </a:prstGeom>
          <a:noFill/>
        </p:spPr>
        <p:txBody>
          <a:bodyPr wrap="none" rtlCol="0">
            <a:spAutoFit/>
          </a:bodyPr>
          <a:lstStyle/>
          <a:p>
            <a:r>
              <a:rPr lang="en-US" dirty="0"/>
              <a:t>Gates</a:t>
            </a:r>
          </a:p>
        </p:txBody>
      </p:sp>
      <p:sp>
        <p:nvSpPr>
          <p:cNvPr id="11" name="TextBox 10">
            <a:extLst>
              <a:ext uri="{FF2B5EF4-FFF2-40B4-BE49-F238E27FC236}">
                <a16:creationId xmlns:a16="http://schemas.microsoft.com/office/drawing/2014/main" id="{4AF71B09-BCF8-4771-A13E-21393C4D9BE1}"/>
              </a:ext>
            </a:extLst>
          </p:cNvPr>
          <p:cNvSpPr txBox="1"/>
          <p:nvPr/>
        </p:nvSpPr>
        <p:spPr>
          <a:xfrm>
            <a:off x="6095474" y="5061875"/>
            <a:ext cx="1056508" cy="369332"/>
          </a:xfrm>
          <a:prstGeom prst="rect">
            <a:avLst/>
          </a:prstGeom>
          <a:noFill/>
        </p:spPr>
        <p:txBody>
          <a:bodyPr wrap="none" rtlCol="0">
            <a:spAutoFit/>
          </a:bodyPr>
          <a:lstStyle/>
          <a:p>
            <a:r>
              <a:rPr lang="en-US" dirty="0"/>
              <a:t>Security</a:t>
            </a:r>
          </a:p>
        </p:txBody>
      </p:sp>
      <p:sp>
        <p:nvSpPr>
          <p:cNvPr id="13" name="TextBox 12">
            <a:extLst>
              <a:ext uri="{FF2B5EF4-FFF2-40B4-BE49-F238E27FC236}">
                <a16:creationId xmlns:a16="http://schemas.microsoft.com/office/drawing/2014/main" id="{1D6E4B70-A1D5-4073-A5D6-F0F63C49400D}"/>
              </a:ext>
            </a:extLst>
          </p:cNvPr>
          <p:cNvSpPr txBox="1"/>
          <p:nvPr/>
        </p:nvSpPr>
        <p:spPr>
          <a:xfrm>
            <a:off x="7168023" y="47221"/>
            <a:ext cx="1351909" cy="369332"/>
          </a:xfrm>
          <a:prstGeom prst="rect">
            <a:avLst/>
          </a:prstGeom>
          <a:noFill/>
        </p:spPr>
        <p:txBody>
          <a:bodyPr wrap="none" rtlCol="0">
            <a:spAutoFit/>
          </a:bodyPr>
          <a:lstStyle/>
          <a:p>
            <a:r>
              <a:rPr lang="en-US" dirty="0"/>
              <a:t>Regulatory</a:t>
            </a:r>
          </a:p>
        </p:txBody>
      </p:sp>
      <p:sp>
        <p:nvSpPr>
          <p:cNvPr id="14" name="TextBox 13">
            <a:extLst>
              <a:ext uri="{FF2B5EF4-FFF2-40B4-BE49-F238E27FC236}">
                <a16:creationId xmlns:a16="http://schemas.microsoft.com/office/drawing/2014/main" id="{F73DE018-62E2-4428-A6EF-5BE5D4ACB757}"/>
              </a:ext>
            </a:extLst>
          </p:cNvPr>
          <p:cNvSpPr txBox="1"/>
          <p:nvPr/>
        </p:nvSpPr>
        <p:spPr>
          <a:xfrm>
            <a:off x="8960594" y="460121"/>
            <a:ext cx="1537024" cy="369332"/>
          </a:xfrm>
          <a:prstGeom prst="rect">
            <a:avLst/>
          </a:prstGeom>
          <a:noFill/>
        </p:spPr>
        <p:txBody>
          <a:bodyPr wrap="none" rtlCol="0">
            <a:spAutoFit/>
          </a:bodyPr>
          <a:lstStyle/>
          <a:p>
            <a:r>
              <a:rPr lang="en-US" dirty="0"/>
              <a:t>Environment</a:t>
            </a:r>
          </a:p>
        </p:txBody>
      </p:sp>
      <p:sp>
        <p:nvSpPr>
          <p:cNvPr id="15" name="TextBox 14">
            <a:extLst>
              <a:ext uri="{FF2B5EF4-FFF2-40B4-BE49-F238E27FC236}">
                <a16:creationId xmlns:a16="http://schemas.microsoft.com/office/drawing/2014/main" id="{41746420-3DED-45CD-9BC4-AEC317DE4082}"/>
              </a:ext>
            </a:extLst>
          </p:cNvPr>
          <p:cNvSpPr txBox="1"/>
          <p:nvPr/>
        </p:nvSpPr>
        <p:spPr>
          <a:xfrm>
            <a:off x="9155176" y="1111686"/>
            <a:ext cx="1873013" cy="369332"/>
          </a:xfrm>
          <a:prstGeom prst="rect">
            <a:avLst/>
          </a:prstGeom>
          <a:noFill/>
        </p:spPr>
        <p:txBody>
          <a:bodyPr wrap="none" rtlCol="0">
            <a:spAutoFit/>
          </a:bodyPr>
          <a:lstStyle/>
          <a:p>
            <a:r>
              <a:rPr lang="en-US" dirty="0"/>
              <a:t>Climate Control</a:t>
            </a:r>
          </a:p>
        </p:txBody>
      </p:sp>
      <p:sp>
        <p:nvSpPr>
          <p:cNvPr id="16" name="TextBox 15">
            <a:extLst>
              <a:ext uri="{FF2B5EF4-FFF2-40B4-BE49-F238E27FC236}">
                <a16:creationId xmlns:a16="http://schemas.microsoft.com/office/drawing/2014/main" id="{0B3A4A7F-2CEB-45A7-A8A2-7F7796A5E5A2}"/>
              </a:ext>
            </a:extLst>
          </p:cNvPr>
          <p:cNvSpPr txBox="1"/>
          <p:nvPr/>
        </p:nvSpPr>
        <p:spPr>
          <a:xfrm>
            <a:off x="9281166" y="1727182"/>
            <a:ext cx="2333780" cy="369332"/>
          </a:xfrm>
          <a:prstGeom prst="rect">
            <a:avLst/>
          </a:prstGeom>
          <a:noFill/>
        </p:spPr>
        <p:txBody>
          <a:bodyPr wrap="none" rtlCol="0">
            <a:spAutoFit/>
          </a:bodyPr>
          <a:lstStyle/>
          <a:p>
            <a:r>
              <a:rPr lang="en-US" dirty="0"/>
              <a:t>Fire and Emergency</a:t>
            </a:r>
          </a:p>
        </p:txBody>
      </p:sp>
      <p:sp>
        <p:nvSpPr>
          <p:cNvPr id="17" name="TextBox 16">
            <a:extLst>
              <a:ext uri="{FF2B5EF4-FFF2-40B4-BE49-F238E27FC236}">
                <a16:creationId xmlns:a16="http://schemas.microsoft.com/office/drawing/2014/main" id="{DD368AF0-5A12-4294-ACF3-54C83887AC86}"/>
              </a:ext>
            </a:extLst>
          </p:cNvPr>
          <p:cNvSpPr txBox="1"/>
          <p:nvPr/>
        </p:nvSpPr>
        <p:spPr>
          <a:xfrm>
            <a:off x="9858220" y="2396824"/>
            <a:ext cx="833241" cy="369332"/>
          </a:xfrm>
          <a:prstGeom prst="rect">
            <a:avLst/>
          </a:prstGeom>
          <a:noFill/>
        </p:spPr>
        <p:txBody>
          <a:bodyPr wrap="none" rtlCol="0">
            <a:spAutoFit/>
          </a:bodyPr>
          <a:lstStyle/>
          <a:p>
            <a:r>
              <a:rPr lang="en-US" dirty="0"/>
              <a:t>Safety</a:t>
            </a:r>
          </a:p>
        </p:txBody>
      </p:sp>
      <p:sp>
        <p:nvSpPr>
          <p:cNvPr id="18" name="TextBox 17">
            <a:extLst>
              <a:ext uri="{FF2B5EF4-FFF2-40B4-BE49-F238E27FC236}">
                <a16:creationId xmlns:a16="http://schemas.microsoft.com/office/drawing/2014/main" id="{3866B230-CA4A-43E3-8F78-EA069C66E1AB}"/>
              </a:ext>
            </a:extLst>
          </p:cNvPr>
          <p:cNvSpPr txBox="1"/>
          <p:nvPr/>
        </p:nvSpPr>
        <p:spPr>
          <a:xfrm>
            <a:off x="10691461" y="2808495"/>
            <a:ext cx="782587" cy="369332"/>
          </a:xfrm>
          <a:prstGeom prst="rect">
            <a:avLst/>
          </a:prstGeom>
          <a:noFill/>
        </p:spPr>
        <p:txBody>
          <a:bodyPr wrap="none" rtlCol="0">
            <a:spAutoFit/>
          </a:bodyPr>
          <a:lstStyle/>
          <a:p>
            <a:r>
              <a:rPr lang="en-US" dirty="0"/>
              <a:t>Retail</a:t>
            </a:r>
          </a:p>
        </p:txBody>
      </p:sp>
      <p:sp>
        <p:nvSpPr>
          <p:cNvPr id="19" name="TextBox 18">
            <a:extLst>
              <a:ext uri="{FF2B5EF4-FFF2-40B4-BE49-F238E27FC236}">
                <a16:creationId xmlns:a16="http://schemas.microsoft.com/office/drawing/2014/main" id="{F192F5DA-CFD9-4A29-9FA2-E5FA2A57EF1B}"/>
              </a:ext>
            </a:extLst>
          </p:cNvPr>
          <p:cNvSpPr txBox="1"/>
          <p:nvPr/>
        </p:nvSpPr>
        <p:spPr>
          <a:xfrm>
            <a:off x="10850881" y="3452130"/>
            <a:ext cx="1341120" cy="646331"/>
          </a:xfrm>
          <a:prstGeom prst="rect">
            <a:avLst/>
          </a:prstGeom>
          <a:noFill/>
        </p:spPr>
        <p:txBody>
          <a:bodyPr wrap="square" rtlCol="0">
            <a:spAutoFit/>
          </a:bodyPr>
          <a:lstStyle/>
          <a:p>
            <a:r>
              <a:rPr lang="en-US" dirty="0"/>
              <a:t>Finance &amp; Accounts</a:t>
            </a:r>
          </a:p>
        </p:txBody>
      </p:sp>
      <p:sp>
        <p:nvSpPr>
          <p:cNvPr id="20" name="TextBox 19">
            <a:extLst>
              <a:ext uri="{FF2B5EF4-FFF2-40B4-BE49-F238E27FC236}">
                <a16:creationId xmlns:a16="http://schemas.microsoft.com/office/drawing/2014/main" id="{835D596A-5E25-44F2-A2B1-7BEF5A08026E}"/>
              </a:ext>
            </a:extLst>
          </p:cNvPr>
          <p:cNvSpPr txBox="1"/>
          <p:nvPr/>
        </p:nvSpPr>
        <p:spPr>
          <a:xfrm>
            <a:off x="11082754" y="4292608"/>
            <a:ext cx="1341120" cy="369332"/>
          </a:xfrm>
          <a:prstGeom prst="rect">
            <a:avLst/>
          </a:prstGeom>
          <a:noFill/>
        </p:spPr>
        <p:txBody>
          <a:bodyPr wrap="square" rtlCol="0">
            <a:spAutoFit/>
          </a:bodyPr>
          <a:lstStyle/>
          <a:p>
            <a:r>
              <a:rPr lang="en-US" dirty="0"/>
              <a:t>Treasury</a:t>
            </a:r>
          </a:p>
        </p:txBody>
      </p:sp>
      <p:sp>
        <p:nvSpPr>
          <p:cNvPr id="21" name="TextBox 20">
            <a:extLst>
              <a:ext uri="{FF2B5EF4-FFF2-40B4-BE49-F238E27FC236}">
                <a16:creationId xmlns:a16="http://schemas.microsoft.com/office/drawing/2014/main" id="{6894CFF9-B530-4810-B280-4784704020BE}"/>
              </a:ext>
            </a:extLst>
          </p:cNvPr>
          <p:cNvSpPr txBox="1"/>
          <p:nvPr/>
        </p:nvSpPr>
        <p:spPr>
          <a:xfrm>
            <a:off x="10944386" y="4978096"/>
            <a:ext cx="1341120" cy="369332"/>
          </a:xfrm>
          <a:prstGeom prst="rect">
            <a:avLst/>
          </a:prstGeom>
          <a:noFill/>
        </p:spPr>
        <p:txBody>
          <a:bodyPr wrap="square" rtlCol="0">
            <a:spAutoFit/>
          </a:bodyPr>
          <a:lstStyle/>
          <a:p>
            <a:r>
              <a:rPr lang="en-US" dirty="0"/>
              <a:t>Land Use</a:t>
            </a:r>
          </a:p>
        </p:txBody>
      </p:sp>
      <p:sp>
        <p:nvSpPr>
          <p:cNvPr id="22" name="TextBox 21">
            <a:extLst>
              <a:ext uri="{FF2B5EF4-FFF2-40B4-BE49-F238E27FC236}">
                <a16:creationId xmlns:a16="http://schemas.microsoft.com/office/drawing/2014/main" id="{2E5DADDC-F6C7-499C-81E6-706D6E4BFF2A}"/>
              </a:ext>
            </a:extLst>
          </p:cNvPr>
          <p:cNvSpPr txBox="1"/>
          <p:nvPr/>
        </p:nvSpPr>
        <p:spPr>
          <a:xfrm>
            <a:off x="6623728" y="5941511"/>
            <a:ext cx="1341120" cy="369332"/>
          </a:xfrm>
          <a:prstGeom prst="rect">
            <a:avLst/>
          </a:prstGeom>
          <a:noFill/>
        </p:spPr>
        <p:txBody>
          <a:bodyPr wrap="square" rtlCol="0">
            <a:spAutoFit/>
          </a:bodyPr>
          <a:lstStyle/>
          <a:p>
            <a:r>
              <a:rPr lang="en-US" dirty="0"/>
              <a:t>Facilities</a:t>
            </a:r>
          </a:p>
        </p:txBody>
      </p:sp>
      <p:sp>
        <p:nvSpPr>
          <p:cNvPr id="23" name="TextBox 22">
            <a:extLst>
              <a:ext uri="{FF2B5EF4-FFF2-40B4-BE49-F238E27FC236}">
                <a16:creationId xmlns:a16="http://schemas.microsoft.com/office/drawing/2014/main" id="{3181F478-3506-41E6-A716-FC2ADC0A4399}"/>
              </a:ext>
            </a:extLst>
          </p:cNvPr>
          <p:cNvSpPr txBox="1"/>
          <p:nvPr/>
        </p:nvSpPr>
        <p:spPr>
          <a:xfrm>
            <a:off x="10883917" y="5981865"/>
            <a:ext cx="1341120" cy="369332"/>
          </a:xfrm>
          <a:prstGeom prst="rect">
            <a:avLst/>
          </a:prstGeom>
          <a:noFill/>
        </p:spPr>
        <p:txBody>
          <a:bodyPr wrap="square" rtlCol="0">
            <a:spAutoFit/>
          </a:bodyPr>
          <a:lstStyle/>
          <a:p>
            <a:r>
              <a:rPr lang="en-US" dirty="0"/>
              <a:t>HR</a:t>
            </a:r>
          </a:p>
        </p:txBody>
      </p:sp>
    </p:spTree>
    <p:extLst>
      <p:ext uri="{BB962C8B-B14F-4D97-AF65-F5344CB8AC3E}">
        <p14:creationId xmlns:p14="http://schemas.microsoft.com/office/powerpoint/2010/main" val="3388818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8C749-BA6E-4DB4-8560-137759C15F4C}"/>
              </a:ext>
            </a:extLst>
          </p:cNvPr>
          <p:cNvSpPr>
            <a:spLocks noGrp="1"/>
          </p:cNvSpPr>
          <p:nvPr>
            <p:ph type="title"/>
          </p:nvPr>
        </p:nvSpPr>
        <p:spPr>
          <a:xfrm>
            <a:off x="838200" y="403908"/>
            <a:ext cx="3219318" cy="5762623"/>
          </a:xfrm>
        </p:spPr>
        <p:txBody>
          <a:bodyPr>
            <a:normAutofit/>
          </a:bodyPr>
          <a:lstStyle/>
          <a:p>
            <a:r>
              <a:rPr lang="en-US" dirty="0"/>
              <a:t>Breakdown results in bad experience, costs and, possibly, damaged goodwill or brand</a:t>
            </a:r>
            <a:endParaRPr lang="en-CA" dirty="0"/>
          </a:p>
        </p:txBody>
      </p:sp>
      <p:sp>
        <p:nvSpPr>
          <p:cNvPr id="4" name="Footer Placeholder 3">
            <a:extLst>
              <a:ext uri="{FF2B5EF4-FFF2-40B4-BE49-F238E27FC236}">
                <a16:creationId xmlns:a16="http://schemas.microsoft.com/office/drawing/2014/main" id="{C14FBFA9-7AC8-46E5-8782-501C481D2F50}"/>
              </a:ext>
            </a:extLst>
          </p:cNvPr>
          <p:cNvSpPr>
            <a:spLocks noGrp="1"/>
          </p:cNvSpPr>
          <p:nvPr>
            <p:ph type="ftr" sz="quarter" idx="11"/>
          </p:nvPr>
        </p:nvSpPr>
        <p:spPr/>
        <p:txBody>
          <a:bodyPr/>
          <a:lstStyle/>
          <a:p>
            <a:r>
              <a:rPr lang="en-US" dirty="0"/>
              <a:t>CSDA1000SUMA18 - Airport Gate Assignment Optimization</a:t>
            </a:r>
            <a:endParaRPr lang="en-CA" dirty="0"/>
          </a:p>
        </p:txBody>
      </p:sp>
      <p:graphicFrame>
        <p:nvGraphicFramePr>
          <p:cNvPr id="3" name="Diagram 2">
            <a:extLst>
              <a:ext uri="{FF2B5EF4-FFF2-40B4-BE49-F238E27FC236}">
                <a16:creationId xmlns:a16="http://schemas.microsoft.com/office/drawing/2014/main" id="{819F9960-5933-44BF-8F2C-AFF1135902BC}"/>
              </a:ext>
            </a:extLst>
          </p:cNvPr>
          <p:cNvGraphicFramePr/>
          <p:nvPr/>
        </p:nvGraphicFramePr>
        <p:xfrm>
          <a:off x="3036824" y="186900"/>
          <a:ext cx="8926576" cy="6305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Freeform: Shape 12">
            <a:extLst>
              <a:ext uri="{FF2B5EF4-FFF2-40B4-BE49-F238E27FC236}">
                <a16:creationId xmlns:a16="http://schemas.microsoft.com/office/drawing/2014/main" id="{A445C372-11B6-461C-9099-61116BAD951D}"/>
              </a:ext>
            </a:extLst>
          </p:cNvPr>
          <p:cNvSpPr/>
          <p:nvPr/>
        </p:nvSpPr>
        <p:spPr>
          <a:xfrm>
            <a:off x="6711043" y="228600"/>
            <a:ext cx="3363686" cy="6368143"/>
          </a:xfrm>
          <a:custGeom>
            <a:avLst/>
            <a:gdLst>
              <a:gd name="connsiteX0" fmla="*/ 1453243 w 3363686"/>
              <a:gd name="connsiteY0" fmla="*/ 0 h 6368143"/>
              <a:gd name="connsiteX1" fmla="*/ 1077686 w 3363686"/>
              <a:gd name="connsiteY1" fmla="*/ 669471 h 6368143"/>
              <a:gd name="connsiteX2" fmla="*/ 1551214 w 3363686"/>
              <a:gd name="connsiteY2" fmla="*/ 1175657 h 6368143"/>
              <a:gd name="connsiteX3" fmla="*/ 1126671 w 3363686"/>
              <a:gd name="connsiteY3" fmla="*/ 1681843 h 6368143"/>
              <a:gd name="connsiteX4" fmla="*/ 914400 w 3363686"/>
              <a:gd name="connsiteY4" fmla="*/ 2237014 h 6368143"/>
              <a:gd name="connsiteX5" fmla="*/ 1518557 w 3363686"/>
              <a:gd name="connsiteY5" fmla="*/ 2677886 h 6368143"/>
              <a:gd name="connsiteX6" fmla="*/ 0 w 3363686"/>
              <a:gd name="connsiteY6" fmla="*/ 2890157 h 6368143"/>
              <a:gd name="connsiteX7" fmla="*/ 212271 w 3363686"/>
              <a:gd name="connsiteY7" fmla="*/ 3575957 h 6368143"/>
              <a:gd name="connsiteX8" fmla="*/ 1045028 w 3363686"/>
              <a:gd name="connsiteY8" fmla="*/ 3886200 h 6368143"/>
              <a:gd name="connsiteX9" fmla="*/ 2449286 w 3363686"/>
              <a:gd name="connsiteY9" fmla="*/ 4033157 h 6368143"/>
              <a:gd name="connsiteX10" fmla="*/ 2220686 w 3363686"/>
              <a:gd name="connsiteY10" fmla="*/ 4653643 h 6368143"/>
              <a:gd name="connsiteX11" fmla="*/ 1534886 w 3363686"/>
              <a:gd name="connsiteY11" fmla="*/ 5045529 h 6368143"/>
              <a:gd name="connsiteX12" fmla="*/ 2057400 w 3363686"/>
              <a:gd name="connsiteY12" fmla="*/ 5486400 h 6368143"/>
              <a:gd name="connsiteX13" fmla="*/ 2808514 w 3363686"/>
              <a:gd name="connsiteY13" fmla="*/ 5910943 h 6368143"/>
              <a:gd name="connsiteX14" fmla="*/ 2106386 w 3363686"/>
              <a:gd name="connsiteY14" fmla="*/ 6139543 h 6368143"/>
              <a:gd name="connsiteX15" fmla="*/ 2514600 w 3363686"/>
              <a:gd name="connsiteY15" fmla="*/ 6368143 h 6368143"/>
              <a:gd name="connsiteX16" fmla="*/ 3363686 w 3363686"/>
              <a:gd name="connsiteY16" fmla="*/ 5959929 h 6368143"/>
              <a:gd name="connsiteX17" fmla="*/ 1894114 w 3363686"/>
              <a:gd name="connsiteY17" fmla="*/ 5094514 h 6368143"/>
              <a:gd name="connsiteX18" fmla="*/ 2481943 w 3363686"/>
              <a:gd name="connsiteY18" fmla="*/ 4637314 h 6368143"/>
              <a:gd name="connsiteX19" fmla="*/ 2579914 w 3363686"/>
              <a:gd name="connsiteY19" fmla="*/ 3967843 h 6368143"/>
              <a:gd name="connsiteX20" fmla="*/ 2596243 w 3363686"/>
              <a:gd name="connsiteY20" fmla="*/ 3690257 h 6368143"/>
              <a:gd name="connsiteX21" fmla="*/ 440871 w 3363686"/>
              <a:gd name="connsiteY21" fmla="*/ 3510643 h 6368143"/>
              <a:gd name="connsiteX22" fmla="*/ 424543 w 3363686"/>
              <a:gd name="connsiteY22" fmla="*/ 2988129 h 6368143"/>
              <a:gd name="connsiteX23" fmla="*/ 1975757 w 3363686"/>
              <a:gd name="connsiteY23" fmla="*/ 2726871 h 6368143"/>
              <a:gd name="connsiteX24" fmla="*/ 1257300 w 3363686"/>
              <a:gd name="connsiteY24" fmla="*/ 2155371 h 6368143"/>
              <a:gd name="connsiteX25" fmla="*/ 1698171 w 3363686"/>
              <a:gd name="connsiteY25" fmla="*/ 1126671 h 6368143"/>
              <a:gd name="connsiteX26" fmla="*/ 1322614 w 3363686"/>
              <a:gd name="connsiteY26" fmla="*/ 604157 h 6368143"/>
              <a:gd name="connsiteX27" fmla="*/ 1665514 w 3363686"/>
              <a:gd name="connsiteY27" fmla="*/ 32657 h 6368143"/>
              <a:gd name="connsiteX28" fmla="*/ 1453243 w 3363686"/>
              <a:gd name="connsiteY28" fmla="*/ 0 h 6368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363686" h="6368143">
                <a:moveTo>
                  <a:pt x="1453243" y="0"/>
                </a:moveTo>
                <a:lnTo>
                  <a:pt x="1077686" y="669471"/>
                </a:lnTo>
                <a:lnTo>
                  <a:pt x="1551214" y="1175657"/>
                </a:lnTo>
                <a:lnTo>
                  <a:pt x="1126671" y="1681843"/>
                </a:lnTo>
                <a:lnTo>
                  <a:pt x="914400" y="2237014"/>
                </a:lnTo>
                <a:lnTo>
                  <a:pt x="1518557" y="2677886"/>
                </a:lnTo>
                <a:lnTo>
                  <a:pt x="0" y="2890157"/>
                </a:lnTo>
                <a:lnTo>
                  <a:pt x="212271" y="3575957"/>
                </a:lnTo>
                <a:lnTo>
                  <a:pt x="1045028" y="3886200"/>
                </a:lnTo>
                <a:lnTo>
                  <a:pt x="2449286" y="4033157"/>
                </a:lnTo>
                <a:lnTo>
                  <a:pt x="2220686" y="4653643"/>
                </a:lnTo>
                <a:lnTo>
                  <a:pt x="1534886" y="5045529"/>
                </a:lnTo>
                <a:lnTo>
                  <a:pt x="2057400" y="5486400"/>
                </a:lnTo>
                <a:lnTo>
                  <a:pt x="2808514" y="5910943"/>
                </a:lnTo>
                <a:lnTo>
                  <a:pt x="2106386" y="6139543"/>
                </a:lnTo>
                <a:lnTo>
                  <a:pt x="2514600" y="6368143"/>
                </a:lnTo>
                <a:lnTo>
                  <a:pt x="3363686" y="5959929"/>
                </a:lnTo>
                <a:lnTo>
                  <a:pt x="1894114" y="5094514"/>
                </a:lnTo>
                <a:lnTo>
                  <a:pt x="2481943" y="4637314"/>
                </a:lnTo>
                <a:lnTo>
                  <a:pt x="2579914" y="3967843"/>
                </a:lnTo>
                <a:lnTo>
                  <a:pt x="2596243" y="3690257"/>
                </a:lnTo>
                <a:lnTo>
                  <a:pt x="440871" y="3510643"/>
                </a:lnTo>
                <a:lnTo>
                  <a:pt x="424543" y="2988129"/>
                </a:lnTo>
                <a:lnTo>
                  <a:pt x="1975757" y="2726871"/>
                </a:lnTo>
                <a:lnTo>
                  <a:pt x="1257300" y="2155371"/>
                </a:lnTo>
                <a:lnTo>
                  <a:pt x="1698171" y="1126671"/>
                </a:lnTo>
                <a:lnTo>
                  <a:pt x="1322614" y="604157"/>
                </a:lnTo>
                <a:lnTo>
                  <a:pt x="1665514" y="32657"/>
                </a:lnTo>
                <a:lnTo>
                  <a:pt x="145324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48EA1223-A9D5-4C35-BFBF-BDD210C3DE97}"/>
              </a:ext>
            </a:extLst>
          </p:cNvPr>
          <p:cNvSpPr txBox="1"/>
          <p:nvPr/>
        </p:nvSpPr>
        <p:spPr>
          <a:xfrm>
            <a:off x="4992729" y="644787"/>
            <a:ext cx="1118511" cy="369332"/>
          </a:xfrm>
          <a:prstGeom prst="rect">
            <a:avLst/>
          </a:prstGeom>
          <a:noFill/>
        </p:spPr>
        <p:txBody>
          <a:bodyPr wrap="none" rtlCol="0">
            <a:spAutoFit/>
          </a:bodyPr>
          <a:lstStyle/>
          <a:p>
            <a:r>
              <a:rPr lang="en-US" dirty="0"/>
              <a:t>Baggage</a:t>
            </a:r>
          </a:p>
        </p:txBody>
      </p:sp>
      <p:sp>
        <p:nvSpPr>
          <p:cNvPr id="15" name="TextBox 14">
            <a:extLst>
              <a:ext uri="{FF2B5EF4-FFF2-40B4-BE49-F238E27FC236}">
                <a16:creationId xmlns:a16="http://schemas.microsoft.com/office/drawing/2014/main" id="{1792EF32-C64C-46A8-B571-D50FFBD85C85}"/>
              </a:ext>
            </a:extLst>
          </p:cNvPr>
          <p:cNvSpPr txBox="1"/>
          <p:nvPr/>
        </p:nvSpPr>
        <p:spPr>
          <a:xfrm>
            <a:off x="4556234" y="1357850"/>
            <a:ext cx="1160895" cy="369332"/>
          </a:xfrm>
          <a:prstGeom prst="rect">
            <a:avLst/>
          </a:prstGeom>
          <a:noFill/>
        </p:spPr>
        <p:txBody>
          <a:bodyPr wrap="none" rtlCol="0">
            <a:spAutoFit/>
          </a:bodyPr>
          <a:lstStyle/>
          <a:p>
            <a:r>
              <a:rPr lang="en-US" dirty="0"/>
              <a:t>Check-in</a:t>
            </a:r>
          </a:p>
        </p:txBody>
      </p:sp>
      <p:sp>
        <p:nvSpPr>
          <p:cNvPr id="16" name="TextBox 15">
            <a:extLst>
              <a:ext uri="{FF2B5EF4-FFF2-40B4-BE49-F238E27FC236}">
                <a16:creationId xmlns:a16="http://schemas.microsoft.com/office/drawing/2014/main" id="{22E37068-BF8C-45D2-8C3C-6F24C2F8226A}"/>
              </a:ext>
            </a:extLst>
          </p:cNvPr>
          <p:cNvSpPr txBox="1"/>
          <p:nvPr/>
        </p:nvSpPr>
        <p:spPr>
          <a:xfrm>
            <a:off x="4800074" y="4437035"/>
            <a:ext cx="798617" cy="369332"/>
          </a:xfrm>
          <a:prstGeom prst="rect">
            <a:avLst/>
          </a:prstGeom>
          <a:noFill/>
        </p:spPr>
        <p:txBody>
          <a:bodyPr wrap="none" rtlCol="0">
            <a:spAutoFit/>
          </a:bodyPr>
          <a:lstStyle/>
          <a:p>
            <a:r>
              <a:rPr lang="en-US" dirty="0"/>
              <a:t>Gates</a:t>
            </a:r>
          </a:p>
        </p:txBody>
      </p:sp>
      <p:sp>
        <p:nvSpPr>
          <p:cNvPr id="17" name="TextBox 16">
            <a:extLst>
              <a:ext uri="{FF2B5EF4-FFF2-40B4-BE49-F238E27FC236}">
                <a16:creationId xmlns:a16="http://schemas.microsoft.com/office/drawing/2014/main" id="{98E48627-38B7-482D-B4AE-629F1077F258}"/>
              </a:ext>
            </a:extLst>
          </p:cNvPr>
          <p:cNvSpPr txBox="1"/>
          <p:nvPr/>
        </p:nvSpPr>
        <p:spPr>
          <a:xfrm>
            <a:off x="6095474" y="5061875"/>
            <a:ext cx="1056508" cy="369332"/>
          </a:xfrm>
          <a:prstGeom prst="rect">
            <a:avLst/>
          </a:prstGeom>
          <a:noFill/>
        </p:spPr>
        <p:txBody>
          <a:bodyPr wrap="none" rtlCol="0">
            <a:spAutoFit/>
          </a:bodyPr>
          <a:lstStyle/>
          <a:p>
            <a:r>
              <a:rPr lang="en-US" dirty="0"/>
              <a:t>Security</a:t>
            </a:r>
          </a:p>
        </p:txBody>
      </p:sp>
      <p:sp>
        <p:nvSpPr>
          <p:cNvPr id="18" name="TextBox 17">
            <a:extLst>
              <a:ext uri="{FF2B5EF4-FFF2-40B4-BE49-F238E27FC236}">
                <a16:creationId xmlns:a16="http://schemas.microsoft.com/office/drawing/2014/main" id="{EA397CB1-9125-4A86-9494-0A8A54BA5798}"/>
              </a:ext>
            </a:extLst>
          </p:cNvPr>
          <p:cNvSpPr txBox="1"/>
          <p:nvPr/>
        </p:nvSpPr>
        <p:spPr>
          <a:xfrm>
            <a:off x="7168023" y="47221"/>
            <a:ext cx="1351909" cy="369332"/>
          </a:xfrm>
          <a:prstGeom prst="rect">
            <a:avLst/>
          </a:prstGeom>
          <a:noFill/>
        </p:spPr>
        <p:txBody>
          <a:bodyPr wrap="none" rtlCol="0">
            <a:spAutoFit/>
          </a:bodyPr>
          <a:lstStyle/>
          <a:p>
            <a:r>
              <a:rPr lang="en-US" dirty="0"/>
              <a:t>Regulatory</a:t>
            </a:r>
          </a:p>
        </p:txBody>
      </p:sp>
      <p:sp>
        <p:nvSpPr>
          <p:cNvPr id="19" name="TextBox 18">
            <a:extLst>
              <a:ext uri="{FF2B5EF4-FFF2-40B4-BE49-F238E27FC236}">
                <a16:creationId xmlns:a16="http://schemas.microsoft.com/office/drawing/2014/main" id="{7B0C33F6-A951-4031-ADB2-6B6021F65ED9}"/>
              </a:ext>
            </a:extLst>
          </p:cNvPr>
          <p:cNvSpPr txBox="1"/>
          <p:nvPr/>
        </p:nvSpPr>
        <p:spPr>
          <a:xfrm>
            <a:off x="8960594" y="460121"/>
            <a:ext cx="1537024" cy="369332"/>
          </a:xfrm>
          <a:prstGeom prst="rect">
            <a:avLst/>
          </a:prstGeom>
          <a:noFill/>
        </p:spPr>
        <p:txBody>
          <a:bodyPr wrap="none" rtlCol="0">
            <a:spAutoFit/>
          </a:bodyPr>
          <a:lstStyle/>
          <a:p>
            <a:r>
              <a:rPr lang="en-US" dirty="0"/>
              <a:t>Environment</a:t>
            </a:r>
          </a:p>
        </p:txBody>
      </p:sp>
      <p:sp>
        <p:nvSpPr>
          <p:cNvPr id="20" name="TextBox 19">
            <a:extLst>
              <a:ext uri="{FF2B5EF4-FFF2-40B4-BE49-F238E27FC236}">
                <a16:creationId xmlns:a16="http://schemas.microsoft.com/office/drawing/2014/main" id="{13EE7E43-BC30-4282-84E1-97C32B089F29}"/>
              </a:ext>
            </a:extLst>
          </p:cNvPr>
          <p:cNvSpPr txBox="1"/>
          <p:nvPr/>
        </p:nvSpPr>
        <p:spPr>
          <a:xfrm>
            <a:off x="9155176" y="1111686"/>
            <a:ext cx="1873013" cy="369332"/>
          </a:xfrm>
          <a:prstGeom prst="rect">
            <a:avLst/>
          </a:prstGeom>
          <a:noFill/>
        </p:spPr>
        <p:txBody>
          <a:bodyPr wrap="none" rtlCol="0">
            <a:spAutoFit/>
          </a:bodyPr>
          <a:lstStyle/>
          <a:p>
            <a:r>
              <a:rPr lang="en-US" dirty="0"/>
              <a:t>Climate Control</a:t>
            </a:r>
          </a:p>
        </p:txBody>
      </p:sp>
      <p:sp>
        <p:nvSpPr>
          <p:cNvPr id="21" name="TextBox 20">
            <a:extLst>
              <a:ext uri="{FF2B5EF4-FFF2-40B4-BE49-F238E27FC236}">
                <a16:creationId xmlns:a16="http://schemas.microsoft.com/office/drawing/2014/main" id="{F0C8D832-76CD-4D67-8FA2-53B48EFE59FC}"/>
              </a:ext>
            </a:extLst>
          </p:cNvPr>
          <p:cNvSpPr txBox="1"/>
          <p:nvPr/>
        </p:nvSpPr>
        <p:spPr>
          <a:xfrm>
            <a:off x="9281166" y="1727182"/>
            <a:ext cx="2333780" cy="369332"/>
          </a:xfrm>
          <a:prstGeom prst="rect">
            <a:avLst/>
          </a:prstGeom>
          <a:noFill/>
        </p:spPr>
        <p:txBody>
          <a:bodyPr wrap="none" rtlCol="0">
            <a:spAutoFit/>
          </a:bodyPr>
          <a:lstStyle/>
          <a:p>
            <a:r>
              <a:rPr lang="en-US" dirty="0"/>
              <a:t>Fire and Emergency</a:t>
            </a:r>
          </a:p>
        </p:txBody>
      </p:sp>
      <p:sp>
        <p:nvSpPr>
          <p:cNvPr id="22" name="TextBox 21">
            <a:extLst>
              <a:ext uri="{FF2B5EF4-FFF2-40B4-BE49-F238E27FC236}">
                <a16:creationId xmlns:a16="http://schemas.microsoft.com/office/drawing/2014/main" id="{16E0CD0A-9C33-44F6-B1AB-04EEFA5C4BC9}"/>
              </a:ext>
            </a:extLst>
          </p:cNvPr>
          <p:cNvSpPr txBox="1"/>
          <p:nvPr/>
        </p:nvSpPr>
        <p:spPr>
          <a:xfrm>
            <a:off x="9858220" y="2396824"/>
            <a:ext cx="833241" cy="369332"/>
          </a:xfrm>
          <a:prstGeom prst="rect">
            <a:avLst/>
          </a:prstGeom>
          <a:noFill/>
        </p:spPr>
        <p:txBody>
          <a:bodyPr wrap="none" rtlCol="0">
            <a:spAutoFit/>
          </a:bodyPr>
          <a:lstStyle/>
          <a:p>
            <a:r>
              <a:rPr lang="en-US" dirty="0"/>
              <a:t>Safety</a:t>
            </a:r>
          </a:p>
        </p:txBody>
      </p:sp>
      <p:sp>
        <p:nvSpPr>
          <p:cNvPr id="23" name="TextBox 22">
            <a:extLst>
              <a:ext uri="{FF2B5EF4-FFF2-40B4-BE49-F238E27FC236}">
                <a16:creationId xmlns:a16="http://schemas.microsoft.com/office/drawing/2014/main" id="{CA7D7E03-7E7B-4A35-92FE-48DFF5FB98AF}"/>
              </a:ext>
            </a:extLst>
          </p:cNvPr>
          <p:cNvSpPr txBox="1"/>
          <p:nvPr/>
        </p:nvSpPr>
        <p:spPr>
          <a:xfrm>
            <a:off x="10691461" y="2808495"/>
            <a:ext cx="782587" cy="369332"/>
          </a:xfrm>
          <a:prstGeom prst="rect">
            <a:avLst/>
          </a:prstGeom>
          <a:noFill/>
        </p:spPr>
        <p:txBody>
          <a:bodyPr wrap="none" rtlCol="0">
            <a:spAutoFit/>
          </a:bodyPr>
          <a:lstStyle/>
          <a:p>
            <a:r>
              <a:rPr lang="en-US" dirty="0"/>
              <a:t>Retail</a:t>
            </a:r>
          </a:p>
        </p:txBody>
      </p:sp>
      <p:sp>
        <p:nvSpPr>
          <p:cNvPr id="24" name="TextBox 23">
            <a:extLst>
              <a:ext uri="{FF2B5EF4-FFF2-40B4-BE49-F238E27FC236}">
                <a16:creationId xmlns:a16="http://schemas.microsoft.com/office/drawing/2014/main" id="{9D730197-93E9-44CE-A272-8E1E86A5D47C}"/>
              </a:ext>
            </a:extLst>
          </p:cNvPr>
          <p:cNvSpPr txBox="1"/>
          <p:nvPr/>
        </p:nvSpPr>
        <p:spPr>
          <a:xfrm>
            <a:off x="10850881" y="3452130"/>
            <a:ext cx="1341120" cy="646331"/>
          </a:xfrm>
          <a:prstGeom prst="rect">
            <a:avLst/>
          </a:prstGeom>
          <a:noFill/>
        </p:spPr>
        <p:txBody>
          <a:bodyPr wrap="square" rtlCol="0">
            <a:spAutoFit/>
          </a:bodyPr>
          <a:lstStyle/>
          <a:p>
            <a:r>
              <a:rPr lang="en-US" dirty="0"/>
              <a:t>Finance &amp; Accounts</a:t>
            </a:r>
          </a:p>
        </p:txBody>
      </p:sp>
      <p:sp>
        <p:nvSpPr>
          <p:cNvPr id="25" name="TextBox 24">
            <a:extLst>
              <a:ext uri="{FF2B5EF4-FFF2-40B4-BE49-F238E27FC236}">
                <a16:creationId xmlns:a16="http://schemas.microsoft.com/office/drawing/2014/main" id="{55FDAFC4-DDD0-4BD1-9B0E-76E6CFDBEF6C}"/>
              </a:ext>
            </a:extLst>
          </p:cNvPr>
          <p:cNvSpPr txBox="1"/>
          <p:nvPr/>
        </p:nvSpPr>
        <p:spPr>
          <a:xfrm>
            <a:off x="11082754" y="4292608"/>
            <a:ext cx="1341120" cy="369332"/>
          </a:xfrm>
          <a:prstGeom prst="rect">
            <a:avLst/>
          </a:prstGeom>
          <a:noFill/>
        </p:spPr>
        <p:txBody>
          <a:bodyPr wrap="square" rtlCol="0">
            <a:spAutoFit/>
          </a:bodyPr>
          <a:lstStyle/>
          <a:p>
            <a:r>
              <a:rPr lang="en-US" dirty="0"/>
              <a:t>Treasury</a:t>
            </a:r>
          </a:p>
        </p:txBody>
      </p:sp>
      <p:sp>
        <p:nvSpPr>
          <p:cNvPr id="26" name="TextBox 25">
            <a:extLst>
              <a:ext uri="{FF2B5EF4-FFF2-40B4-BE49-F238E27FC236}">
                <a16:creationId xmlns:a16="http://schemas.microsoft.com/office/drawing/2014/main" id="{3D63FB81-FEA8-418E-8231-A4B549D72120}"/>
              </a:ext>
            </a:extLst>
          </p:cNvPr>
          <p:cNvSpPr txBox="1"/>
          <p:nvPr/>
        </p:nvSpPr>
        <p:spPr>
          <a:xfrm>
            <a:off x="10944386" y="4978096"/>
            <a:ext cx="1341120" cy="369332"/>
          </a:xfrm>
          <a:prstGeom prst="rect">
            <a:avLst/>
          </a:prstGeom>
          <a:noFill/>
        </p:spPr>
        <p:txBody>
          <a:bodyPr wrap="square" rtlCol="0">
            <a:spAutoFit/>
          </a:bodyPr>
          <a:lstStyle/>
          <a:p>
            <a:r>
              <a:rPr lang="en-US" dirty="0"/>
              <a:t>Land Use</a:t>
            </a:r>
          </a:p>
        </p:txBody>
      </p:sp>
      <p:sp>
        <p:nvSpPr>
          <p:cNvPr id="27" name="TextBox 26">
            <a:extLst>
              <a:ext uri="{FF2B5EF4-FFF2-40B4-BE49-F238E27FC236}">
                <a16:creationId xmlns:a16="http://schemas.microsoft.com/office/drawing/2014/main" id="{6694BF7E-E02C-49E7-923B-A96B8077BD00}"/>
              </a:ext>
            </a:extLst>
          </p:cNvPr>
          <p:cNvSpPr txBox="1"/>
          <p:nvPr/>
        </p:nvSpPr>
        <p:spPr>
          <a:xfrm>
            <a:off x="6623728" y="5941511"/>
            <a:ext cx="1341120" cy="369332"/>
          </a:xfrm>
          <a:prstGeom prst="rect">
            <a:avLst/>
          </a:prstGeom>
          <a:noFill/>
        </p:spPr>
        <p:txBody>
          <a:bodyPr wrap="square" rtlCol="0">
            <a:spAutoFit/>
          </a:bodyPr>
          <a:lstStyle/>
          <a:p>
            <a:r>
              <a:rPr lang="en-US" dirty="0"/>
              <a:t>Facilities</a:t>
            </a:r>
          </a:p>
        </p:txBody>
      </p:sp>
      <p:sp>
        <p:nvSpPr>
          <p:cNvPr id="28" name="TextBox 27">
            <a:extLst>
              <a:ext uri="{FF2B5EF4-FFF2-40B4-BE49-F238E27FC236}">
                <a16:creationId xmlns:a16="http://schemas.microsoft.com/office/drawing/2014/main" id="{F6BA893D-D213-4F0A-96B6-C78C14D31C64}"/>
              </a:ext>
            </a:extLst>
          </p:cNvPr>
          <p:cNvSpPr txBox="1"/>
          <p:nvPr/>
        </p:nvSpPr>
        <p:spPr>
          <a:xfrm>
            <a:off x="10883917" y="5981865"/>
            <a:ext cx="1341120" cy="369332"/>
          </a:xfrm>
          <a:prstGeom prst="rect">
            <a:avLst/>
          </a:prstGeom>
          <a:noFill/>
        </p:spPr>
        <p:txBody>
          <a:bodyPr wrap="square" rtlCol="0">
            <a:spAutoFit/>
          </a:bodyPr>
          <a:lstStyle/>
          <a:p>
            <a:r>
              <a:rPr lang="en-US" dirty="0"/>
              <a:t>HR</a:t>
            </a:r>
          </a:p>
        </p:txBody>
      </p:sp>
    </p:spTree>
    <p:extLst>
      <p:ext uri="{BB962C8B-B14F-4D97-AF65-F5344CB8AC3E}">
        <p14:creationId xmlns:p14="http://schemas.microsoft.com/office/powerpoint/2010/main" val="3848120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8C749-BA6E-4DB4-8560-137759C15F4C}"/>
              </a:ext>
            </a:extLst>
          </p:cNvPr>
          <p:cNvSpPr>
            <a:spLocks noGrp="1"/>
          </p:cNvSpPr>
          <p:nvPr>
            <p:ph type="title"/>
          </p:nvPr>
        </p:nvSpPr>
        <p:spPr>
          <a:xfrm>
            <a:off x="838200" y="365126"/>
            <a:ext cx="3352800" cy="5291108"/>
          </a:xfrm>
        </p:spPr>
        <p:txBody>
          <a:bodyPr>
            <a:normAutofit/>
          </a:bodyPr>
          <a:lstStyle/>
          <a:p>
            <a:r>
              <a:rPr lang="en-US" dirty="0"/>
              <a:t>Gates management is the hand off between airlines and airports…</a:t>
            </a:r>
            <a:endParaRPr lang="en-CA" dirty="0"/>
          </a:p>
        </p:txBody>
      </p:sp>
      <p:sp>
        <p:nvSpPr>
          <p:cNvPr id="4" name="Footer Placeholder 3">
            <a:extLst>
              <a:ext uri="{FF2B5EF4-FFF2-40B4-BE49-F238E27FC236}">
                <a16:creationId xmlns:a16="http://schemas.microsoft.com/office/drawing/2014/main" id="{C14FBFA9-7AC8-46E5-8782-501C481D2F50}"/>
              </a:ext>
            </a:extLst>
          </p:cNvPr>
          <p:cNvSpPr>
            <a:spLocks noGrp="1"/>
          </p:cNvSpPr>
          <p:nvPr>
            <p:ph type="ftr" sz="quarter" idx="11"/>
          </p:nvPr>
        </p:nvSpPr>
        <p:spPr/>
        <p:txBody>
          <a:bodyPr/>
          <a:lstStyle/>
          <a:p>
            <a:r>
              <a:rPr lang="en-US" dirty="0"/>
              <a:t>CSDA1000SUMA18 - Airport Gate Assignment Optimization</a:t>
            </a:r>
            <a:endParaRPr lang="en-CA" dirty="0"/>
          </a:p>
        </p:txBody>
      </p:sp>
      <p:pic>
        <p:nvPicPr>
          <p:cNvPr id="6" name="Picture 5">
            <a:extLst>
              <a:ext uri="{FF2B5EF4-FFF2-40B4-BE49-F238E27FC236}">
                <a16:creationId xmlns:a16="http://schemas.microsoft.com/office/drawing/2014/main" id="{971FB5C1-3B07-40E4-B69F-72E237AA86C3}"/>
              </a:ext>
            </a:extLst>
          </p:cNvPr>
          <p:cNvPicPr>
            <a:picLocks noChangeAspect="1"/>
          </p:cNvPicPr>
          <p:nvPr/>
        </p:nvPicPr>
        <p:blipFill>
          <a:blip r:embed="rId2"/>
          <a:stretch>
            <a:fillRect/>
          </a:stretch>
        </p:blipFill>
        <p:spPr>
          <a:xfrm>
            <a:off x="4591821" y="1022387"/>
            <a:ext cx="7037791" cy="4633847"/>
          </a:xfrm>
          <a:prstGeom prst="rect">
            <a:avLst/>
          </a:prstGeom>
        </p:spPr>
      </p:pic>
    </p:spTree>
    <p:extLst>
      <p:ext uri="{BB962C8B-B14F-4D97-AF65-F5344CB8AC3E}">
        <p14:creationId xmlns:p14="http://schemas.microsoft.com/office/powerpoint/2010/main" val="929757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8C749-BA6E-4DB4-8560-137759C15F4C}"/>
              </a:ext>
            </a:extLst>
          </p:cNvPr>
          <p:cNvSpPr>
            <a:spLocks noGrp="1"/>
          </p:cNvSpPr>
          <p:nvPr>
            <p:ph type="title"/>
          </p:nvPr>
        </p:nvSpPr>
        <p:spPr>
          <a:xfrm>
            <a:off x="838200" y="365126"/>
            <a:ext cx="4023360" cy="5136514"/>
          </a:xfrm>
        </p:spPr>
        <p:txBody>
          <a:bodyPr>
            <a:normAutofit/>
          </a:bodyPr>
          <a:lstStyle/>
          <a:p>
            <a:r>
              <a:rPr lang="en-US" dirty="0"/>
              <a:t>…focus on sub-optimal performance – breaks in the systems</a:t>
            </a:r>
            <a:endParaRPr lang="en-CA" dirty="0"/>
          </a:p>
        </p:txBody>
      </p:sp>
      <p:sp>
        <p:nvSpPr>
          <p:cNvPr id="4" name="Footer Placeholder 3">
            <a:extLst>
              <a:ext uri="{FF2B5EF4-FFF2-40B4-BE49-F238E27FC236}">
                <a16:creationId xmlns:a16="http://schemas.microsoft.com/office/drawing/2014/main" id="{C14FBFA9-7AC8-46E5-8782-501C481D2F50}"/>
              </a:ext>
            </a:extLst>
          </p:cNvPr>
          <p:cNvSpPr>
            <a:spLocks noGrp="1"/>
          </p:cNvSpPr>
          <p:nvPr>
            <p:ph type="ftr" sz="quarter" idx="11"/>
          </p:nvPr>
        </p:nvSpPr>
        <p:spPr/>
        <p:txBody>
          <a:bodyPr/>
          <a:lstStyle/>
          <a:p>
            <a:r>
              <a:rPr lang="en-US" dirty="0"/>
              <a:t>CSDA1000SUMA18 - Airport Gate Assignment Optimization</a:t>
            </a:r>
            <a:endParaRPr lang="en-CA" dirty="0"/>
          </a:p>
        </p:txBody>
      </p:sp>
      <p:graphicFrame>
        <p:nvGraphicFramePr>
          <p:cNvPr id="3" name="Diagram 2">
            <a:extLst>
              <a:ext uri="{FF2B5EF4-FFF2-40B4-BE49-F238E27FC236}">
                <a16:creationId xmlns:a16="http://schemas.microsoft.com/office/drawing/2014/main" id="{3B708B4B-4FC0-4854-B492-EC6D5CF920FA}"/>
              </a:ext>
            </a:extLst>
          </p:cNvPr>
          <p:cNvGraphicFramePr/>
          <p:nvPr>
            <p:extLst/>
          </p:nvPr>
        </p:nvGraphicFramePr>
        <p:xfrm>
          <a:off x="2286000" y="0"/>
          <a:ext cx="9677400" cy="6227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5908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8C749-BA6E-4DB4-8560-137759C15F4C}"/>
              </a:ext>
            </a:extLst>
          </p:cNvPr>
          <p:cNvSpPr>
            <a:spLocks noGrp="1"/>
          </p:cNvSpPr>
          <p:nvPr>
            <p:ph type="title"/>
          </p:nvPr>
        </p:nvSpPr>
        <p:spPr>
          <a:xfrm>
            <a:off x="838200" y="365126"/>
            <a:ext cx="3200400" cy="5502274"/>
          </a:xfrm>
        </p:spPr>
        <p:txBody>
          <a:bodyPr>
            <a:normAutofit/>
          </a:bodyPr>
          <a:lstStyle/>
          <a:p>
            <a:r>
              <a:rPr lang="en-US" dirty="0"/>
              <a:t>How does sub-optimal gate management affect passengers and airports</a:t>
            </a:r>
            <a:endParaRPr lang="en-CA" dirty="0"/>
          </a:p>
        </p:txBody>
      </p:sp>
      <p:sp>
        <p:nvSpPr>
          <p:cNvPr id="4" name="Footer Placeholder 3">
            <a:extLst>
              <a:ext uri="{FF2B5EF4-FFF2-40B4-BE49-F238E27FC236}">
                <a16:creationId xmlns:a16="http://schemas.microsoft.com/office/drawing/2014/main" id="{C14FBFA9-7AC8-46E5-8782-501C481D2F50}"/>
              </a:ext>
            </a:extLst>
          </p:cNvPr>
          <p:cNvSpPr>
            <a:spLocks noGrp="1"/>
          </p:cNvSpPr>
          <p:nvPr>
            <p:ph type="ftr" sz="quarter" idx="11"/>
          </p:nvPr>
        </p:nvSpPr>
        <p:spPr/>
        <p:txBody>
          <a:bodyPr/>
          <a:lstStyle/>
          <a:p>
            <a:r>
              <a:rPr lang="en-US" dirty="0"/>
              <a:t>CSDA1000SUMA18 - Airport Gate Assignment Optimization</a:t>
            </a:r>
            <a:endParaRPr lang="en-CA" dirty="0"/>
          </a:p>
        </p:txBody>
      </p:sp>
      <p:graphicFrame>
        <p:nvGraphicFramePr>
          <p:cNvPr id="3" name="Diagram 2">
            <a:extLst>
              <a:ext uri="{FF2B5EF4-FFF2-40B4-BE49-F238E27FC236}">
                <a16:creationId xmlns:a16="http://schemas.microsoft.com/office/drawing/2014/main" id="{819F9960-5933-44BF-8F2C-AFF1135902BC}"/>
              </a:ext>
            </a:extLst>
          </p:cNvPr>
          <p:cNvGraphicFramePr/>
          <p:nvPr>
            <p:extLst>
              <p:ext uri="{D42A27DB-BD31-4B8C-83A1-F6EECF244321}">
                <p14:modId xmlns:p14="http://schemas.microsoft.com/office/powerpoint/2010/main" val="3353584322"/>
              </p:ext>
            </p:extLst>
          </p:nvPr>
        </p:nvGraphicFramePr>
        <p:xfrm>
          <a:off x="4556234" y="466344"/>
          <a:ext cx="7422406" cy="58900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9876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D1F4162-9966-4754-8FB6-A54D181710E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CSDA1000SUMA18 - Airport Gate Assignment Optimization</a:t>
            </a:r>
            <a:endParaRPr kumimoji="0" lang="en-CA"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BEDCB89-AE61-49A2-A70B-B24F75991469}"/>
              </a:ext>
            </a:extLst>
          </p:cNvPr>
          <p:cNvSpPr txBox="1"/>
          <p:nvPr/>
        </p:nvSpPr>
        <p:spPr>
          <a:xfrm>
            <a:off x="556590" y="848142"/>
            <a:ext cx="11436627" cy="224676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Information from 22 years has been retrieved from airlines transportation database. These datasets are from 1987 to 2008 and are relative to United State airlines performance, for the data description. As an example, for the year 2008, SFO airport has </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140.587</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flights from 15 different carriers. The top 4 most important carriers are United Airlines Inc with </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31%</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total traffic followed by SkyWest Airlines Inc. (</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28%</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Southwest Airlines Co. (</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9%</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and American Airlines Inc. (</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9%</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Number of flights per carrier, delays trend and cancellation analysis at San Francisco International Airport (SFO) presented here (see Tables 1, 2,3 and 4).  For that analysis the following datasets </a:t>
            </a:r>
            <a:r>
              <a:rPr kumimoji="0" lang="en-CA" sz="1400" b="0" i="0" u="none" strike="noStrike" kern="1200" cap="none" spc="0" normalizeH="0" baseline="0" noProof="0" dirty="0">
                <a:ln>
                  <a:noFill/>
                </a:ln>
                <a:solidFill>
                  <a:prstClr val="black"/>
                </a:solidFill>
                <a:effectLst/>
                <a:uLnTx/>
                <a:uFillTx/>
                <a:latin typeface="Calibri" panose="020F0502020204030204"/>
                <a:ea typeface="+mn-ea"/>
                <a:cs typeface="+mn-cs"/>
              </a:rPr>
              <a:t>were analyzed:</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Airline on-time performance reports (“Airline on-time performance reports,” n.d.);</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1987-2008 US Flights statistics (“Data elements,” n.d.);</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SFO Gate and Stand Assignment Information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Sfo</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gate and stand assignment </a:t>
            </a:r>
            <a:r>
              <a:rPr kumimoji="0" lang="en-CA" sz="1400" b="0" i="0" u="none" strike="noStrike" kern="1200" cap="none" spc="0" normalizeH="0" baseline="0" noProof="0" dirty="0">
                <a:ln>
                  <a:noFill/>
                </a:ln>
                <a:solidFill>
                  <a:prstClr val="black"/>
                </a:solidFill>
                <a:effectLst/>
                <a:uLnTx/>
                <a:uFillTx/>
                <a:latin typeface="Calibri" panose="020F0502020204030204"/>
                <a:ea typeface="+mn-ea"/>
                <a:cs typeface="+mn-cs"/>
              </a:rPr>
              <a:t>information - data. </a:t>
            </a:r>
            <a:r>
              <a:rPr kumimoji="0" lang="en-CA" sz="1400" b="0" i="0" u="none" strike="noStrike" kern="1200" cap="none" spc="0" normalizeH="0" baseline="0" noProof="0" dirty="0" err="1">
                <a:ln>
                  <a:noFill/>
                </a:ln>
                <a:solidFill>
                  <a:prstClr val="black"/>
                </a:solidFill>
                <a:effectLst/>
                <a:uLnTx/>
                <a:uFillTx/>
                <a:latin typeface="Calibri" panose="020F0502020204030204"/>
                <a:ea typeface="+mn-ea"/>
                <a:cs typeface="+mn-cs"/>
              </a:rPr>
              <a:t>Gov</a:t>
            </a:r>
            <a:r>
              <a:rPr kumimoji="0" lang="en-CA"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CA" sz="1400" b="0" i="0" u="none" strike="noStrike" kern="1200" cap="none" spc="0" normalizeH="0" baseline="0" noProof="0" dirty="0" err="1">
                <a:ln>
                  <a:noFill/>
                </a:ln>
                <a:solidFill>
                  <a:prstClr val="black"/>
                </a:solidFill>
                <a:effectLst/>
                <a:uLnTx/>
                <a:uFillTx/>
                <a:latin typeface="Calibri" panose="020F0502020204030204"/>
                <a:ea typeface="+mn-ea"/>
                <a:cs typeface="+mn-cs"/>
              </a:rPr>
              <a:t>n.d.</a:t>
            </a:r>
            <a:r>
              <a:rPr kumimoji="0" lang="en-CA" sz="14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2015 US Flights statistics (“2015 flight delays and cancellations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kaggle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n.d.</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400" b="0" i="0" u="none" strike="noStrike" kern="1200" cap="none" spc="0" normalizeH="0" baseline="0" noProof="0" dirty="0">
                <a:ln>
                  <a:noFill/>
                </a:ln>
                <a:solidFill>
                  <a:prstClr val="black"/>
                </a:solidFill>
                <a:effectLst/>
                <a:uLnTx/>
                <a:uFillTx/>
                <a:latin typeface="Calibri" panose="020F0502020204030204"/>
                <a:ea typeface="+mn-ea"/>
                <a:cs typeface="+mn-cs"/>
              </a:rPr>
              <a:t>Aircraft registry (“Aircraft registry – releasable aircraft database download,” </a:t>
            </a:r>
            <a:r>
              <a:rPr kumimoji="0" lang="en-CA" sz="1400" b="0" i="0" u="none" strike="noStrike" kern="1200" cap="none" spc="0" normalizeH="0" baseline="0" noProof="0" dirty="0" err="1">
                <a:ln>
                  <a:noFill/>
                </a:ln>
                <a:solidFill>
                  <a:prstClr val="black"/>
                </a:solidFill>
                <a:effectLst/>
                <a:uLnTx/>
                <a:uFillTx/>
                <a:latin typeface="Calibri" panose="020F0502020204030204"/>
                <a:ea typeface="+mn-ea"/>
                <a:cs typeface="+mn-cs"/>
              </a:rPr>
              <a:t>n.d.</a:t>
            </a:r>
            <a:r>
              <a:rPr kumimoji="0" lang="en-CA" sz="14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6C379ADF-C3CF-4A92-9C4D-FF5531C168A9}"/>
              </a:ext>
            </a:extLst>
          </p:cNvPr>
          <p:cNvSpPr/>
          <p:nvPr/>
        </p:nvSpPr>
        <p:spPr>
          <a:xfrm>
            <a:off x="556590" y="212035"/>
            <a:ext cx="10866783" cy="6493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mn-cs"/>
              </a:rPr>
              <a:t>Data overview, insight's - Viviane</a:t>
            </a:r>
          </a:p>
        </p:txBody>
      </p:sp>
      <p:sp>
        <p:nvSpPr>
          <p:cNvPr id="11" name="Rectangle 10">
            <a:extLst>
              <a:ext uri="{FF2B5EF4-FFF2-40B4-BE49-F238E27FC236}">
                <a16:creationId xmlns:a16="http://schemas.microsoft.com/office/drawing/2014/main" id="{E5E184BE-44FF-431D-8FFF-8AF0B7A6E51B}"/>
              </a:ext>
            </a:extLst>
          </p:cNvPr>
          <p:cNvSpPr/>
          <p:nvPr/>
        </p:nvSpPr>
        <p:spPr>
          <a:xfrm>
            <a:off x="8806065" y="2936600"/>
            <a:ext cx="3293170"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1" i="1" u="sng" strike="noStrike" kern="1200" cap="none" spc="0" normalizeH="0" baseline="0" noProof="0" dirty="0">
                <a:ln>
                  <a:noFill/>
                </a:ln>
                <a:solidFill>
                  <a:prstClr val="black"/>
                </a:solidFill>
                <a:effectLst/>
                <a:uLnTx/>
                <a:uFillTx/>
                <a:latin typeface="Calibri" panose="020F0502020204030204"/>
                <a:ea typeface="+mn-ea"/>
                <a:cs typeface="+mn-cs"/>
              </a:rPr>
              <a:t>Table 2</a:t>
            </a:r>
            <a:r>
              <a:rPr kumimoji="0" lang="en-CA"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Delay trend IN/OUT in minute for the top (United Airlines Inc ) carrier at SFO</a:t>
            </a:r>
            <a:endParaRPr kumimoji="0" lang="en-CA"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3" name="Table 12">
            <a:extLst>
              <a:ext uri="{FF2B5EF4-FFF2-40B4-BE49-F238E27FC236}">
                <a16:creationId xmlns:a16="http://schemas.microsoft.com/office/drawing/2014/main" id="{ECB23D50-503B-428D-8185-0A87F394BB88}"/>
              </a:ext>
            </a:extLst>
          </p:cNvPr>
          <p:cNvGraphicFramePr>
            <a:graphicFrameLocks noGrp="1"/>
          </p:cNvGraphicFramePr>
          <p:nvPr>
            <p:extLst/>
          </p:nvPr>
        </p:nvGraphicFramePr>
        <p:xfrm>
          <a:off x="8898830" y="3451273"/>
          <a:ext cx="2637184" cy="2647950"/>
        </p:xfrm>
        <a:graphic>
          <a:graphicData uri="http://schemas.openxmlformats.org/drawingml/2006/table">
            <a:tbl>
              <a:tblPr/>
              <a:tblGrid>
                <a:gridCol w="912233">
                  <a:extLst>
                    <a:ext uri="{9D8B030D-6E8A-4147-A177-3AD203B41FA5}">
                      <a16:colId xmlns:a16="http://schemas.microsoft.com/office/drawing/2014/main" val="672359830"/>
                    </a:ext>
                  </a:extLst>
                </a:gridCol>
                <a:gridCol w="796131">
                  <a:extLst>
                    <a:ext uri="{9D8B030D-6E8A-4147-A177-3AD203B41FA5}">
                      <a16:colId xmlns:a16="http://schemas.microsoft.com/office/drawing/2014/main" val="219403198"/>
                    </a:ext>
                  </a:extLst>
                </a:gridCol>
                <a:gridCol w="928820">
                  <a:extLst>
                    <a:ext uri="{9D8B030D-6E8A-4147-A177-3AD203B41FA5}">
                      <a16:colId xmlns:a16="http://schemas.microsoft.com/office/drawing/2014/main" val="1336570471"/>
                    </a:ext>
                  </a:extLst>
                </a:gridCol>
              </a:tblGrid>
              <a:tr h="317243">
                <a:tc>
                  <a:txBody>
                    <a:bodyPr/>
                    <a:lstStyle/>
                    <a:p>
                      <a:pPr algn="l" fontAlgn="ctr"/>
                      <a:r>
                        <a:rPr lang="en-CA" sz="1100" b="1" i="0" u="none" strike="noStrike" dirty="0">
                          <a:solidFill>
                            <a:srgbClr val="000000"/>
                          </a:solidFill>
                          <a:effectLst/>
                          <a:latin typeface="Calibri" panose="020F0502020204030204" pitchFamily="34" charset="0"/>
                        </a:rPr>
                        <a:t>United Air Lines Inc.</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en-CA" sz="1100" b="1" i="0" u="none" strike="noStrike" dirty="0">
                          <a:solidFill>
                            <a:srgbClr val="000000"/>
                          </a:solidFill>
                          <a:effectLst/>
                          <a:latin typeface="Calibri" panose="020F0502020204030204" pitchFamily="34" charset="0"/>
                        </a:rPr>
                        <a:t>Delay IN</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en-CA" sz="1100" b="1" i="0" u="none" strike="noStrike">
                          <a:solidFill>
                            <a:srgbClr val="000000"/>
                          </a:solidFill>
                          <a:effectLst/>
                          <a:latin typeface="Calibri" panose="020F0502020204030204" pitchFamily="34" charset="0"/>
                        </a:rPr>
                        <a:t>Delay OUT</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809495550"/>
                  </a:ext>
                </a:extLst>
              </a:tr>
              <a:tr h="163003">
                <a:tc>
                  <a:txBody>
                    <a:bodyPr/>
                    <a:lstStyle/>
                    <a:p>
                      <a:pPr algn="l" fontAlgn="b"/>
                      <a:r>
                        <a:rPr lang="en-CA" sz="1100" b="0" i="0" u="none" strike="noStrike">
                          <a:solidFill>
                            <a:srgbClr val="000000"/>
                          </a:solidFill>
                          <a:effectLst/>
                          <a:latin typeface="Calibri" panose="020F0502020204030204" pitchFamily="34" charset="0"/>
                        </a:rPr>
                        <a:t>Jan-08</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94,084</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102,706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765398158"/>
                  </a:ext>
                </a:extLst>
              </a:tr>
              <a:tr h="163003">
                <a:tc>
                  <a:txBody>
                    <a:bodyPr/>
                    <a:lstStyle/>
                    <a:p>
                      <a:pPr algn="l" fontAlgn="b"/>
                      <a:r>
                        <a:rPr lang="en-CA" sz="1100" b="0" i="0" u="none" strike="noStrike">
                          <a:solidFill>
                            <a:srgbClr val="000000"/>
                          </a:solidFill>
                          <a:effectLst/>
                          <a:latin typeface="Calibri" panose="020F0502020204030204" pitchFamily="34" charset="0"/>
                        </a:rPr>
                        <a:t>Feb-08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50,629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56,384</a:t>
                      </a:r>
                    </a:p>
                  </a:txBody>
                  <a:tcPr marL="9525" marR="9525" marT="9525" marB="0" anchor="ctr">
                    <a:lnL>
                      <a:noFill/>
                    </a:lnL>
                    <a:lnR>
                      <a:noFill/>
                    </a:lnR>
                    <a:lnT>
                      <a:noFill/>
                    </a:lnT>
                    <a:lnB>
                      <a:noFill/>
                    </a:lnB>
                  </a:tcPr>
                </a:tc>
                <a:extLst>
                  <a:ext uri="{0D108BD9-81ED-4DB2-BD59-A6C34878D82A}">
                    <a16:rowId xmlns:a16="http://schemas.microsoft.com/office/drawing/2014/main" val="4060798462"/>
                  </a:ext>
                </a:extLst>
              </a:tr>
              <a:tr h="163003">
                <a:tc>
                  <a:txBody>
                    <a:bodyPr/>
                    <a:lstStyle/>
                    <a:p>
                      <a:pPr algn="l" fontAlgn="b"/>
                      <a:r>
                        <a:rPr lang="en-CA" sz="1100" b="0" i="0" u="none" strike="noStrike" dirty="0">
                          <a:solidFill>
                            <a:srgbClr val="000000"/>
                          </a:solidFill>
                          <a:effectLst/>
                          <a:latin typeface="Calibri" panose="020F0502020204030204" pitchFamily="34" charset="0"/>
                        </a:rPr>
                        <a:t>Mar-08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23,240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38,367</a:t>
                      </a:r>
                    </a:p>
                  </a:txBody>
                  <a:tcPr marL="9525" marR="9525" marT="9525" marB="0" anchor="ctr">
                    <a:lnL>
                      <a:noFill/>
                    </a:lnL>
                    <a:lnR>
                      <a:noFill/>
                    </a:lnR>
                    <a:lnT>
                      <a:noFill/>
                    </a:lnT>
                    <a:lnB>
                      <a:noFill/>
                    </a:lnB>
                  </a:tcPr>
                </a:tc>
                <a:extLst>
                  <a:ext uri="{0D108BD9-81ED-4DB2-BD59-A6C34878D82A}">
                    <a16:rowId xmlns:a16="http://schemas.microsoft.com/office/drawing/2014/main" val="828368912"/>
                  </a:ext>
                </a:extLst>
              </a:tr>
              <a:tr h="163003">
                <a:tc>
                  <a:txBody>
                    <a:bodyPr/>
                    <a:lstStyle/>
                    <a:p>
                      <a:pPr algn="l" fontAlgn="b"/>
                      <a:r>
                        <a:rPr lang="en-CA" sz="1100" b="0" i="0" u="none" strike="noStrike">
                          <a:solidFill>
                            <a:srgbClr val="000000"/>
                          </a:solidFill>
                          <a:effectLst/>
                          <a:latin typeface="Calibri" panose="020F0502020204030204" pitchFamily="34" charset="0"/>
                        </a:rPr>
                        <a:t>Apr-08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22,525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36,477</a:t>
                      </a:r>
                    </a:p>
                  </a:txBody>
                  <a:tcPr marL="9525" marR="9525" marT="9525" marB="0" anchor="ctr">
                    <a:lnL>
                      <a:noFill/>
                    </a:lnL>
                    <a:lnR>
                      <a:noFill/>
                    </a:lnR>
                    <a:lnT>
                      <a:noFill/>
                    </a:lnT>
                    <a:lnB>
                      <a:noFill/>
                    </a:lnB>
                  </a:tcPr>
                </a:tc>
                <a:extLst>
                  <a:ext uri="{0D108BD9-81ED-4DB2-BD59-A6C34878D82A}">
                    <a16:rowId xmlns:a16="http://schemas.microsoft.com/office/drawing/2014/main" val="2853851387"/>
                  </a:ext>
                </a:extLst>
              </a:tr>
              <a:tr h="163003">
                <a:tc>
                  <a:txBody>
                    <a:bodyPr/>
                    <a:lstStyle/>
                    <a:p>
                      <a:pPr algn="l" fontAlgn="b"/>
                      <a:r>
                        <a:rPr lang="en-CA" sz="1100" b="0" i="0" u="none" strike="noStrike">
                          <a:solidFill>
                            <a:srgbClr val="000000"/>
                          </a:solidFill>
                          <a:effectLst/>
                          <a:latin typeface="Calibri" panose="020F0502020204030204" pitchFamily="34" charset="0"/>
                        </a:rPr>
                        <a:t>May-08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34,390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44,159</a:t>
                      </a:r>
                    </a:p>
                  </a:txBody>
                  <a:tcPr marL="9525" marR="9525" marT="9525" marB="0" anchor="ctr">
                    <a:lnL>
                      <a:noFill/>
                    </a:lnL>
                    <a:lnR>
                      <a:noFill/>
                    </a:lnR>
                    <a:lnT>
                      <a:noFill/>
                    </a:lnT>
                    <a:lnB>
                      <a:noFill/>
                    </a:lnB>
                  </a:tcPr>
                </a:tc>
                <a:extLst>
                  <a:ext uri="{0D108BD9-81ED-4DB2-BD59-A6C34878D82A}">
                    <a16:rowId xmlns:a16="http://schemas.microsoft.com/office/drawing/2014/main" val="1159806773"/>
                  </a:ext>
                </a:extLst>
              </a:tr>
              <a:tr h="163003">
                <a:tc>
                  <a:txBody>
                    <a:bodyPr/>
                    <a:lstStyle/>
                    <a:p>
                      <a:pPr algn="l" fontAlgn="b"/>
                      <a:r>
                        <a:rPr lang="en-CA" sz="1100" b="0" i="0" u="none" strike="noStrike">
                          <a:solidFill>
                            <a:srgbClr val="000000"/>
                          </a:solidFill>
                          <a:effectLst/>
                          <a:latin typeface="Calibri" panose="020F0502020204030204" pitchFamily="34" charset="0"/>
                        </a:rPr>
                        <a:t>Jun-08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65,529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79,900</a:t>
                      </a:r>
                    </a:p>
                  </a:txBody>
                  <a:tcPr marL="9525" marR="9525" marT="9525" marB="0" anchor="ctr">
                    <a:lnL>
                      <a:noFill/>
                    </a:lnL>
                    <a:lnR>
                      <a:noFill/>
                    </a:lnR>
                    <a:lnT>
                      <a:noFill/>
                    </a:lnT>
                    <a:lnB>
                      <a:noFill/>
                    </a:lnB>
                  </a:tcPr>
                </a:tc>
                <a:extLst>
                  <a:ext uri="{0D108BD9-81ED-4DB2-BD59-A6C34878D82A}">
                    <a16:rowId xmlns:a16="http://schemas.microsoft.com/office/drawing/2014/main" val="1423614132"/>
                  </a:ext>
                </a:extLst>
              </a:tr>
              <a:tr h="163003">
                <a:tc>
                  <a:txBody>
                    <a:bodyPr/>
                    <a:lstStyle/>
                    <a:p>
                      <a:pPr algn="l" fontAlgn="b"/>
                      <a:r>
                        <a:rPr lang="en-CA" sz="1100" b="0" i="0" u="none" strike="noStrike">
                          <a:solidFill>
                            <a:srgbClr val="000000"/>
                          </a:solidFill>
                          <a:effectLst/>
                          <a:latin typeface="Calibri" panose="020F0502020204030204" pitchFamily="34" charset="0"/>
                        </a:rPr>
                        <a:t>Jul-08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51,381</a:t>
                      </a:r>
                    </a:p>
                  </a:txBody>
                  <a:tcPr marL="9525" marR="9525" marT="9525" marB="0" anchor="ctr">
                    <a:lnL>
                      <a:noFill/>
                    </a:lnL>
                    <a:lnR>
                      <a:noFill/>
                    </a:lnR>
                    <a:lnT>
                      <a:noFill/>
                    </a:lnT>
                    <a:lnB>
                      <a:noFill/>
                    </a:lnB>
                  </a:tcPr>
                </a:tc>
                <a:tc>
                  <a:txBody>
                    <a:bodyPr/>
                    <a:lstStyle/>
                    <a:p>
                      <a:pPr algn="ctr" fontAlgn="ctr"/>
                      <a:r>
                        <a:rPr lang="en-CA" sz="1100" b="0" i="0" u="none" strike="noStrike" dirty="0">
                          <a:solidFill>
                            <a:srgbClr val="000000"/>
                          </a:solidFill>
                          <a:effectLst/>
                          <a:latin typeface="Calibri" panose="020F0502020204030204" pitchFamily="34" charset="0"/>
                        </a:rPr>
                        <a:t>64,791</a:t>
                      </a:r>
                    </a:p>
                  </a:txBody>
                  <a:tcPr marL="9525" marR="9525" marT="9525" marB="0" anchor="ctr">
                    <a:lnL>
                      <a:noFill/>
                    </a:lnL>
                    <a:lnR>
                      <a:noFill/>
                    </a:lnR>
                    <a:lnT>
                      <a:noFill/>
                    </a:lnT>
                    <a:lnB>
                      <a:noFill/>
                    </a:lnB>
                  </a:tcPr>
                </a:tc>
                <a:extLst>
                  <a:ext uri="{0D108BD9-81ED-4DB2-BD59-A6C34878D82A}">
                    <a16:rowId xmlns:a16="http://schemas.microsoft.com/office/drawing/2014/main" val="645975668"/>
                  </a:ext>
                </a:extLst>
              </a:tr>
              <a:tr h="163003">
                <a:tc>
                  <a:txBody>
                    <a:bodyPr/>
                    <a:lstStyle/>
                    <a:p>
                      <a:pPr algn="l" fontAlgn="b"/>
                      <a:r>
                        <a:rPr lang="en-CA" sz="1100" b="0" i="0" u="none" strike="noStrike">
                          <a:solidFill>
                            <a:srgbClr val="000000"/>
                          </a:solidFill>
                          <a:effectLst/>
                          <a:latin typeface="Calibri" panose="020F0502020204030204" pitchFamily="34" charset="0"/>
                        </a:rPr>
                        <a:t>Aug-08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44,212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58,489</a:t>
                      </a:r>
                    </a:p>
                  </a:txBody>
                  <a:tcPr marL="9525" marR="9525" marT="9525" marB="0" anchor="ctr">
                    <a:lnL>
                      <a:noFill/>
                    </a:lnL>
                    <a:lnR>
                      <a:noFill/>
                    </a:lnR>
                    <a:lnT>
                      <a:noFill/>
                    </a:lnT>
                    <a:lnB>
                      <a:noFill/>
                    </a:lnB>
                  </a:tcPr>
                </a:tc>
                <a:extLst>
                  <a:ext uri="{0D108BD9-81ED-4DB2-BD59-A6C34878D82A}">
                    <a16:rowId xmlns:a16="http://schemas.microsoft.com/office/drawing/2014/main" val="4158106442"/>
                  </a:ext>
                </a:extLst>
              </a:tr>
              <a:tr h="163003">
                <a:tc>
                  <a:txBody>
                    <a:bodyPr/>
                    <a:lstStyle/>
                    <a:p>
                      <a:pPr algn="l" fontAlgn="b"/>
                      <a:r>
                        <a:rPr lang="en-CA" sz="1100" b="0" i="0" u="none" strike="noStrike">
                          <a:solidFill>
                            <a:srgbClr val="000000"/>
                          </a:solidFill>
                          <a:effectLst/>
                          <a:latin typeface="Calibri" panose="020F0502020204030204" pitchFamily="34" charset="0"/>
                        </a:rPr>
                        <a:t>Sep-08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18,530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23,058</a:t>
                      </a:r>
                    </a:p>
                  </a:txBody>
                  <a:tcPr marL="9525" marR="9525" marT="9525" marB="0" anchor="ctr">
                    <a:lnL>
                      <a:noFill/>
                    </a:lnL>
                    <a:lnR>
                      <a:noFill/>
                    </a:lnR>
                    <a:lnT>
                      <a:noFill/>
                    </a:lnT>
                    <a:lnB>
                      <a:noFill/>
                    </a:lnB>
                  </a:tcPr>
                </a:tc>
                <a:extLst>
                  <a:ext uri="{0D108BD9-81ED-4DB2-BD59-A6C34878D82A}">
                    <a16:rowId xmlns:a16="http://schemas.microsoft.com/office/drawing/2014/main" val="3787635475"/>
                  </a:ext>
                </a:extLst>
              </a:tr>
              <a:tr h="163003">
                <a:tc>
                  <a:txBody>
                    <a:bodyPr/>
                    <a:lstStyle/>
                    <a:p>
                      <a:pPr algn="l" fontAlgn="b"/>
                      <a:r>
                        <a:rPr lang="en-CA" sz="1100" b="0" i="0" u="none" strike="noStrike">
                          <a:solidFill>
                            <a:srgbClr val="000000"/>
                          </a:solidFill>
                          <a:effectLst/>
                          <a:latin typeface="Calibri" panose="020F0502020204030204" pitchFamily="34" charset="0"/>
                        </a:rPr>
                        <a:t>Oct-08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746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19,209</a:t>
                      </a:r>
                    </a:p>
                  </a:txBody>
                  <a:tcPr marL="9525" marR="9525" marT="9525" marB="0" anchor="ctr">
                    <a:lnL>
                      <a:noFill/>
                    </a:lnL>
                    <a:lnR>
                      <a:noFill/>
                    </a:lnR>
                    <a:lnT>
                      <a:noFill/>
                    </a:lnT>
                    <a:lnB>
                      <a:noFill/>
                    </a:lnB>
                  </a:tcPr>
                </a:tc>
                <a:extLst>
                  <a:ext uri="{0D108BD9-81ED-4DB2-BD59-A6C34878D82A}">
                    <a16:rowId xmlns:a16="http://schemas.microsoft.com/office/drawing/2014/main" val="4059221637"/>
                  </a:ext>
                </a:extLst>
              </a:tr>
              <a:tr h="163003">
                <a:tc>
                  <a:txBody>
                    <a:bodyPr/>
                    <a:lstStyle/>
                    <a:p>
                      <a:pPr algn="l" fontAlgn="b"/>
                      <a:r>
                        <a:rPr lang="en-CA" sz="1100" b="0" i="0" u="none" strike="noStrike">
                          <a:solidFill>
                            <a:srgbClr val="000000"/>
                          </a:solidFill>
                          <a:effectLst/>
                          <a:latin typeface="Calibri" panose="020F0502020204030204" pitchFamily="34" charset="0"/>
                        </a:rPr>
                        <a:t>Nov-08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7,366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26,756</a:t>
                      </a:r>
                    </a:p>
                  </a:txBody>
                  <a:tcPr marL="9525" marR="9525" marT="9525" marB="0" anchor="ctr">
                    <a:lnL>
                      <a:noFill/>
                    </a:lnL>
                    <a:lnR>
                      <a:noFill/>
                    </a:lnR>
                    <a:lnT>
                      <a:noFill/>
                    </a:lnT>
                    <a:lnB>
                      <a:noFill/>
                    </a:lnB>
                  </a:tcPr>
                </a:tc>
                <a:extLst>
                  <a:ext uri="{0D108BD9-81ED-4DB2-BD59-A6C34878D82A}">
                    <a16:rowId xmlns:a16="http://schemas.microsoft.com/office/drawing/2014/main" val="1262228617"/>
                  </a:ext>
                </a:extLst>
              </a:tr>
              <a:tr h="163003">
                <a:tc>
                  <a:txBody>
                    <a:bodyPr/>
                    <a:lstStyle/>
                    <a:p>
                      <a:pPr algn="l" fontAlgn="b"/>
                      <a:r>
                        <a:rPr lang="en-CA" sz="1100" b="0" i="0" u="none" strike="noStrike">
                          <a:solidFill>
                            <a:srgbClr val="000000"/>
                          </a:solidFill>
                          <a:effectLst/>
                          <a:latin typeface="Calibri" panose="020F0502020204030204" pitchFamily="34" charset="0"/>
                        </a:rPr>
                        <a:t>Dec-08</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19,252</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52,767</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167706189"/>
                  </a:ext>
                </a:extLst>
              </a:tr>
              <a:tr h="163003">
                <a:tc>
                  <a:txBody>
                    <a:bodyPr/>
                    <a:lstStyle/>
                    <a:p>
                      <a:pPr algn="l" fontAlgn="b"/>
                      <a:r>
                        <a:rPr lang="en-CA" sz="1100" b="1" i="0" u="none" strike="noStrike">
                          <a:solidFill>
                            <a:srgbClr val="000000"/>
                          </a:solidFill>
                          <a:effectLst/>
                          <a:latin typeface="Calibri" panose="020F0502020204030204" pitchFamily="34" charset="0"/>
                        </a:rPr>
                        <a:t>Total</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431,884</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dirty="0">
                          <a:solidFill>
                            <a:srgbClr val="000000"/>
                          </a:solidFill>
                          <a:effectLst/>
                          <a:latin typeface="Calibri" panose="020F0502020204030204" pitchFamily="34" charset="0"/>
                        </a:rPr>
                        <a:t>603,063</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2179952380"/>
                  </a:ext>
                </a:extLst>
              </a:tr>
            </a:tbl>
          </a:graphicData>
        </a:graphic>
      </p:graphicFrame>
      <p:sp>
        <p:nvSpPr>
          <p:cNvPr id="15" name="Rectangle 14">
            <a:extLst>
              <a:ext uri="{FF2B5EF4-FFF2-40B4-BE49-F238E27FC236}">
                <a16:creationId xmlns:a16="http://schemas.microsoft.com/office/drawing/2014/main" id="{4803A30E-BFDB-4559-A5D5-A7BAEDF0A214}"/>
              </a:ext>
            </a:extLst>
          </p:cNvPr>
          <p:cNvSpPr/>
          <p:nvPr/>
        </p:nvSpPr>
        <p:spPr>
          <a:xfrm>
            <a:off x="463957" y="3182748"/>
            <a:ext cx="8087140" cy="29238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300" b="1" i="1" u="sng" strike="noStrike" kern="1200" cap="none" spc="0" normalizeH="0" baseline="0" noProof="0" dirty="0">
                <a:ln>
                  <a:noFill/>
                </a:ln>
                <a:solidFill>
                  <a:prstClr val="black"/>
                </a:solidFill>
                <a:effectLst/>
                <a:uLnTx/>
                <a:uFillTx/>
                <a:latin typeface="Calibri" panose="020F0502020204030204"/>
                <a:ea typeface="+mn-ea"/>
                <a:cs typeface="+mn-cs"/>
              </a:rPr>
              <a:t>Table 1</a:t>
            </a:r>
            <a:r>
              <a:rPr kumimoji="0" lang="en-CA" sz="13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rPr>
              <a:t>Number of flights per carrier at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San Francisco International Airport (SFO) </a:t>
            </a:r>
            <a:endParaRPr kumimoji="0" lang="en-CA"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7" name="Table 16">
            <a:extLst>
              <a:ext uri="{FF2B5EF4-FFF2-40B4-BE49-F238E27FC236}">
                <a16:creationId xmlns:a16="http://schemas.microsoft.com/office/drawing/2014/main" id="{596E2878-9866-45C6-B54B-61B87DE70ACD}"/>
              </a:ext>
            </a:extLst>
          </p:cNvPr>
          <p:cNvGraphicFramePr>
            <a:graphicFrameLocks noGrp="1"/>
          </p:cNvGraphicFramePr>
          <p:nvPr>
            <p:extLst/>
          </p:nvPr>
        </p:nvGraphicFramePr>
        <p:xfrm>
          <a:off x="556590" y="3597046"/>
          <a:ext cx="7646774" cy="2834640"/>
        </p:xfrm>
        <a:graphic>
          <a:graphicData uri="http://schemas.openxmlformats.org/drawingml/2006/table">
            <a:tbl>
              <a:tblPr/>
              <a:tblGrid>
                <a:gridCol w="463880">
                  <a:extLst>
                    <a:ext uri="{9D8B030D-6E8A-4147-A177-3AD203B41FA5}">
                      <a16:colId xmlns:a16="http://schemas.microsoft.com/office/drawing/2014/main" val="1424182554"/>
                    </a:ext>
                  </a:extLst>
                </a:gridCol>
                <a:gridCol w="492873">
                  <a:extLst>
                    <a:ext uri="{9D8B030D-6E8A-4147-A177-3AD203B41FA5}">
                      <a16:colId xmlns:a16="http://schemas.microsoft.com/office/drawing/2014/main" val="1250374353"/>
                    </a:ext>
                  </a:extLst>
                </a:gridCol>
                <a:gridCol w="463880">
                  <a:extLst>
                    <a:ext uri="{9D8B030D-6E8A-4147-A177-3AD203B41FA5}">
                      <a16:colId xmlns:a16="http://schemas.microsoft.com/office/drawing/2014/main" val="4222620148"/>
                    </a:ext>
                  </a:extLst>
                </a:gridCol>
                <a:gridCol w="463880">
                  <a:extLst>
                    <a:ext uri="{9D8B030D-6E8A-4147-A177-3AD203B41FA5}">
                      <a16:colId xmlns:a16="http://schemas.microsoft.com/office/drawing/2014/main" val="3639038356"/>
                    </a:ext>
                  </a:extLst>
                </a:gridCol>
                <a:gridCol w="463880">
                  <a:extLst>
                    <a:ext uri="{9D8B030D-6E8A-4147-A177-3AD203B41FA5}">
                      <a16:colId xmlns:a16="http://schemas.microsoft.com/office/drawing/2014/main" val="333109348"/>
                    </a:ext>
                  </a:extLst>
                </a:gridCol>
                <a:gridCol w="543610">
                  <a:extLst>
                    <a:ext uri="{9D8B030D-6E8A-4147-A177-3AD203B41FA5}">
                      <a16:colId xmlns:a16="http://schemas.microsoft.com/office/drawing/2014/main" val="2311543677"/>
                    </a:ext>
                  </a:extLst>
                </a:gridCol>
                <a:gridCol w="463880">
                  <a:extLst>
                    <a:ext uri="{9D8B030D-6E8A-4147-A177-3AD203B41FA5}">
                      <a16:colId xmlns:a16="http://schemas.microsoft.com/office/drawing/2014/main" val="145565953"/>
                    </a:ext>
                  </a:extLst>
                </a:gridCol>
                <a:gridCol w="463880">
                  <a:extLst>
                    <a:ext uri="{9D8B030D-6E8A-4147-A177-3AD203B41FA5}">
                      <a16:colId xmlns:a16="http://schemas.microsoft.com/office/drawing/2014/main" val="2075866957"/>
                    </a:ext>
                  </a:extLst>
                </a:gridCol>
                <a:gridCol w="463880">
                  <a:extLst>
                    <a:ext uri="{9D8B030D-6E8A-4147-A177-3AD203B41FA5}">
                      <a16:colId xmlns:a16="http://schemas.microsoft.com/office/drawing/2014/main" val="2929057495"/>
                    </a:ext>
                  </a:extLst>
                </a:gridCol>
                <a:gridCol w="463880">
                  <a:extLst>
                    <a:ext uri="{9D8B030D-6E8A-4147-A177-3AD203B41FA5}">
                      <a16:colId xmlns:a16="http://schemas.microsoft.com/office/drawing/2014/main" val="1411633997"/>
                    </a:ext>
                  </a:extLst>
                </a:gridCol>
                <a:gridCol w="463880">
                  <a:extLst>
                    <a:ext uri="{9D8B030D-6E8A-4147-A177-3AD203B41FA5}">
                      <a16:colId xmlns:a16="http://schemas.microsoft.com/office/drawing/2014/main" val="3532159257"/>
                    </a:ext>
                  </a:extLst>
                </a:gridCol>
                <a:gridCol w="463880">
                  <a:extLst>
                    <a:ext uri="{9D8B030D-6E8A-4147-A177-3AD203B41FA5}">
                      <a16:colId xmlns:a16="http://schemas.microsoft.com/office/drawing/2014/main" val="1183651597"/>
                    </a:ext>
                  </a:extLst>
                </a:gridCol>
                <a:gridCol w="463880">
                  <a:extLst>
                    <a:ext uri="{9D8B030D-6E8A-4147-A177-3AD203B41FA5}">
                      <a16:colId xmlns:a16="http://schemas.microsoft.com/office/drawing/2014/main" val="2344115212"/>
                    </a:ext>
                  </a:extLst>
                </a:gridCol>
                <a:gridCol w="502537">
                  <a:extLst>
                    <a:ext uri="{9D8B030D-6E8A-4147-A177-3AD203B41FA5}">
                      <a16:colId xmlns:a16="http://schemas.microsoft.com/office/drawing/2014/main" val="1354655260"/>
                    </a:ext>
                  </a:extLst>
                </a:gridCol>
                <a:gridCol w="541194">
                  <a:extLst>
                    <a:ext uri="{9D8B030D-6E8A-4147-A177-3AD203B41FA5}">
                      <a16:colId xmlns:a16="http://schemas.microsoft.com/office/drawing/2014/main" val="3501361448"/>
                    </a:ext>
                  </a:extLst>
                </a:gridCol>
                <a:gridCol w="463880">
                  <a:extLst>
                    <a:ext uri="{9D8B030D-6E8A-4147-A177-3AD203B41FA5}">
                      <a16:colId xmlns:a16="http://schemas.microsoft.com/office/drawing/2014/main" val="1690394575"/>
                    </a:ext>
                  </a:extLst>
                </a:gridCol>
              </a:tblGrid>
              <a:tr h="166655">
                <a:tc>
                  <a:txBody>
                    <a:bodyPr/>
                    <a:lstStyle/>
                    <a:p>
                      <a:pPr algn="l" fontAlgn="b"/>
                      <a:r>
                        <a:rPr lang="en-CA" sz="1100" b="1" i="0" u="none" strike="noStrike">
                          <a:solidFill>
                            <a:srgbClr val="000000"/>
                          </a:solidFill>
                          <a:effectLst/>
                          <a:latin typeface="Calibri" panose="020F0502020204030204" pitchFamily="34" charset="0"/>
                        </a:rPr>
                        <a:t>Month</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AA</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AS</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B6</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CO</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DL</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F9</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FL</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HA</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MQ</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NW</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OO</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UA</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US</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WN</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XE</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830704249"/>
                  </a:ext>
                </a:extLst>
              </a:tr>
              <a:tr h="166655">
                <a:tc>
                  <a:txBody>
                    <a:bodyPr/>
                    <a:lstStyle/>
                    <a:p>
                      <a:pPr algn="l" fontAlgn="b"/>
                      <a:r>
                        <a:rPr lang="en-CA" sz="1100" b="0" i="0" u="none" strike="noStrike">
                          <a:solidFill>
                            <a:srgbClr val="000000"/>
                          </a:solidFill>
                          <a:effectLst/>
                          <a:latin typeface="Calibri" panose="020F0502020204030204" pitchFamily="34" charset="0"/>
                        </a:rPr>
                        <a:t>Jan-08</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976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426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155</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373</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374</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129</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38</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147</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282</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3,454</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3,656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591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793</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148</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707452400"/>
                  </a:ext>
                </a:extLst>
              </a:tr>
              <a:tr h="166655">
                <a:tc>
                  <a:txBody>
                    <a:bodyPr/>
                    <a:lstStyle/>
                    <a:p>
                      <a:pPr algn="l" fontAlgn="b"/>
                      <a:r>
                        <a:rPr lang="en-CA" sz="1100" b="0" i="0" u="none" strike="noStrike">
                          <a:solidFill>
                            <a:srgbClr val="000000"/>
                          </a:solidFill>
                          <a:effectLst/>
                          <a:latin typeface="Calibri" panose="020F0502020204030204" pitchFamily="34" charset="0"/>
                        </a:rPr>
                        <a:t>Feb-08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896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401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339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346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126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137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257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3,230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3,455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548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754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123</a:t>
                      </a:r>
                    </a:p>
                  </a:txBody>
                  <a:tcPr marL="9525" marR="9525" marT="9525" marB="0" anchor="ctr">
                    <a:lnL>
                      <a:noFill/>
                    </a:lnL>
                    <a:lnR>
                      <a:noFill/>
                    </a:lnR>
                    <a:lnT>
                      <a:noFill/>
                    </a:lnT>
                    <a:lnB>
                      <a:noFill/>
                    </a:lnB>
                  </a:tcPr>
                </a:tc>
                <a:extLst>
                  <a:ext uri="{0D108BD9-81ED-4DB2-BD59-A6C34878D82A}">
                    <a16:rowId xmlns:a16="http://schemas.microsoft.com/office/drawing/2014/main" val="2470520138"/>
                  </a:ext>
                </a:extLst>
              </a:tr>
              <a:tr h="166655">
                <a:tc>
                  <a:txBody>
                    <a:bodyPr/>
                    <a:lstStyle/>
                    <a:p>
                      <a:pPr algn="l" fontAlgn="b"/>
                      <a:r>
                        <a:rPr lang="en-CA" sz="1100" b="0" i="0" u="none" strike="noStrike">
                          <a:solidFill>
                            <a:srgbClr val="000000"/>
                          </a:solidFill>
                          <a:effectLst/>
                          <a:latin typeface="Calibri" panose="020F0502020204030204" pitchFamily="34" charset="0"/>
                        </a:rPr>
                        <a:t>Mar-08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956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429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155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375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366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274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3,452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3,719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599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992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145</a:t>
                      </a:r>
                    </a:p>
                  </a:txBody>
                  <a:tcPr marL="9525" marR="9525" marT="9525" marB="0" anchor="ctr">
                    <a:lnL>
                      <a:noFill/>
                    </a:lnL>
                    <a:lnR>
                      <a:noFill/>
                    </a:lnR>
                    <a:lnT>
                      <a:noFill/>
                    </a:lnT>
                    <a:lnB>
                      <a:noFill/>
                    </a:lnB>
                  </a:tcPr>
                </a:tc>
                <a:extLst>
                  <a:ext uri="{0D108BD9-81ED-4DB2-BD59-A6C34878D82A}">
                    <a16:rowId xmlns:a16="http://schemas.microsoft.com/office/drawing/2014/main" val="989911873"/>
                  </a:ext>
                </a:extLst>
              </a:tr>
              <a:tr h="166655">
                <a:tc>
                  <a:txBody>
                    <a:bodyPr/>
                    <a:lstStyle/>
                    <a:p>
                      <a:pPr algn="l" fontAlgn="b"/>
                      <a:r>
                        <a:rPr lang="en-CA" sz="1100" b="0" i="0" u="none" strike="noStrike">
                          <a:solidFill>
                            <a:srgbClr val="000000"/>
                          </a:solidFill>
                          <a:effectLst/>
                          <a:latin typeface="Calibri" panose="020F0502020204030204" pitchFamily="34" charset="0"/>
                        </a:rPr>
                        <a:t>Apr-08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1,014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416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150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365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356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138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292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3,102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3,746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574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1,022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140</a:t>
                      </a:r>
                    </a:p>
                  </a:txBody>
                  <a:tcPr marL="9525" marR="9525" marT="9525" marB="0" anchor="ctr">
                    <a:lnL>
                      <a:noFill/>
                    </a:lnL>
                    <a:lnR>
                      <a:noFill/>
                    </a:lnR>
                    <a:lnT>
                      <a:noFill/>
                    </a:lnT>
                    <a:lnB>
                      <a:noFill/>
                    </a:lnB>
                  </a:tcPr>
                </a:tc>
                <a:extLst>
                  <a:ext uri="{0D108BD9-81ED-4DB2-BD59-A6C34878D82A}">
                    <a16:rowId xmlns:a16="http://schemas.microsoft.com/office/drawing/2014/main" val="1529205624"/>
                  </a:ext>
                </a:extLst>
              </a:tr>
              <a:tr h="166655">
                <a:tc>
                  <a:txBody>
                    <a:bodyPr/>
                    <a:lstStyle/>
                    <a:p>
                      <a:pPr algn="l" fontAlgn="b"/>
                      <a:r>
                        <a:rPr lang="en-CA" sz="1100" b="0" i="0" u="none" strike="noStrike">
                          <a:solidFill>
                            <a:srgbClr val="000000"/>
                          </a:solidFill>
                          <a:effectLst/>
                          <a:latin typeface="Calibri" panose="020F0502020204030204" pitchFamily="34" charset="0"/>
                        </a:rPr>
                        <a:t>May-08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1,067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418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208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414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366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150</a:t>
                      </a:r>
                    </a:p>
                  </a:txBody>
                  <a:tcPr marL="9525" marR="9525" marT="9525" marB="0" anchor="ctr">
                    <a:lnL>
                      <a:noFill/>
                    </a:lnL>
                    <a:lnR>
                      <a:noFill/>
                    </a:lnR>
                    <a:lnT>
                      <a:noFill/>
                    </a:lnT>
                    <a:lnB>
                      <a:noFill/>
                    </a:lnB>
                  </a:tcPr>
                </a:tc>
                <a:tc>
                  <a:txBody>
                    <a:bodyPr/>
                    <a:lstStyle/>
                    <a:p>
                      <a:pPr algn="ctr" fontAlgn="ctr"/>
                      <a:r>
                        <a:rPr lang="en-CA" sz="1100" b="0" i="0" u="none" strike="noStrike" dirty="0">
                          <a:solidFill>
                            <a:srgbClr val="000000"/>
                          </a:solidFill>
                          <a:effectLst/>
                          <a:latin typeface="Calibri" panose="020F0502020204030204" pitchFamily="34" charset="0"/>
                        </a:rPr>
                        <a:t>117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369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3,144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3,840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609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1,093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142</a:t>
                      </a:r>
                    </a:p>
                  </a:txBody>
                  <a:tcPr marL="9525" marR="9525" marT="9525" marB="0" anchor="ctr">
                    <a:lnL>
                      <a:noFill/>
                    </a:lnL>
                    <a:lnR>
                      <a:noFill/>
                    </a:lnR>
                    <a:lnT>
                      <a:noFill/>
                    </a:lnT>
                    <a:lnB>
                      <a:noFill/>
                    </a:lnB>
                  </a:tcPr>
                </a:tc>
                <a:extLst>
                  <a:ext uri="{0D108BD9-81ED-4DB2-BD59-A6C34878D82A}">
                    <a16:rowId xmlns:a16="http://schemas.microsoft.com/office/drawing/2014/main" val="3531752389"/>
                  </a:ext>
                </a:extLst>
              </a:tr>
              <a:tr h="166655">
                <a:tc>
                  <a:txBody>
                    <a:bodyPr/>
                    <a:lstStyle/>
                    <a:p>
                      <a:pPr algn="l" fontAlgn="b"/>
                      <a:r>
                        <a:rPr lang="en-CA" sz="1100" b="0" i="0" u="none" strike="noStrike">
                          <a:solidFill>
                            <a:srgbClr val="000000"/>
                          </a:solidFill>
                          <a:effectLst/>
                          <a:latin typeface="Calibri" panose="020F0502020204030204" pitchFamily="34" charset="0"/>
                        </a:rPr>
                        <a:t>Jun-08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1,037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407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206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448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419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175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411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3,140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3,896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592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1,085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167</a:t>
                      </a:r>
                    </a:p>
                  </a:txBody>
                  <a:tcPr marL="9525" marR="9525" marT="9525" marB="0" anchor="ctr">
                    <a:lnL>
                      <a:noFill/>
                    </a:lnL>
                    <a:lnR>
                      <a:noFill/>
                    </a:lnR>
                    <a:lnT>
                      <a:noFill/>
                    </a:lnT>
                    <a:lnB>
                      <a:noFill/>
                    </a:lnB>
                  </a:tcPr>
                </a:tc>
                <a:extLst>
                  <a:ext uri="{0D108BD9-81ED-4DB2-BD59-A6C34878D82A}">
                    <a16:rowId xmlns:a16="http://schemas.microsoft.com/office/drawing/2014/main" val="1988200376"/>
                  </a:ext>
                </a:extLst>
              </a:tr>
              <a:tr h="166655">
                <a:tc>
                  <a:txBody>
                    <a:bodyPr/>
                    <a:lstStyle/>
                    <a:p>
                      <a:pPr algn="l" fontAlgn="b"/>
                      <a:r>
                        <a:rPr lang="en-CA" sz="1100" b="0" i="0" u="none" strike="noStrike">
                          <a:solidFill>
                            <a:srgbClr val="000000"/>
                          </a:solidFill>
                          <a:effectLst/>
                          <a:latin typeface="Calibri" panose="020F0502020204030204" pitchFamily="34" charset="0"/>
                        </a:rPr>
                        <a:t>Jul-08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1,062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474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187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483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444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182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184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433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3,199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4,066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668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1,108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177</a:t>
                      </a:r>
                    </a:p>
                  </a:txBody>
                  <a:tcPr marL="9525" marR="9525" marT="9525" marB="0" anchor="ctr">
                    <a:lnL>
                      <a:noFill/>
                    </a:lnL>
                    <a:lnR>
                      <a:noFill/>
                    </a:lnR>
                    <a:lnT>
                      <a:noFill/>
                    </a:lnT>
                    <a:lnB>
                      <a:noFill/>
                    </a:lnB>
                  </a:tcPr>
                </a:tc>
                <a:extLst>
                  <a:ext uri="{0D108BD9-81ED-4DB2-BD59-A6C34878D82A}">
                    <a16:rowId xmlns:a16="http://schemas.microsoft.com/office/drawing/2014/main" val="2693411348"/>
                  </a:ext>
                </a:extLst>
              </a:tr>
              <a:tr h="166655">
                <a:tc>
                  <a:txBody>
                    <a:bodyPr/>
                    <a:lstStyle/>
                    <a:p>
                      <a:pPr algn="l" fontAlgn="b"/>
                      <a:r>
                        <a:rPr lang="en-CA" sz="1100" b="0" i="0" u="none" strike="noStrike">
                          <a:solidFill>
                            <a:srgbClr val="000000"/>
                          </a:solidFill>
                          <a:effectLst/>
                          <a:latin typeface="Calibri" panose="020F0502020204030204" pitchFamily="34" charset="0"/>
                        </a:rPr>
                        <a:t>Aug-08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1,065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461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168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482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441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170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171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378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3,259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3,973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656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1,094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157</a:t>
                      </a:r>
                    </a:p>
                  </a:txBody>
                  <a:tcPr marL="9525" marR="9525" marT="9525" marB="0" anchor="ctr">
                    <a:lnL>
                      <a:noFill/>
                    </a:lnL>
                    <a:lnR>
                      <a:noFill/>
                    </a:lnR>
                    <a:lnT>
                      <a:noFill/>
                    </a:lnT>
                    <a:lnB>
                      <a:noFill/>
                    </a:lnB>
                  </a:tcPr>
                </a:tc>
                <a:extLst>
                  <a:ext uri="{0D108BD9-81ED-4DB2-BD59-A6C34878D82A}">
                    <a16:rowId xmlns:a16="http://schemas.microsoft.com/office/drawing/2014/main" val="408038942"/>
                  </a:ext>
                </a:extLst>
              </a:tr>
              <a:tr h="166655">
                <a:tc>
                  <a:txBody>
                    <a:bodyPr/>
                    <a:lstStyle/>
                    <a:p>
                      <a:pPr algn="l" fontAlgn="b"/>
                      <a:r>
                        <a:rPr lang="en-CA" sz="1100" b="0" i="0" u="none" strike="noStrike">
                          <a:solidFill>
                            <a:srgbClr val="000000"/>
                          </a:solidFill>
                          <a:effectLst/>
                          <a:latin typeface="Calibri" panose="020F0502020204030204" pitchFamily="34" charset="0"/>
                        </a:rPr>
                        <a:t>Sep-08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1,005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406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122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390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362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118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292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3,297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3,370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581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1,142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a:t>
                      </a:r>
                    </a:p>
                  </a:txBody>
                  <a:tcPr marL="9525" marR="9525" marT="9525" marB="0" anchor="ctr">
                    <a:lnL>
                      <a:noFill/>
                    </a:lnL>
                    <a:lnR>
                      <a:noFill/>
                    </a:lnR>
                    <a:lnT>
                      <a:noFill/>
                    </a:lnT>
                    <a:lnB>
                      <a:noFill/>
                    </a:lnB>
                  </a:tcPr>
                </a:tc>
                <a:extLst>
                  <a:ext uri="{0D108BD9-81ED-4DB2-BD59-A6C34878D82A}">
                    <a16:rowId xmlns:a16="http://schemas.microsoft.com/office/drawing/2014/main" val="102046404"/>
                  </a:ext>
                </a:extLst>
              </a:tr>
              <a:tr h="166655">
                <a:tc>
                  <a:txBody>
                    <a:bodyPr/>
                    <a:lstStyle/>
                    <a:p>
                      <a:pPr algn="l" fontAlgn="b"/>
                      <a:r>
                        <a:rPr lang="en-CA" sz="1100" b="0" i="0" u="none" strike="noStrike">
                          <a:solidFill>
                            <a:srgbClr val="000000"/>
                          </a:solidFill>
                          <a:effectLst/>
                          <a:latin typeface="Calibri" panose="020F0502020204030204" pitchFamily="34" charset="0"/>
                        </a:rPr>
                        <a:t>Oct-08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1,038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422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123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396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368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120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151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302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3,402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3,478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591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1,183</a:t>
                      </a:r>
                    </a:p>
                  </a:txBody>
                  <a:tcPr marL="9525" marR="9525" marT="9525" marB="0" anchor="ctr">
                    <a:lnL>
                      <a:noFill/>
                    </a:lnL>
                    <a:lnR>
                      <a:noFill/>
                    </a:lnR>
                    <a:lnT>
                      <a:noFill/>
                    </a:lnT>
                    <a:lnB>
                      <a:noFill/>
                    </a:lnB>
                  </a:tcPr>
                </a:tc>
                <a:tc>
                  <a:txBody>
                    <a:bodyPr/>
                    <a:lstStyle/>
                    <a:p>
                      <a:pPr algn="ctr" fontAlgn="ctr"/>
                      <a:endParaRPr lang="en-CA" sz="11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1885310229"/>
                  </a:ext>
                </a:extLst>
              </a:tr>
              <a:tr h="166655">
                <a:tc>
                  <a:txBody>
                    <a:bodyPr/>
                    <a:lstStyle/>
                    <a:p>
                      <a:pPr algn="l" fontAlgn="b"/>
                      <a:r>
                        <a:rPr lang="en-CA" sz="1100" b="0" i="0" u="none" strike="noStrike">
                          <a:solidFill>
                            <a:srgbClr val="000000"/>
                          </a:solidFill>
                          <a:effectLst/>
                          <a:latin typeface="Calibri" panose="020F0502020204030204" pitchFamily="34" charset="0"/>
                        </a:rPr>
                        <a:t>Nov-08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925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397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348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354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115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263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3,134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3,183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545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1,130</a:t>
                      </a:r>
                    </a:p>
                  </a:txBody>
                  <a:tcPr marL="9525" marR="9525" marT="9525" marB="0" anchor="ctr">
                    <a:lnL>
                      <a:noFill/>
                    </a:lnL>
                    <a:lnR>
                      <a:noFill/>
                    </a:lnR>
                    <a:lnT>
                      <a:noFill/>
                    </a:lnT>
                    <a:lnB>
                      <a:noFill/>
                    </a:lnB>
                  </a:tcPr>
                </a:tc>
                <a:tc>
                  <a:txBody>
                    <a:bodyPr/>
                    <a:lstStyle/>
                    <a:p>
                      <a:pPr algn="ctr" fontAlgn="ctr"/>
                      <a:endParaRPr lang="en-CA" sz="11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3820779378"/>
                  </a:ext>
                </a:extLst>
              </a:tr>
              <a:tr h="166655">
                <a:tc>
                  <a:txBody>
                    <a:bodyPr/>
                    <a:lstStyle/>
                    <a:p>
                      <a:pPr algn="l" fontAlgn="b"/>
                      <a:r>
                        <a:rPr lang="en-CA" sz="1100" b="0" i="0" u="none" strike="noStrike">
                          <a:solidFill>
                            <a:srgbClr val="000000"/>
                          </a:solidFill>
                          <a:effectLst/>
                          <a:latin typeface="Calibri" panose="020F0502020204030204" pitchFamily="34" charset="0"/>
                        </a:rPr>
                        <a:t>Dec-08</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967</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405</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155</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388</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379</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121</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35</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151</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274</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3,214</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3,354</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558</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1,172</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endParaRPr lang="en-CA" sz="11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627483082"/>
                  </a:ext>
                </a:extLst>
              </a:tr>
              <a:tr h="166655">
                <a:tc>
                  <a:txBody>
                    <a:bodyPr/>
                    <a:lstStyle/>
                    <a:p>
                      <a:pPr algn="l" fontAlgn="b"/>
                      <a:r>
                        <a:rPr lang="en-CA" sz="1100" b="1" i="0" u="none" strike="noStrike">
                          <a:solidFill>
                            <a:srgbClr val="000000"/>
                          </a:solidFill>
                          <a:effectLst/>
                          <a:latin typeface="Calibri" panose="020F0502020204030204" pitchFamily="34" charset="0"/>
                        </a:rPr>
                        <a:t>Total</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12,008</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5,062</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1,923</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4,801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4,575</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1,686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951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366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1,742</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3,827</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39,027</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43,736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7,112</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12,568</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1,203</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211775146"/>
                  </a:ext>
                </a:extLst>
              </a:tr>
              <a:tr h="154989">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491515223"/>
                  </a:ext>
                </a:extLst>
              </a:tr>
              <a:tr h="166655">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ctr"/>
                      <a:r>
                        <a:rPr lang="en-CA" sz="1100" b="1" i="1" u="none" strike="noStrike">
                          <a:solidFill>
                            <a:srgbClr val="0000CC"/>
                          </a:solidFill>
                          <a:effectLst/>
                          <a:latin typeface="Calibri" panose="020F0502020204030204" pitchFamily="34" charset="0"/>
                        </a:rPr>
                        <a:t>9%</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4%</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1%</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3%</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3%</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1%</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1%</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1%</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3%</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CC"/>
                          </a:solidFill>
                          <a:effectLst/>
                          <a:latin typeface="Calibri" panose="020F0502020204030204" pitchFamily="34" charset="0"/>
                        </a:rPr>
                        <a:t>28%</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CC"/>
                          </a:solidFill>
                          <a:effectLst/>
                          <a:latin typeface="Calibri" panose="020F0502020204030204" pitchFamily="34" charset="0"/>
                        </a:rPr>
                        <a:t>31%</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5%</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CC"/>
                          </a:solidFill>
                          <a:effectLst/>
                          <a:latin typeface="Calibri" panose="020F0502020204030204" pitchFamily="34" charset="0"/>
                        </a:rPr>
                        <a:t>9%</a:t>
                      </a:r>
                    </a:p>
                  </a:txBody>
                  <a:tcPr marL="9525" marR="9525" marT="9525" marB="0" anchor="ctr">
                    <a:lnL>
                      <a:noFill/>
                    </a:lnL>
                    <a:lnR>
                      <a:noFill/>
                    </a:lnR>
                    <a:lnT>
                      <a:noFill/>
                    </a:lnT>
                    <a:lnB>
                      <a:noFill/>
                    </a:lnB>
                  </a:tcPr>
                </a:tc>
                <a:tc>
                  <a:txBody>
                    <a:bodyPr/>
                    <a:lstStyle/>
                    <a:p>
                      <a:pPr algn="ctr" fontAlgn="ctr"/>
                      <a:r>
                        <a:rPr lang="en-CA" sz="1100" b="1" i="1" u="none" strike="noStrike" dirty="0">
                          <a:solidFill>
                            <a:srgbClr val="000000"/>
                          </a:solidFill>
                          <a:effectLst/>
                          <a:latin typeface="Calibri" panose="020F0502020204030204" pitchFamily="34" charset="0"/>
                        </a:rPr>
                        <a:t>1%</a:t>
                      </a:r>
                    </a:p>
                  </a:txBody>
                  <a:tcPr marL="9525" marR="9525" marT="9525" marB="0" anchor="ctr">
                    <a:lnL>
                      <a:noFill/>
                    </a:lnL>
                    <a:lnR>
                      <a:noFill/>
                    </a:lnR>
                    <a:lnT>
                      <a:noFill/>
                    </a:lnT>
                    <a:lnB>
                      <a:noFill/>
                    </a:lnB>
                  </a:tcPr>
                </a:tc>
                <a:extLst>
                  <a:ext uri="{0D108BD9-81ED-4DB2-BD59-A6C34878D82A}">
                    <a16:rowId xmlns:a16="http://schemas.microsoft.com/office/drawing/2014/main" val="1860317905"/>
                  </a:ext>
                </a:extLst>
              </a:tr>
            </a:tbl>
          </a:graphicData>
        </a:graphic>
      </p:graphicFrame>
    </p:spTree>
    <p:extLst>
      <p:ext uri="{BB962C8B-B14F-4D97-AF65-F5344CB8AC3E}">
        <p14:creationId xmlns:p14="http://schemas.microsoft.com/office/powerpoint/2010/main" val="1536557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D1F4162-9966-4754-8FB6-A54D181710E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CSDA1000SUMA18 - Airport Gate Assignment Optimization</a:t>
            </a:r>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BEDCB89-AE61-49A2-A70B-B24F75991469}"/>
              </a:ext>
            </a:extLst>
          </p:cNvPr>
          <p:cNvSpPr txBox="1"/>
          <p:nvPr/>
        </p:nvSpPr>
        <p:spPr>
          <a:xfrm>
            <a:off x="556590" y="1046922"/>
            <a:ext cx="11198085" cy="73866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black"/>
                </a:solidFill>
                <a:effectLst/>
                <a:uLnTx/>
                <a:uFillTx/>
                <a:latin typeface="Calibri" panose="020F0502020204030204"/>
                <a:ea typeface="+mn-ea"/>
                <a:cs typeface="+mn-cs"/>
              </a:rPr>
              <a:t>From the cancellation trend 3% of total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American Airlines Inc. flights have been cancelled in 2008. are United Airlines Inc and SkyWest Airlines Inc. remain the top carriers whose have been mostly cancelled. These are the top 2 airlines  at SFO with the most significant flights and those cancellation provide a very bad experience to their travelers. It also have a negative impact on the entire airport performance and it is critical to address it.   </a:t>
            </a:r>
            <a:r>
              <a:rPr kumimoji="0" lang="en-CA" sz="14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8" name="Rectangle 7">
            <a:extLst>
              <a:ext uri="{FF2B5EF4-FFF2-40B4-BE49-F238E27FC236}">
                <a16:creationId xmlns:a16="http://schemas.microsoft.com/office/drawing/2014/main" id="{6C379ADF-C3CF-4A92-9C4D-FF5531C168A9}"/>
              </a:ext>
            </a:extLst>
          </p:cNvPr>
          <p:cNvSpPr/>
          <p:nvPr/>
        </p:nvSpPr>
        <p:spPr>
          <a:xfrm>
            <a:off x="556590" y="278295"/>
            <a:ext cx="10866783" cy="6493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none" spc="0" normalizeH="0" baseline="0" noProof="0">
                <a:ln>
                  <a:noFill/>
                </a:ln>
                <a:solidFill>
                  <a:prstClr val="black"/>
                </a:solidFill>
                <a:effectLst/>
                <a:uLnTx/>
                <a:uFillTx/>
                <a:latin typeface="Calibri" panose="020F0502020204030204"/>
                <a:ea typeface="+mn-ea"/>
                <a:cs typeface="+mn-cs"/>
              </a:rPr>
              <a:t>Data overview, insight's - Viviane</a:t>
            </a:r>
          </a:p>
        </p:txBody>
      </p:sp>
      <p:sp>
        <p:nvSpPr>
          <p:cNvPr id="11" name="Rectangle 10">
            <a:extLst>
              <a:ext uri="{FF2B5EF4-FFF2-40B4-BE49-F238E27FC236}">
                <a16:creationId xmlns:a16="http://schemas.microsoft.com/office/drawing/2014/main" id="{E5E184BE-44FF-431D-8FFF-8AF0B7A6E51B}"/>
              </a:ext>
            </a:extLst>
          </p:cNvPr>
          <p:cNvSpPr/>
          <p:nvPr/>
        </p:nvSpPr>
        <p:spPr>
          <a:xfrm>
            <a:off x="556590" y="2053606"/>
            <a:ext cx="601648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1" i="1" u="sng" strike="noStrike" kern="1200" cap="none" spc="0" normalizeH="0" baseline="0" noProof="0" dirty="0">
                <a:ln>
                  <a:noFill/>
                </a:ln>
                <a:solidFill>
                  <a:prstClr val="black"/>
                </a:solidFill>
                <a:effectLst/>
                <a:uLnTx/>
                <a:uFillTx/>
                <a:latin typeface="Calibri" panose="020F0502020204030204"/>
                <a:ea typeface="+mn-ea"/>
                <a:cs typeface="+mn-cs"/>
              </a:rPr>
              <a:t>Table 3</a:t>
            </a:r>
            <a:r>
              <a:rPr kumimoji="0" lang="en-CA"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Delay trend IN/OUT in minute for SkyWest Airlines Inc. and American Airlines Inc. at SFO</a:t>
            </a:r>
            <a:endParaRPr kumimoji="0" lang="en-CA"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BC1CAC64-32CE-4B84-91C9-2DB3C2814369}"/>
              </a:ext>
            </a:extLst>
          </p:cNvPr>
          <p:cNvSpPr/>
          <p:nvPr/>
        </p:nvSpPr>
        <p:spPr>
          <a:xfrm>
            <a:off x="7447721" y="2058421"/>
            <a:ext cx="2173357" cy="29238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300" b="1" i="1" u="sng" strike="noStrike" kern="1200" cap="none" spc="0" normalizeH="0" baseline="0" noProof="0" dirty="0">
                <a:ln>
                  <a:noFill/>
                </a:ln>
                <a:solidFill>
                  <a:prstClr val="black"/>
                </a:solidFill>
                <a:effectLst/>
                <a:uLnTx/>
                <a:uFillTx/>
                <a:latin typeface="Calibri" panose="020F0502020204030204"/>
                <a:ea typeface="+mn-ea"/>
                <a:cs typeface="+mn-cs"/>
              </a:rPr>
              <a:t>Table 4</a:t>
            </a:r>
            <a:r>
              <a:rPr kumimoji="0" lang="en-CA" sz="13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rPr>
              <a:t>Total Cancellations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CA"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2" name="Table 11">
            <a:extLst>
              <a:ext uri="{FF2B5EF4-FFF2-40B4-BE49-F238E27FC236}">
                <a16:creationId xmlns:a16="http://schemas.microsoft.com/office/drawing/2014/main" id="{96E03379-780D-440A-9C6B-2104A0F3B79F}"/>
              </a:ext>
            </a:extLst>
          </p:cNvPr>
          <p:cNvGraphicFramePr>
            <a:graphicFrameLocks noGrp="1"/>
          </p:cNvGraphicFramePr>
          <p:nvPr>
            <p:extLst/>
          </p:nvPr>
        </p:nvGraphicFramePr>
        <p:xfrm>
          <a:off x="7527234" y="2477024"/>
          <a:ext cx="3581679" cy="3417901"/>
        </p:xfrm>
        <a:graphic>
          <a:graphicData uri="http://schemas.openxmlformats.org/drawingml/2006/table">
            <a:tbl>
              <a:tblPr/>
              <a:tblGrid>
                <a:gridCol w="574505">
                  <a:extLst>
                    <a:ext uri="{9D8B030D-6E8A-4147-A177-3AD203B41FA5}">
                      <a16:colId xmlns:a16="http://schemas.microsoft.com/office/drawing/2014/main" val="3244466348"/>
                    </a:ext>
                  </a:extLst>
                </a:gridCol>
                <a:gridCol w="610412">
                  <a:extLst>
                    <a:ext uri="{9D8B030D-6E8A-4147-A177-3AD203B41FA5}">
                      <a16:colId xmlns:a16="http://schemas.microsoft.com/office/drawing/2014/main" val="1422901368"/>
                    </a:ext>
                  </a:extLst>
                </a:gridCol>
                <a:gridCol w="574505">
                  <a:extLst>
                    <a:ext uri="{9D8B030D-6E8A-4147-A177-3AD203B41FA5}">
                      <a16:colId xmlns:a16="http://schemas.microsoft.com/office/drawing/2014/main" val="4129151962"/>
                    </a:ext>
                  </a:extLst>
                </a:gridCol>
                <a:gridCol w="574505">
                  <a:extLst>
                    <a:ext uri="{9D8B030D-6E8A-4147-A177-3AD203B41FA5}">
                      <a16:colId xmlns:a16="http://schemas.microsoft.com/office/drawing/2014/main" val="415756413"/>
                    </a:ext>
                  </a:extLst>
                </a:gridCol>
                <a:gridCol w="574505">
                  <a:extLst>
                    <a:ext uri="{9D8B030D-6E8A-4147-A177-3AD203B41FA5}">
                      <a16:colId xmlns:a16="http://schemas.microsoft.com/office/drawing/2014/main" val="1322289535"/>
                    </a:ext>
                  </a:extLst>
                </a:gridCol>
                <a:gridCol w="673247">
                  <a:extLst>
                    <a:ext uri="{9D8B030D-6E8A-4147-A177-3AD203B41FA5}">
                      <a16:colId xmlns:a16="http://schemas.microsoft.com/office/drawing/2014/main" val="1423453768"/>
                    </a:ext>
                  </a:extLst>
                </a:gridCol>
              </a:tblGrid>
              <a:tr h="236392">
                <a:tc>
                  <a:txBody>
                    <a:bodyPr/>
                    <a:lstStyle/>
                    <a:p>
                      <a:pPr algn="l" fontAlgn="ctr"/>
                      <a:r>
                        <a:rPr lang="en-CA" sz="1100" b="1" i="0" u="none" strike="noStrike">
                          <a:solidFill>
                            <a:srgbClr val="000000"/>
                          </a:solidFill>
                          <a:effectLst/>
                          <a:latin typeface="Calibri" panose="020F0502020204030204" pitchFamily="34" charset="0"/>
                        </a:rPr>
                        <a:t>Month</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AA</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OO</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UA</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WN</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Grand Total</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03096531"/>
                  </a:ext>
                </a:extLst>
              </a:tr>
              <a:tr h="236392">
                <a:tc>
                  <a:txBody>
                    <a:bodyPr/>
                    <a:lstStyle/>
                    <a:p>
                      <a:pPr algn="l" fontAlgn="b"/>
                      <a:r>
                        <a:rPr lang="en-CA" sz="1100" b="0" i="0" u="none" strike="noStrike" dirty="0">
                          <a:solidFill>
                            <a:srgbClr val="000000"/>
                          </a:solidFill>
                          <a:effectLst/>
                          <a:latin typeface="Calibri" panose="020F0502020204030204" pitchFamily="34" charset="0"/>
                        </a:rPr>
                        <a:t>Jan-08</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50</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329</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190</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44</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613</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2227967977"/>
                  </a:ext>
                </a:extLst>
              </a:tr>
              <a:tr h="236392">
                <a:tc>
                  <a:txBody>
                    <a:bodyPr/>
                    <a:lstStyle/>
                    <a:p>
                      <a:pPr algn="l" fontAlgn="b"/>
                      <a:r>
                        <a:rPr lang="en-CA" sz="1100" b="0" i="0" u="none" strike="noStrike">
                          <a:solidFill>
                            <a:srgbClr val="000000"/>
                          </a:solidFill>
                          <a:effectLst/>
                          <a:latin typeface="Calibri" panose="020F0502020204030204" pitchFamily="34" charset="0"/>
                        </a:rPr>
                        <a:t>Feb-08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75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230</a:t>
                      </a:r>
                    </a:p>
                  </a:txBody>
                  <a:tcPr marL="9525" marR="9525" marT="9525" marB="0" anchor="ctr">
                    <a:lnL>
                      <a:noFill/>
                    </a:lnL>
                    <a:lnR>
                      <a:noFill/>
                    </a:lnR>
                    <a:lnT>
                      <a:noFill/>
                    </a:lnT>
                    <a:lnB>
                      <a:noFill/>
                    </a:lnB>
                  </a:tcPr>
                </a:tc>
                <a:extLst>
                  <a:ext uri="{0D108BD9-81ED-4DB2-BD59-A6C34878D82A}">
                    <a16:rowId xmlns:a16="http://schemas.microsoft.com/office/drawing/2014/main" val="1586943888"/>
                  </a:ext>
                </a:extLst>
              </a:tr>
              <a:tr h="236392">
                <a:tc>
                  <a:txBody>
                    <a:bodyPr/>
                    <a:lstStyle/>
                    <a:p>
                      <a:pPr algn="l" fontAlgn="b"/>
                      <a:r>
                        <a:rPr lang="en-CA" sz="1100" b="0" i="0" u="none" strike="noStrike">
                          <a:solidFill>
                            <a:srgbClr val="000000"/>
                          </a:solidFill>
                          <a:effectLst/>
                          <a:latin typeface="Calibri" panose="020F0502020204030204" pitchFamily="34" charset="0"/>
                        </a:rPr>
                        <a:t>Mar-08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79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181</a:t>
                      </a:r>
                    </a:p>
                  </a:txBody>
                  <a:tcPr marL="9525" marR="9525" marT="9525" marB="0" anchor="ctr">
                    <a:lnL>
                      <a:noFill/>
                    </a:lnL>
                    <a:lnR>
                      <a:noFill/>
                    </a:lnR>
                    <a:lnT>
                      <a:noFill/>
                    </a:lnT>
                    <a:lnB>
                      <a:noFill/>
                    </a:lnB>
                  </a:tcPr>
                </a:tc>
                <a:extLst>
                  <a:ext uri="{0D108BD9-81ED-4DB2-BD59-A6C34878D82A}">
                    <a16:rowId xmlns:a16="http://schemas.microsoft.com/office/drawing/2014/main" val="1379187660"/>
                  </a:ext>
                </a:extLst>
              </a:tr>
              <a:tr h="236392">
                <a:tc>
                  <a:txBody>
                    <a:bodyPr/>
                    <a:lstStyle/>
                    <a:p>
                      <a:pPr algn="l" fontAlgn="b"/>
                      <a:r>
                        <a:rPr lang="en-CA" sz="1100" b="0" i="0" u="none" strike="noStrike">
                          <a:solidFill>
                            <a:srgbClr val="000000"/>
                          </a:solidFill>
                          <a:effectLst/>
                          <a:latin typeface="Calibri" panose="020F0502020204030204" pitchFamily="34" charset="0"/>
                        </a:rPr>
                        <a:t>Apr-08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152</a:t>
                      </a:r>
                    </a:p>
                  </a:txBody>
                  <a:tcPr marL="9525" marR="9525" marT="9525" marB="0" anchor="ctr">
                    <a:lnL>
                      <a:noFill/>
                    </a:lnL>
                    <a:lnR>
                      <a:noFill/>
                    </a:lnR>
                    <a:lnT>
                      <a:noFill/>
                    </a:lnT>
                    <a:lnB>
                      <a:noFill/>
                    </a:lnB>
                  </a:tcPr>
                </a:tc>
                <a:extLst>
                  <a:ext uri="{0D108BD9-81ED-4DB2-BD59-A6C34878D82A}">
                    <a16:rowId xmlns:a16="http://schemas.microsoft.com/office/drawing/2014/main" val="1270250899"/>
                  </a:ext>
                </a:extLst>
              </a:tr>
              <a:tr h="236392">
                <a:tc>
                  <a:txBody>
                    <a:bodyPr/>
                    <a:lstStyle/>
                    <a:p>
                      <a:pPr algn="l" fontAlgn="b"/>
                      <a:r>
                        <a:rPr lang="en-CA" sz="1100" b="0" i="0" u="none" strike="noStrike">
                          <a:solidFill>
                            <a:srgbClr val="000000"/>
                          </a:solidFill>
                          <a:effectLst/>
                          <a:latin typeface="Calibri" panose="020F0502020204030204" pitchFamily="34" charset="0"/>
                        </a:rPr>
                        <a:t>May-08</a:t>
                      </a:r>
                    </a:p>
                  </a:txBody>
                  <a:tcPr marL="9525" marR="9525" marT="9525" marB="0" anchor="b">
                    <a:lnL>
                      <a:noFill/>
                    </a:lnL>
                    <a:lnR>
                      <a:noFill/>
                    </a:lnR>
                    <a:lnT>
                      <a:noFill/>
                    </a:lnT>
                    <a:lnB>
                      <a:noFill/>
                    </a:lnB>
                  </a:tcPr>
                </a:tc>
                <a:tc>
                  <a:txBody>
                    <a:bodyPr/>
                    <a:lstStyle/>
                    <a:p>
                      <a:pPr algn="ctr" fontAlgn="ctr"/>
                      <a:r>
                        <a:rPr lang="en-CA" sz="1100" b="0" i="0" u="none" strike="noStrike" dirty="0">
                          <a:solidFill>
                            <a:srgbClr val="000000"/>
                          </a:solidFill>
                          <a:effectLst/>
                          <a:latin typeface="Calibri" panose="020F0502020204030204" pitchFamily="34" charset="0"/>
                        </a:rPr>
                        <a:t>26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75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134</a:t>
                      </a:r>
                    </a:p>
                  </a:txBody>
                  <a:tcPr marL="9525" marR="9525" marT="9525" marB="0" anchor="ctr">
                    <a:lnL>
                      <a:noFill/>
                    </a:lnL>
                    <a:lnR>
                      <a:noFill/>
                    </a:lnR>
                    <a:lnT>
                      <a:noFill/>
                    </a:lnT>
                    <a:lnB>
                      <a:noFill/>
                    </a:lnB>
                  </a:tcPr>
                </a:tc>
                <a:extLst>
                  <a:ext uri="{0D108BD9-81ED-4DB2-BD59-A6C34878D82A}">
                    <a16:rowId xmlns:a16="http://schemas.microsoft.com/office/drawing/2014/main" val="3687516715"/>
                  </a:ext>
                </a:extLst>
              </a:tr>
              <a:tr h="236392">
                <a:tc>
                  <a:txBody>
                    <a:bodyPr/>
                    <a:lstStyle/>
                    <a:p>
                      <a:pPr algn="l" fontAlgn="b"/>
                      <a:r>
                        <a:rPr lang="en-CA" sz="1100" b="0" i="0" u="none" strike="noStrike">
                          <a:solidFill>
                            <a:srgbClr val="000000"/>
                          </a:solidFill>
                          <a:effectLst/>
                          <a:latin typeface="Calibri" panose="020F0502020204030204" pitchFamily="34" charset="0"/>
                        </a:rPr>
                        <a:t>Jun-08</a:t>
                      </a:r>
                    </a:p>
                  </a:txBody>
                  <a:tcPr marL="9525" marR="9525" marT="9525" marB="0" anchor="b">
                    <a:lnL>
                      <a:noFill/>
                    </a:lnL>
                    <a:lnR>
                      <a:noFill/>
                    </a:lnR>
                    <a:lnT>
                      <a:noFill/>
                    </a:lnT>
                    <a:lnB>
                      <a:noFill/>
                    </a:lnB>
                  </a:tcPr>
                </a:tc>
                <a:tc>
                  <a:txBody>
                    <a:bodyPr/>
                    <a:lstStyle/>
                    <a:p>
                      <a:pPr algn="ctr" fontAlgn="ctr"/>
                      <a:r>
                        <a:rPr lang="en-CA" sz="1100" b="0" i="0" u="none" strike="noStrike" dirty="0">
                          <a:solidFill>
                            <a:srgbClr val="000000"/>
                          </a:solidFill>
                          <a:effectLst/>
                          <a:latin typeface="Calibri" panose="020F0502020204030204" pitchFamily="34" charset="0"/>
                        </a:rPr>
                        <a:t>20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81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192</a:t>
                      </a:r>
                    </a:p>
                  </a:txBody>
                  <a:tcPr marL="9525" marR="9525" marT="9525" marB="0" anchor="ctr">
                    <a:lnL>
                      <a:noFill/>
                    </a:lnL>
                    <a:lnR>
                      <a:noFill/>
                    </a:lnR>
                    <a:lnT>
                      <a:noFill/>
                    </a:lnT>
                    <a:lnB>
                      <a:noFill/>
                    </a:lnB>
                  </a:tcPr>
                </a:tc>
                <a:extLst>
                  <a:ext uri="{0D108BD9-81ED-4DB2-BD59-A6C34878D82A}">
                    <a16:rowId xmlns:a16="http://schemas.microsoft.com/office/drawing/2014/main" val="2222285805"/>
                  </a:ext>
                </a:extLst>
              </a:tr>
              <a:tr h="236392">
                <a:tc>
                  <a:txBody>
                    <a:bodyPr/>
                    <a:lstStyle/>
                    <a:p>
                      <a:pPr algn="l" fontAlgn="b"/>
                      <a:r>
                        <a:rPr lang="en-CA" sz="1100" b="0" i="0" u="none" strike="noStrike">
                          <a:solidFill>
                            <a:srgbClr val="000000"/>
                          </a:solidFill>
                          <a:effectLst/>
                          <a:latin typeface="Calibri" panose="020F0502020204030204" pitchFamily="34" charset="0"/>
                        </a:rPr>
                        <a:t>Jul-08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116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227</a:t>
                      </a:r>
                    </a:p>
                  </a:txBody>
                  <a:tcPr marL="9525" marR="9525" marT="9525" marB="0" anchor="ctr">
                    <a:lnL>
                      <a:noFill/>
                    </a:lnL>
                    <a:lnR>
                      <a:noFill/>
                    </a:lnR>
                    <a:lnT>
                      <a:noFill/>
                    </a:lnT>
                    <a:lnB>
                      <a:noFill/>
                    </a:lnB>
                  </a:tcPr>
                </a:tc>
                <a:extLst>
                  <a:ext uri="{0D108BD9-81ED-4DB2-BD59-A6C34878D82A}">
                    <a16:rowId xmlns:a16="http://schemas.microsoft.com/office/drawing/2014/main" val="3552037644"/>
                  </a:ext>
                </a:extLst>
              </a:tr>
              <a:tr h="236392">
                <a:tc>
                  <a:txBody>
                    <a:bodyPr/>
                    <a:lstStyle/>
                    <a:p>
                      <a:pPr algn="l" fontAlgn="b"/>
                      <a:r>
                        <a:rPr lang="en-CA" sz="1100" b="0" i="0" u="none" strike="noStrike">
                          <a:solidFill>
                            <a:srgbClr val="000000"/>
                          </a:solidFill>
                          <a:effectLst/>
                          <a:latin typeface="Calibri" panose="020F0502020204030204" pitchFamily="34" charset="0"/>
                        </a:rPr>
                        <a:t>Aug-08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124</a:t>
                      </a:r>
                    </a:p>
                  </a:txBody>
                  <a:tcPr marL="9525" marR="9525" marT="9525" marB="0" anchor="ctr">
                    <a:lnL>
                      <a:noFill/>
                    </a:lnL>
                    <a:lnR>
                      <a:noFill/>
                    </a:lnR>
                    <a:lnT>
                      <a:noFill/>
                    </a:lnT>
                    <a:lnB>
                      <a:noFill/>
                    </a:lnB>
                  </a:tcPr>
                </a:tc>
                <a:extLst>
                  <a:ext uri="{0D108BD9-81ED-4DB2-BD59-A6C34878D82A}">
                    <a16:rowId xmlns:a16="http://schemas.microsoft.com/office/drawing/2014/main" val="513634080"/>
                  </a:ext>
                </a:extLst>
              </a:tr>
              <a:tr h="236392">
                <a:tc>
                  <a:txBody>
                    <a:bodyPr/>
                    <a:lstStyle/>
                    <a:p>
                      <a:pPr algn="l" fontAlgn="b"/>
                      <a:r>
                        <a:rPr lang="en-CA" sz="1100" b="0" i="0" u="none" strike="noStrike">
                          <a:solidFill>
                            <a:srgbClr val="000000"/>
                          </a:solidFill>
                          <a:effectLst/>
                          <a:latin typeface="Calibri" panose="020F0502020204030204" pitchFamily="34" charset="0"/>
                        </a:rPr>
                        <a:t>Sep-08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87</a:t>
                      </a:r>
                    </a:p>
                  </a:txBody>
                  <a:tcPr marL="9525" marR="9525" marT="9525" marB="0" anchor="ctr">
                    <a:lnL>
                      <a:noFill/>
                    </a:lnL>
                    <a:lnR>
                      <a:noFill/>
                    </a:lnR>
                    <a:lnT>
                      <a:noFill/>
                    </a:lnT>
                    <a:lnB>
                      <a:noFill/>
                    </a:lnB>
                  </a:tcPr>
                </a:tc>
                <a:extLst>
                  <a:ext uri="{0D108BD9-81ED-4DB2-BD59-A6C34878D82A}">
                    <a16:rowId xmlns:a16="http://schemas.microsoft.com/office/drawing/2014/main" val="1518104514"/>
                  </a:ext>
                </a:extLst>
              </a:tr>
              <a:tr h="236392">
                <a:tc>
                  <a:txBody>
                    <a:bodyPr/>
                    <a:lstStyle/>
                    <a:p>
                      <a:pPr algn="l" fontAlgn="b"/>
                      <a:r>
                        <a:rPr lang="en-CA" sz="1100" b="0" i="0" u="none" strike="noStrike">
                          <a:solidFill>
                            <a:srgbClr val="000000"/>
                          </a:solidFill>
                          <a:effectLst/>
                          <a:latin typeface="Calibri" panose="020F0502020204030204" pitchFamily="34" charset="0"/>
                        </a:rPr>
                        <a:t>Oct-08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80</a:t>
                      </a:r>
                    </a:p>
                  </a:txBody>
                  <a:tcPr marL="9525" marR="9525" marT="9525" marB="0" anchor="ctr">
                    <a:lnL>
                      <a:noFill/>
                    </a:lnL>
                    <a:lnR>
                      <a:noFill/>
                    </a:lnR>
                    <a:lnT>
                      <a:noFill/>
                    </a:lnT>
                    <a:lnB>
                      <a:noFill/>
                    </a:lnB>
                  </a:tcPr>
                </a:tc>
                <a:extLst>
                  <a:ext uri="{0D108BD9-81ED-4DB2-BD59-A6C34878D82A}">
                    <a16:rowId xmlns:a16="http://schemas.microsoft.com/office/drawing/2014/main" val="3983172394"/>
                  </a:ext>
                </a:extLst>
              </a:tr>
              <a:tr h="236392">
                <a:tc>
                  <a:txBody>
                    <a:bodyPr/>
                    <a:lstStyle/>
                    <a:p>
                      <a:pPr algn="l" fontAlgn="b"/>
                      <a:r>
                        <a:rPr lang="en-CA" sz="1100" b="0" i="0" u="none" strike="noStrike">
                          <a:solidFill>
                            <a:srgbClr val="000000"/>
                          </a:solidFill>
                          <a:effectLst/>
                          <a:latin typeface="Calibri" panose="020F0502020204030204" pitchFamily="34" charset="0"/>
                        </a:rPr>
                        <a:t>Nov-08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136</a:t>
                      </a:r>
                    </a:p>
                  </a:txBody>
                  <a:tcPr marL="9525" marR="9525" marT="9525" marB="0" anchor="ctr">
                    <a:lnL>
                      <a:noFill/>
                    </a:lnL>
                    <a:lnR>
                      <a:noFill/>
                    </a:lnR>
                    <a:lnT>
                      <a:noFill/>
                    </a:lnT>
                    <a:lnB>
                      <a:noFill/>
                    </a:lnB>
                  </a:tcPr>
                </a:tc>
                <a:extLst>
                  <a:ext uri="{0D108BD9-81ED-4DB2-BD59-A6C34878D82A}">
                    <a16:rowId xmlns:a16="http://schemas.microsoft.com/office/drawing/2014/main" val="3633164761"/>
                  </a:ext>
                </a:extLst>
              </a:tr>
              <a:tr h="236392">
                <a:tc>
                  <a:txBody>
                    <a:bodyPr/>
                    <a:lstStyle/>
                    <a:p>
                      <a:pPr algn="l" fontAlgn="b"/>
                      <a:r>
                        <a:rPr lang="en-CA" sz="1100" b="0" i="0" u="none" strike="noStrike">
                          <a:solidFill>
                            <a:srgbClr val="000000"/>
                          </a:solidFill>
                          <a:effectLst/>
                          <a:latin typeface="Calibri" panose="020F0502020204030204" pitchFamily="34" charset="0"/>
                        </a:rPr>
                        <a:t>Dec-08</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16</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125</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60</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44</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245</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15465050"/>
                  </a:ext>
                </a:extLst>
              </a:tr>
              <a:tr h="236392">
                <a:tc>
                  <a:txBody>
                    <a:bodyPr/>
                    <a:lstStyle/>
                    <a:p>
                      <a:pPr algn="l" fontAlgn="b"/>
                      <a:r>
                        <a:rPr lang="en-CA" sz="1100" b="1" i="0" u="none" strike="noStrike">
                          <a:solidFill>
                            <a:srgbClr val="000000"/>
                          </a:solidFill>
                          <a:effectLst/>
                          <a:latin typeface="Calibri" panose="020F0502020204030204" pitchFamily="34" charset="0"/>
                        </a:rPr>
                        <a:t>Total</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335</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903</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872</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291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dirty="0">
                          <a:solidFill>
                            <a:srgbClr val="000000"/>
                          </a:solidFill>
                          <a:effectLst/>
                          <a:latin typeface="Calibri" panose="020F0502020204030204" pitchFamily="34" charset="0"/>
                        </a:rPr>
                        <a:t>2,401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3413314019"/>
                  </a:ext>
                </a:extLst>
              </a:tr>
            </a:tbl>
          </a:graphicData>
        </a:graphic>
      </p:graphicFrame>
      <p:graphicFrame>
        <p:nvGraphicFramePr>
          <p:cNvPr id="5" name="Table 4">
            <a:extLst>
              <a:ext uri="{FF2B5EF4-FFF2-40B4-BE49-F238E27FC236}">
                <a16:creationId xmlns:a16="http://schemas.microsoft.com/office/drawing/2014/main" id="{63547301-37D1-43EC-A3CB-3C5CE1FFCA05}"/>
              </a:ext>
            </a:extLst>
          </p:cNvPr>
          <p:cNvGraphicFramePr>
            <a:graphicFrameLocks noGrp="1"/>
          </p:cNvGraphicFramePr>
          <p:nvPr>
            <p:extLst/>
          </p:nvPr>
        </p:nvGraphicFramePr>
        <p:xfrm>
          <a:off x="556590" y="2534495"/>
          <a:ext cx="2849217" cy="3360432"/>
        </p:xfrm>
        <a:graphic>
          <a:graphicData uri="http://schemas.openxmlformats.org/drawingml/2006/table">
            <a:tbl>
              <a:tblPr/>
              <a:tblGrid>
                <a:gridCol w="1214356">
                  <a:extLst>
                    <a:ext uri="{9D8B030D-6E8A-4147-A177-3AD203B41FA5}">
                      <a16:colId xmlns:a16="http://schemas.microsoft.com/office/drawing/2014/main" val="1103114057"/>
                    </a:ext>
                  </a:extLst>
                </a:gridCol>
                <a:gridCol w="754551">
                  <a:extLst>
                    <a:ext uri="{9D8B030D-6E8A-4147-A177-3AD203B41FA5}">
                      <a16:colId xmlns:a16="http://schemas.microsoft.com/office/drawing/2014/main" val="416372629"/>
                    </a:ext>
                  </a:extLst>
                </a:gridCol>
                <a:gridCol w="880310">
                  <a:extLst>
                    <a:ext uri="{9D8B030D-6E8A-4147-A177-3AD203B41FA5}">
                      <a16:colId xmlns:a16="http://schemas.microsoft.com/office/drawing/2014/main" val="1253654685"/>
                    </a:ext>
                  </a:extLst>
                </a:gridCol>
              </a:tblGrid>
              <a:tr h="448055">
                <a:tc>
                  <a:txBody>
                    <a:bodyPr/>
                    <a:lstStyle/>
                    <a:p>
                      <a:pPr algn="l" fontAlgn="ctr"/>
                      <a:r>
                        <a:rPr lang="en-CA" sz="1100" b="1" i="0" u="none" strike="noStrike">
                          <a:solidFill>
                            <a:srgbClr val="000000"/>
                          </a:solidFill>
                          <a:effectLst/>
                          <a:latin typeface="Calibri" panose="020F0502020204030204" pitchFamily="34" charset="0"/>
                        </a:rPr>
                        <a:t>Skywest Airlines Inc.</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en-CA" sz="1100" b="1" i="0" u="none" strike="noStrike">
                          <a:solidFill>
                            <a:srgbClr val="000000"/>
                          </a:solidFill>
                          <a:effectLst/>
                          <a:latin typeface="Calibri" panose="020F0502020204030204" pitchFamily="34" charset="0"/>
                        </a:rPr>
                        <a:t>Delay IN</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en-CA" sz="1100" b="1" i="0" u="none" strike="noStrike">
                          <a:solidFill>
                            <a:srgbClr val="000000"/>
                          </a:solidFill>
                          <a:effectLst/>
                          <a:latin typeface="Calibri" panose="020F0502020204030204" pitchFamily="34" charset="0"/>
                        </a:rPr>
                        <a:t>Delay OUT</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459725594"/>
                  </a:ext>
                </a:extLst>
              </a:tr>
              <a:tr h="224029">
                <a:tc>
                  <a:txBody>
                    <a:bodyPr/>
                    <a:lstStyle/>
                    <a:p>
                      <a:pPr algn="l" fontAlgn="b"/>
                      <a:r>
                        <a:rPr lang="en-CA" sz="1100" b="0" i="0" u="none" strike="noStrike">
                          <a:solidFill>
                            <a:srgbClr val="000000"/>
                          </a:solidFill>
                          <a:effectLst/>
                          <a:latin typeface="Calibri" panose="020F0502020204030204" pitchFamily="34" charset="0"/>
                        </a:rPr>
                        <a:t>Jan-08</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106,481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dirty="0">
                          <a:solidFill>
                            <a:srgbClr val="000000"/>
                          </a:solidFill>
                          <a:effectLst/>
                          <a:latin typeface="Calibri" panose="020F0502020204030204" pitchFamily="34" charset="0"/>
                        </a:rPr>
                        <a:t>103,481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442096347"/>
                  </a:ext>
                </a:extLst>
              </a:tr>
              <a:tr h="224029">
                <a:tc>
                  <a:txBody>
                    <a:bodyPr/>
                    <a:lstStyle/>
                    <a:p>
                      <a:pPr algn="l" fontAlgn="b"/>
                      <a:r>
                        <a:rPr lang="en-CA" sz="1100" b="0" i="0" u="none" strike="noStrike">
                          <a:solidFill>
                            <a:srgbClr val="000000"/>
                          </a:solidFill>
                          <a:effectLst/>
                          <a:latin typeface="Calibri" panose="020F0502020204030204" pitchFamily="34" charset="0"/>
                        </a:rPr>
                        <a:t>Feb-08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63,981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62,554</a:t>
                      </a:r>
                    </a:p>
                  </a:txBody>
                  <a:tcPr marL="9525" marR="9525" marT="9525" marB="0" anchor="ctr">
                    <a:lnL>
                      <a:noFill/>
                    </a:lnL>
                    <a:lnR>
                      <a:noFill/>
                    </a:lnR>
                    <a:lnT>
                      <a:noFill/>
                    </a:lnT>
                    <a:lnB>
                      <a:noFill/>
                    </a:lnB>
                  </a:tcPr>
                </a:tc>
                <a:extLst>
                  <a:ext uri="{0D108BD9-81ED-4DB2-BD59-A6C34878D82A}">
                    <a16:rowId xmlns:a16="http://schemas.microsoft.com/office/drawing/2014/main" val="371569214"/>
                  </a:ext>
                </a:extLst>
              </a:tr>
              <a:tr h="224029">
                <a:tc>
                  <a:txBody>
                    <a:bodyPr/>
                    <a:lstStyle/>
                    <a:p>
                      <a:pPr algn="l" fontAlgn="b"/>
                      <a:r>
                        <a:rPr lang="en-CA" sz="1100" b="0" i="0" u="none" strike="noStrike">
                          <a:solidFill>
                            <a:srgbClr val="000000"/>
                          </a:solidFill>
                          <a:effectLst/>
                          <a:latin typeface="Calibri" panose="020F0502020204030204" pitchFamily="34" charset="0"/>
                        </a:rPr>
                        <a:t>Mar-08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19,700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22,443</a:t>
                      </a:r>
                    </a:p>
                  </a:txBody>
                  <a:tcPr marL="9525" marR="9525" marT="9525" marB="0" anchor="ctr">
                    <a:lnL>
                      <a:noFill/>
                    </a:lnL>
                    <a:lnR>
                      <a:noFill/>
                    </a:lnR>
                    <a:lnT>
                      <a:noFill/>
                    </a:lnT>
                    <a:lnB>
                      <a:noFill/>
                    </a:lnB>
                  </a:tcPr>
                </a:tc>
                <a:extLst>
                  <a:ext uri="{0D108BD9-81ED-4DB2-BD59-A6C34878D82A}">
                    <a16:rowId xmlns:a16="http://schemas.microsoft.com/office/drawing/2014/main" val="3900168681"/>
                  </a:ext>
                </a:extLst>
              </a:tr>
              <a:tr h="224029">
                <a:tc>
                  <a:txBody>
                    <a:bodyPr/>
                    <a:lstStyle/>
                    <a:p>
                      <a:pPr algn="l" fontAlgn="b"/>
                      <a:r>
                        <a:rPr lang="en-CA" sz="1100" b="0" i="0" u="none" strike="noStrike">
                          <a:solidFill>
                            <a:srgbClr val="000000"/>
                          </a:solidFill>
                          <a:effectLst/>
                          <a:latin typeface="Calibri" panose="020F0502020204030204" pitchFamily="34" charset="0"/>
                        </a:rPr>
                        <a:t>Apr-08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8,118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11,904</a:t>
                      </a:r>
                    </a:p>
                  </a:txBody>
                  <a:tcPr marL="9525" marR="9525" marT="9525" marB="0" anchor="ctr">
                    <a:lnL>
                      <a:noFill/>
                    </a:lnL>
                    <a:lnR>
                      <a:noFill/>
                    </a:lnR>
                    <a:lnT>
                      <a:noFill/>
                    </a:lnT>
                    <a:lnB>
                      <a:noFill/>
                    </a:lnB>
                  </a:tcPr>
                </a:tc>
                <a:extLst>
                  <a:ext uri="{0D108BD9-81ED-4DB2-BD59-A6C34878D82A}">
                    <a16:rowId xmlns:a16="http://schemas.microsoft.com/office/drawing/2014/main" val="2274264415"/>
                  </a:ext>
                </a:extLst>
              </a:tr>
              <a:tr h="224029">
                <a:tc>
                  <a:txBody>
                    <a:bodyPr/>
                    <a:lstStyle/>
                    <a:p>
                      <a:pPr algn="l" fontAlgn="b"/>
                      <a:r>
                        <a:rPr lang="en-CA" sz="1100" b="0" i="0" u="none" strike="noStrike">
                          <a:solidFill>
                            <a:srgbClr val="000000"/>
                          </a:solidFill>
                          <a:effectLst/>
                          <a:latin typeface="Calibri" panose="020F0502020204030204" pitchFamily="34" charset="0"/>
                        </a:rPr>
                        <a:t>May-08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30,016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30,286</a:t>
                      </a:r>
                    </a:p>
                  </a:txBody>
                  <a:tcPr marL="9525" marR="9525" marT="9525" marB="0" anchor="ctr">
                    <a:lnL>
                      <a:noFill/>
                    </a:lnL>
                    <a:lnR>
                      <a:noFill/>
                    </a:lnR>
                    <a:lnT>
                      <a:noFill/>
                    </a:lnT>
                    <a:lnB>
                      <a:noFill/>
                    </a:lnB>
                  </a:tcPr>
                </a:tc>
                <a:extLst>
                  <a:ext uri="{0D108BD9-81ED-4DB2-BD59-A6C34878D82A}">
                    <a16:rowId xmlns:a16="http://schemas.microsoft.com/office/drawing/2014/main" val="106953079"/>
                  </a:ext>
                </a:extLst>
              </a:tr>
              <a:tr h="224029">
                <a:tc>
                  <a:txBody>
                    <a:bodyPr/>
                    <a:lstStyle/>
                    <a:p>
                      <a:pPr algn="l" fontAlgn="b"/>
                      <a:r>
                        <a:rPr lang="en-CA" sz="1100" b="0" i="0" u="none" strike="noStrike">
                          <a:solidFill>
                            <a:srgbClr val="000000"/>
                          </a:solidFill>
                          <a:effectLst/>
                          <a:latin typeface="Calibri" panose="020F0502020204030204" pitchFamily="34" charset="0"/>
                        </a:rPr>
                        <a:t>Jun-08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48,004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53,838</a:t>
                      </a:r>
                    </a:p>
                  </a:txBody>
                  <a:tcPr marL="9525" marR="9525" marT="9525" marB="0" anchor="ctr">
                    <a:lnL>
                      <a:noFill/>
                    </a:lnL>
                    <a:lnR>
                      <a:noFill/>
                    </a:lnR>
                    <a:lnT>
                      <a:noFill/>
                    </a:lnT>
                    <a:lnB>
                      <a:noFill/>
                    </a:lnB>
                  </a:tcPr>
                </a:tc>
                <a:extLst>
                  <a:ext uri="{0D108BD9-81ED-4DB2-BD59-A6C34878D82A}">
                    <a16:rowId xmlns:a16="http://schemas.microsoft.com/office/drawing/2014/main" val="305330969"/>
                  </a:ext>
                </a:extLst>
              </a:tr>
              <a:tr h="224029">
                <a:tc>
                  <a:txBody>
                    <a:bodyPr/>
                    <a:lstStyle/>
                    <a:p>
                      <a:pPr algn="l" fontAlgn="b"/>
                      <a:r>
                        <a:rPr lang="en-CA" sz="1100" b="0" i="0" u="none" strike="noStrike">
                          <a:solidFill>
                            <a:srgbClr val="000000"/>
                          </a:solidFill>
                          <a:effectLst/>
                          <a:latin typeface="Calibri" panose="020F0502020204030204" pitchFamily="34" charset="0"/>
                        </a:rPr>
                        <a:t>Jul-08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49,629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54,604</a:t>
                      </a:r>
                    </a:p>
                  </a:txBody>
                  <a:tcPr marL="9525" marR="9525" marT="9525" marB="0" anchor="ctr">
                    <a:lnL>
                      <a:noFill/>
                    </a:lnL>
                    <a:lnR>
                      <a:noFill/>
                    </a:lnR>
                    <a:lnT>
                      <a:noFill/>
                    </a:lnT>
                    <a:lnB>
                      <a:noFill/>
                    </a:lnB>
                  </a:tcPr>
                </a:tc>
                <a:extLst>
                  <a:ext uri="{0D108BD9-81ED-4DB2-BD59-A6C34878D82A}">
                    <a16:rowId xmlns:a16="http://schemas.microsoft.com/office/drawing/2014/main" val="3003228778"/>
                  </a:ext>
                </a:extLst>
              </a:tr>
              <a:tr h="224029">
                <a:tc>
                  <a:txBody>
                    <a:bodyPr/>
                    <a:lstStyle/>
                    <a:p>
                      <a:pPr algn="l" fontAlgn="b"/>
                      <a:r>
                        <a:rPr lang="en-CA" sz="1100" b="0" i="0" u="none" strike="noStrike">
                          <a:solidFill>
                            <a:srgbClr val="000000"/>
                          </a:solidFill>
                          <a:effectLst/>
                          <a:latin typeface="Calibri" panose="020F0502020204030204" pitchFamily="34" charset="0"/>
                        </a:rPr>
                        <a:t>Aug-08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38,219</a:t>
                      </a:r>
                    </a:p>
                  </a:txBody>
                  <a:tcPr marL="9525" marR="9525" marT="9525" marB="0" anchor="ctr">
                    <a:lnL>
                      <a:noFill/>
                    </a:lnL>
                    <a:lnR>
                      <a:noFill/>
                    </a:lnR>
                    <a:lnT>
                      <a:noFill/>
                    </a:lnT>
                    <a:lnB>
                      <a:noFill/>
                    </a:lnB>
                  </a:tcPr>
                </a:tc>
                <a:tc>
                  <a:txBody>
                    <a:bodyPr/>
                    <a:lstStyle/>
                    <a:p>
                      <a:pPr algn="ctr" fontAlgn="ctr"/>
                      <a:r>
                        <a:rPr lang="en-CA" sz="1100" b="0" i="0" u="none" strike="noStrike" dirty="0">
                          <a:solidFill>
                            <a:srgbClr val="000000"/>
                          </a:solidFill>
                          <a:effectLst/>
                          <a:latin typeface="Calibri" panose="020F0502020204030204" pitchFamily="34" charset="0"/>
                        </a:rPr>
                        <a:t>44,238</a:t>
                      </a:r>
                    </a:p>
                  </a:txBody>
                  <a:tcPr marL="9525" marR="9525" marT="9525" marB="0" anchor="ctr">
                    <a:lnL>
                      <a:noFill/>
                    </a:lnL>
                    <a:lnR>
                      <a:noFill/>
                    </a:lnR>
                    <a:lnT>
                      <a:noFill/>
                    </a:lnT>
                    <a:lnB>
                      <a:noFill/>
                    </a:lnB>
                  </a:tcPr>
                </a:tc>
                <a:extLst>
                  <a:ext uri="{0D108BD9-81ED-4DB2-BD59-A6C34878D82A}">
                    <a16:rowId xmlns:a16="http://schemas.microsoft.com/office/drawing/2014/main" val="3070330309"/>
                  </a:ext>
                </a:extLst>
              </a:tr>
              <a:tr h="224029">
                <a:tc>
                  <a:txBody>
                    <a:bodyPr/>
                    <a:lstStyle/>
                    <a:p>
                      <a:pPr algn="l" fontAlgn="b"/>
                      <a:r>
                        <a:rPr lang="en-CA" sz="1100" b="0" i="0" u="none" strike="noStrike">
                          <a:solidFill>
                            <a:srgbClr val="000000"/>
                          </a:solidFill>
                          <a:effectLst/>
                          <a:latin typeface="Calibri" panose="020F0502020204030204" pitchFamily="34" charset="0"/>
                        </a:rPr>
                        <a:t>Sep-08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31,184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32,866</a:t>
                      </a:r>
                    </a:p>
                  </a:txBody>
                  <a:tcPr marL="9525" marR="9525" marT="9525" marB="0" anchor="ctr">
                    <a:lnL>
                      <a:noFill/>
                    </a:lnL>
                    <a:lnR>
                      <a:noFill/>
                    </a:lnR>
                    <a:lnT>
                      <a:noFill/>
                    </a:lnT>
                    <a:lnB>
                      <a:noFill/>
                    </a:lnB>
                  </a:tcPr>
                </a:tc>
                <a:extLst>
                  <a:ext uri="{0D108BD9-81ED-4DB2-BD59-A6C34878D82A}">
                    <a16:rowId xmlns:a16="http://schemas.microsoft.com/office/drawing/2014/main" val="1689821452"/>
                  </a:ext>
                </a:extLst>
              </a:tr>
              <a:tr h="224029">
                <a:tc>
                  <a:txBody>
                    <a:bodyPr/>
                    <a:lstStyle/>
                    <a:p>
                      <a:pPr algn="l" fontAlgn="b"/>
                      <a:r>
                        <a:rPr lang="en-CA" sz="1100" b="0" i="0" u="none" strike="noStrike">
                          <a:solidFill>
                            <a:srgbClr val="000000"/>
                          </a:solidFill>
                          <a:effectLst/>
                          <a:latin typeface="Calibri" panose="020F0502020204030204" pitchFamily="34" charset="0"/>
                        </a:rPr>
                        <a:t>Oct-08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23,892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26,560</a:t>
                      </a:r>
                    </a:p>
                  </a:txBody>
                  <a:tcPr marL="9525" marR="9525" marT="9525" marB="0" anchor="ctr">
                    <a:lnL>
                      <a:noFill/>
                    </a:lnL>
                    <a:lnR>
                      <a:noFill/>
                    </a:lnR>
                    <a:lnT>
                      <a:noFill/>
                    </a:lnT>
                    <a:lnB>
                      <a:noFill/>
                    </a:lnB>
                  </a:tcPr>
                </a:tc>
                <a:extLst>
                  <a:ext uri="{0D108BD9-81ED-4DB2-BD59-A6C34878D82A}">
                    <a16:rowId xmlns:a16="http://schemas.microsoft.com/office/drawing/2014/main" val="1261493057"/>
                  </a:ext>
                </a:extLst>
              </a:tr>
              <a:tr h="224029">
                <a:tc>
                  <a:txBody>
                    <a:bodyPr/>
                    <a:lstStyle/>
                    <a:p>
                      <a:pPr algn="l" fontAlgn="b"/>
                      <a:r>
                        <a:rPr lang="en-CA" sz="1100" b="0" i="0" u="none" strike="noStrike">
                          <a:solidFill>
                            <a:srgbClr val="000000"/>
                          </a:solidFill>
                          <a:effectLst/>
                          <a:latin typeface="Calibri" panose="020F0502020204030204" pitchFamily="34" charset="0"/>
                        </a:rPr>
                        <a:t>Nov-08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39,507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42,998</a:t>
                      </a:r>
                    </a:p>
                  </a:txBody>
                  <a:tcPr marL="9525" marR="9525" marT="9525" marB="0" anchor="ctr">
                    <a:lnL>
                      <a:noFill/>
                    </a:lnL>
                    <a:lnR>
                      <a:noFill/>
                    </a:lnR>
                    <a:lnT>
                      <a:noFill/>
                    </a:lnT>
                    <a:lnB>
                      <a:noFill/>
                    </a:lnB>
                  </a:tcPr>
                </a:tc>
                <a:extLst>
                  <a:ext uri="{0D108BD9-81ED-4DB2-BD59-A6C34878D82A}">
                    <a16:rowId xmlns:a16="http://schemas.microsoft.com/office/drawing/2014/main" val="3575024341"/>
                  </a:ext>
                </a:extLst>
              </a:tr>
              <a:tr h="224029">
                <a:tc>
                  <a:txBody>
                    <a:bodyPr/>
                    <a:lstStyle/>
                    <a:p>
                      <a:pPr algn="l" fontAlgn="b"/>
                      <a:r>
                        <a:rPr lang="en-CA" sz="1100" b="0" i="0" u="none" strike="noStrike">
                          <a:solidFill>
                            <a:srgbClr val="000000"/>
                          </a:solidFill>
                          <a:effectLst/>
                          <a:latin typeface="Calibri" panose="020F0502020204030204" pitchFamily="34" charset="0"/>
                        </a:rPr>
                        <a:t>Dec-08</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75,341</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77,339</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23953787"/>
                  </a:ext>
                </a:extLst>
              </a:tr>
              <a:tr h="224029">
                <a:tc>
                  <a:txBody>
                    <a:bodyPr/>
                    <a:lstStyle/>
                    <a:p>
                      <a:pPr algn="l" fontAlgn="b"/>
                      <a:r>
                        <a:rPr lang="en-CA" sz="1100" b="1" i="0" u="none" strike="noStrike">
                          <a:solidFill>
                            <a:srgbClr val="000000"/>
                          </a:solidFill>
                          <a:effectLst/>
                          <a:latin typeface="Calibri" panose="020F0502020204030204" pitchFamily="34" charset="0"/>
                        </a:rPr>
                        <a:t>Total</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534,072</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dirty="0">
                          <a:solidFill>
                            <a:srgbClr val="000000"/>
                          </a:solidFill>
                          <a:effectLst/>
                          <a:latin typeface="Calibri" panose="020F0502020204030204" pitchFamily="34" charset="0"/>
                        </a:rPr>
                        <a:t>563,111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2732427191"/>
                  </a:ext>
                </a:extLst>
              </a:tr>
            </a:tbl>
          </a:graphicData>
        </a:graphic>
      </p:graphicFrame>
      <p:graphicFrame>
        <p:nvGraphicFramePr>
          <p:cNvPr id="6" name="Table 5">
            <a:extLst>
              <a:ext uri="{FF2B5EF4-FFF2-40B4-BE49-F238E27FC236}">
                <a16:creationId xmlns:a16="http://schemas.microsoft.com/office/drawing/2014/main" id="{399639D1-88ED-45E9-9970-3FC3EF27C05C}"/>
              </a:ext>
            </a:extLst>
          </p:cNvPr>
          <p:cNvGraphicFramePr>
            <a:graphicFrameLocks noGrp="1"/>
          </p:cNvGraphicFramePr>
          <p:nvPr>
            <p:extLst/>
          </p:nvPr>
        </p:nvGraphicFramePr>
        <p:xfrm>
          <a:off x="3829878" y="2534495"/>
          <a:ext cx="2743200" cy="3360435"/>
        </p:xfrm>
        <a:graphic>
          <a:graphicData uri="http://schemas.openxmlformats.org/drawingml/2006/table">
            <a:tbl>
              <a:tblPr/>
              <a:tblGrid>
                <a:gridCol w="895739">
                  <a:extLst>
                    <a:ext uri="{9D8B030D-6E8A-4147-A177-3AD203B41FA5}">
                      <a16:colId xmlns:a16="http://schemas.microsoft.com/office/drawing/2014/main" val="2719703237"/>
                    </a:ext>
                  </a:extLst>
                </a:gridCol>
                <a:gridCol w="951722">
                  <a:extLst>
                    <a:ext uri="{9D8B030D-6E8A-4147-A177-3AD203B41FA5}">
                      <a16:colId xmlns:a16="http://schemas.microsoft.com/office/drawing/2014/main" val="2360970787"/>
                    </a:ext>
                  </a:extLst>
                </a:gridCol>
                <a:gridCol w="895739">
                  <a:extLst>
                    <a:ext uri="{9D8B030D-6E8A-4147-A177-3AD203B41FA5}">
                      <a16:colId xmlns:a16="http://schemas.microsoft.com/office/drawing/2014/main" val="663265420"/>
                    </a:ext>
                  </a:extLst>
                </a:gridCol>
              </a:tblGrid>
              <a:tr h="448058">
                <a:tc>
                  <a:txBody>
                    <a:bodyPr/>
                    <a:lstStyle/>
                    <a:p>
                      <a:pPr algn="l" fontAlgn="ctr"/>
                      <a:r>
                        <a:rPr lang="en-US" sz="1100" dirty="0"/>
                        <a:t>American Airlines Inc.</a:t>
                      </a:r>
                      <a:endParaRPr lang="en-CA" sz="11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en-CA" sz="1100" b="1" i="0" u="none" strike="noStrike">
                          <a:solidFill>
                            <a:srgbClr val="000000"/>
                          </a:solidFill>
                          <a:effectLst/>
                          <a:latin typeface="Calibri" panose="020F0502020204030204" pitchFamily="34" charset="0"/>
                        </a:rPr>
                        <a:t>Delay IN</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en-CA" sz="1100" b="1" i="0" u="none" strike="noStrike">
                          <a:solidFill>
                            <a:srgbClr val="000000"/>
                          </a:solidFill>
                          <a:effectLst/>
                          <a:latin typeface="Calibri" panose="020F0502020204030204" pitchFamily="34" charset="0"/>
                        </a:rPr>
                        <a:t>Delay OUT</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909690249"/>
                  </a:ext>
                </a:extLst>
              </a:tr>
              <a:tr h="224029">
                <a:tc>
                  <a:txBody>
                    <a:bodyPr/>
                    <a:lstStyle/>
                    <a:p>
                      <a:pPr algn="l" fontAlgn="b"/>
                      <a:r>
                        <a:rPr lang="en-CA" sz="1100" b="0" i="0" u="none" strike="noStrike">
                          <a:solidFill>
                            <a:srgbClr val="000000"/>
                          </a:solidFill>
                          <a:effectLst/>
                          <a:latin typeface="Calibri" panose="020F0502020204030204" pitchFamily="34" charset="0"/>
                        </a:rPr>
                        <a:t>Jan-08</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30,246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32,806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3599320067"/>
                  </a:ext>
                </a:extLst>
              </a:tr>
              <a:tr h="224029">
                <a:tc>
                  <a:txBody>
                    <a:bodyPr/>
                    <a:lstStyle/>
                    <a:p>
                      <a:pPr algn="l" fontAlgn="b"/>
                      <a:r>
                        <a:rPr lang="en-CA" sz="1100" b="0" i="0" u="none" strike="noStrike">
                          <a:solidFill>
                            <a:srgbClr val="000000"/>
                          </a:solidFill>
                          <a:effectLst/>
                          <a:latin typeface="Calibri" panose="020F0502020204030204" pitchFamily="34" charset="0"/>
                        </a:rPr>
                        <a:t>Feb-08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19,885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19,406</a:t>
                      </a:r>
                    </a:p>
                  </a:txBody>
                  <a:tcPr marL="9525" marR="9525" marT="9525" marB="0" anchor="ctr">
                    <a:lnL>
                      <a:noFill/>
                    </a:lnL>
                    <a:lnR>
                      <a:noFill/>
                    </a:lnR>
                    <a:lnT>
                      <a:noFill/>
                    </a:lnT>
                    <a:lnB>
                      <a:noFill/>
                    </a:lnB>
                  </a:tcPr>
                </a:tc>
                <a:extLst>
                  <a:ext uri="{0D108BD9-81ED-4DB2-BD59-A6C34878D82A}">
                    <a16:rowId xmlns:a16="http://schemas.microsoft.com/office/drawing/2014/main" val="2039479510"/>
                  </a:ext>
                </a:extLst>
              </a:tr>
              <a:tr h="224029">
                <a:tc>
                  <a:txBody>
                    <a:bodyPr/>
                    <a:lstStyle/>
                    <a:p>
                      <a:pPr algn="l" fontAlgn="b"/>
                      <a:r>
                        <a:rPr lang="en-CA" sz="1100" b="0" i="0" u="none" strike="noStrike">
                          <a:solidFill>
                            <a:srgbClr val="000000"/>
                          </a:solidFill>
                          <a:effectLst/>
                          <a:latin typeface="Calibri" panose="020F0502020204030204" pitchFamily="34" charset="0"/>
                        </a:rPr>
                        <a:t>Mar-08</a:t>
                      </a:r>
                    </a:p>
                  </a:txBody>
                  <a:tcPr marL="9525" marR="9525" marT="9525" marB="0" anchor="b">
                    <a:lnL>
                      <a:noFill/>
                    </a:lnL>
                    <a:lnR>
                      <a:noFill/>
                    </a:lnR>
                    <a:lnT>
                      <a:noFill/>
                    </a:lnT>
                    <a:lnB>
                      <a:noFill/>
                    </a:lnB>
                  </a:tcPr>
                </a:tc>
                <a:tc>
                  <a:txBody>
                    <a:bodyPr/>
                    <a:lstStyle/>
                    <a:p>
                      <a:pPr algn="ctr" fontAlgn="ctr"/>
                      <a:r>
                        <a:rPr lang="en-CA" sz="1100" b="0" i="0" u="none" strike="noStrike" dirty="0">
                          <a:solidFill>
                            <a:srgbClr val="000000"/>
                          </a:solidFill>
                          <a:effectLst/>
                          <a:latin typeface="Calibri" panose="020F0502020204030204" pitchFamily="34" charset="0"/>
                        </a:rPr>
                        <a:t>12,059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15,173</a:t>
                      </a:r>
                    </a:p>
                  </a:txBody>
                  <a:tcPr marL="9525" marR="9525" marT="9525" marB="0" anchor="ctr">
                    <a:lnL>
                      <a:noFill/>
                    </a:lnL>
                    <a:lnR>
                      <a:noFill/>
                    </a:lnR>
                    <a:lnT>
                      <a:noFill/>
                    </a:lnT>
                    <a:lnB>
                      <a:noFill/>
                    </a:lnB>
                  </a:tcPr>
                </a:tc>
                <a:extLst>
                  <a:ext uri="{0D108BD9-81ED-4DB2-BD59-A6C34878D82A}">
                    <a16:rowId xmlns:a16="http://schemas.microsoft.com/office/drawing/2014/main" val="2028282258"/>
                  </a:ext>
                </a:extLst>
              </a:tr>
              <a:tr h="224029">
                <a:tc>
                  <a:txBody>
                    <a:bodyPr/>
                    <a:lstStyle/>
                    <a:p>
                      <a:pPr algn="l" fontAlgn="b"/>
                      <a:r>
                        <a:rPr lang="en-CA" sz="1100" b="0" i="0" u="none" strike="noStrike">
                          <a:solidFill>
                            <a:srgbClr val="000000"/>
                          </a:solidFill>
                          <a:effectLst/>
                          <a:latin typeface="Calibri" panose="020F0502020204030204" pitchFamily="34" charset="0"/>
                        </a:rPr>
                        <a:t>Apr-08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10,863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15,392</a:t>
                      </a:r>
                    </a:p>
                  </a:txBody>
                  <a:tcPr marL="9525" marR="9525" marT="9525" marB="0" anchor="ctr">
                    <a:lnL>
                      <a:noFill/>
                    </a:lnL>
                    <a:lnR>
                      <a:noFill/>
                    </a:lnR>
                    <a:lnT>
                      <a:noFill/>
                    </a:lnT>
                    <a:lnB>
                      <a:noFill/>
                    </a:lnB>
                  </a:tcPr>
                </a:tc>
                <a:extLst>
                  <a:ext uri="{0D108BD9-81ED-4DB2-BD59-A6C34878D82A}">
                    <a16:rowId xmlns:a16="http://schemas.microsoft.com/office/drawing/2014/main" val="2782071176"/>
                  </a:ext>
                </a:extLst>
              </a:tr>
              <a:tr h="224029">
                <a:tc>
                  <a:txBody>
                    <a:bodyPr/>
                    <a:lstStyle/>
                    <a:p>
                      <a:pPr algn="l" fontAlgn="b"/>
                      <a:r>
                        <a:rPr lang="en-CA" sz="1100" b="0" i="0" u="none" strike="noStrike">
                          <a:solidFill>
                            <a:srgbClr val="000000"/>
                          </a:solidFill>
                          <a:effectLst/>
                          <a:latin typeface="Calibri" panose="020F0502020204030204" pitchFamily="34" charset="0"/>
                        </a:rPr>
                        <a:t>May-08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16,239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18,202</a:t>
                      </a:r>
                    </a:p>
                  </a:txBody>
                  <a:tcPr marL="9525" marR="9525" marT="9525" marB="0" anchor="ctr">
                    <a:lnL>
                      <a:noFill/>
                    </a:lnL>
                    <a:lnR>
                      <a:noFill/>
                    </a:lnR>
                    <a:lnT>
                      <a:noFill/>
                    </a:lnT>
                    <a:lnB>
                      <a:noFill/>
                    </a:lnB>
                  </a:tcPr>
                </a:tc>
                <a:extLst>
                  <a:ext uri="{0D108BD9-81ED-4DB2-BD59-A6C34878D82A}">
                    <a16:rowId xmlns:a16="http://schemas.microsoft.com/office/drawing/2014/main" val="1511691225"/>
                  </a:ext>
                </a:extLst>
              </a:tr>
              <a:tr h="224029">
                <a:tc>
                  <a:txBody>
                    <a:bodyPr/>
                    <a:lstStyle/>
                    <a:p>
                      <a:pPr algn="l" fontAlgn="b"/>
                      <a:r>
                        <a:rPr lang="en-CA" sz="1100" b="0" i="0" u="none" strike="noStrike">
                          <a:solidFill>
                            <a:srgbClr val="000000"/>
                          </a:solidFill>
                          <a:effectLst/>
                          <a:latin typeface="Calibri" panose="020F0502020204030204" pitchFamily="34" charset="0"/>
                        </a:rPr>
                        <a:t>Jun-08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25,219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29,041</a:t>
                      </a:r>
                    </a:p>
                  </a:txBody>
                  <a:tcPr marL="9525" marR="9525" marT="9525" marB="0" anchor="ctr">
                    <a:lnL>
                      <a:noFill/>
                    </a:lnL>
                    <a:lnR>
                      <a:noFill/>
                    </a:lnR>
                    <a:lnT>
                      <a:noFill/>
                    </a:lnT>
                    <a:lnB>
                      <a:noFill/>
                    </a:lnB>
                  </a:tcPr>
                </a:tc>
                <a:extLst>
                  <a:ext uri="{0D108BD9-81ED-4DB2-BD59-A6C34878D82A}">
                    <a16:rowId xmlns:a16="http://schemas.microsoft.com/office/drawing/2014/main" val="4195851313"/>
                  </a:ext>
                </a:extLst>
              </a:tr>
              <a:tr h="224029">
                <a:tc>
                  <a:txBody>
                    <a:bodyPr/>
                    <a:lstStyle/>
                    <a:p>
                      <a:pPr algn="l" fontAlgn="b"/>
                      <a:r>
                        <a:rPr lang="en-CA" sz="1100" b="0" i="0" u="none" strike="noStrike">
                          <a:solidFill>
                            <a:srgbClr val="000000"/>
                          </a:solidFill>
                          <a:effectLst/>
                          <a:latin typeface="Calibri" panose="020F0502020204030204" pitchFamily="34" charset="0"/>
                        </a:rPr>
                        <a:t>Jul-08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19,609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20,275</a:t>
                      </a:r>
                    </a:p>
                  </a:txBody>
                  <a:tcPr marL="9525" marR="9525" marT="9525" marB="0" anchor="ctr">
                    <a:lnL>
                      <a:noFill/>
                    </a:lnL>
                    <a:lnR>
                      <a:noFill/>
                    </a:lnR>
                    <a:lnT>
                      <a:noFill/>
                    </a:lnT>
                    <a:lnB>
                      <a:noFill/>
                    </a:lnB>
                  </a:tcPr>
                </a:tc>
                <a:extLst>
                  <a:ext uri="{0D108BD9-81ED-4DB2-BD59-A6C34878D82A}">
                    <a16:rowId xmlns:a16="http://schemas.microsoft.com/office/drawing/2014/main" val="2967088252"/>
                  </a:ext>
                </a:extLst>
              </a:tr>
              <a:tr h="224029">
                <a:tc>
                  <a:txBody>
                    <a:bodyPr/>
                    <a:lstStyle/>
                    <a:p>
                      <a:pPr algn="l" fontAlgn="b"/>
                      <a:r>
                        <a:rPr lang="en-CA" sz="1100" b="0" i="0" u="none" strike="noStrike">
                          <a:solidFill>
                            <a:srgbClr val="000000"/>
                          </a:solidFill>
                          <a:effectLst/>
                          <a:latin typeface="Calibri" panose="020F0502020204030204" pitchFamily="34" charset="0"/>
                        </a:rPr>
                        <a:t>Aug-08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12,081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13,967</a:t>
                      </a:r>
                    </a:p>
                  </a:txBody>
                  <a:tcPr marL="9525" marR="9525" marT="9525" marB="0" anchor="ctr">
                    <a:lnL>
                      <a:noFill/>
                    </a:lnL>
                    <a:lnR>
                      <a:noFill/>
                    </a:lnR>
                    <a:lnT>
                      <a:noFill/>
                    </a:lnT>
                    <a:lnB>
                      <a:noFill/>
                    </a:lnB>
                  </a:tcPr>
                </a:tc>
                <a:extLst>
                  <a:ext uri="{0D108BD9-81ED-4DB2-BD59-A6C34878D82A}">
                    <a16:rowId xmlns:a16="http://schemas.microsoft.com/office/drawing/2014/main" val="1085826614"/>
                  </a:ext>
                </a:extLst>
              </a:tr>
              <a:tr h="224029">
                <a:tc>
                  <a:txBody>
                    <a:bodyPr/>
                    <a:lstStyle/>
                    <a:p>
                      <a:pPr algn="l" fontAlgn="b"/>
                      <a:r>
                        <a:rPr lang="en-CA" sz="1100" b="0" i="0" u="none" strike="noStrike">
                          <a:solidFill>
                            <a:srgbClr val="000000"/>
                          </a:solidFill>
                          <a:effectLst/>
                          <a:latin typeface="Calibri" panose="020F0502020204030204" pitchFamily="34" charset="0"/>
                        </a:rPr>
                        <a:t>Sep-08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8,865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10,137</a:t>
                      </a:r>
                    </a:p>
                  </a:txBody>
                  <a:tcPr marL="9525" marR="9525" marT="9525" marB="0" anchor="ctr">
                    <a:lnL>
                      <a:noFill/>
                    </a:lnL>
                    <a:lnR>
                      <a:noFill/>
                    </a:lnR>
                    <a:lnT>
                      <a:noFill/>
                    </a:lnT>
                    <a:lnB>
                      <a:noFill/>
                    </a:lnB>
                  </a:tcPr>
                </a:tc>
                <a:extLst>
                  <a:ext uri="{0D108BD9-81ED-4DB2-BD59-A6C34878D82A}">
                    <a16:rowId xmlns:a16="http://schemas.microsoft.com/office/drawing/2014/main" val="1082019007"/>
                  </a:ext>
                </a:extLst>
              </a:tr>
              <a:tr h="224029">
                <a:tc>
                  <a:txBody>
                    <a:bodyPr/>
                    <a:lstStyle/>
                    <a:p>
                      <a:pPr algn="l" fontAlgn="b"/>
                      <a:r>
                        <a:rPr lang="en-CA" sz="1100" b="0" i="0" u="none" strike="noStrike">
                          <a:solidFill>
                            <a:srgbClr val="000000"/>
                          </a:solidFill>
                          <a:effectLst/>
                          <a:latin typeface="Calibri" panose="020F0502020204030204" pitchFamily="34" charset="0"/>
                        </a:rPr>
                        <a:t>Oct-08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5,941</a:t>
                      </a:r>
                    </a:p>
                  </a:txBody>
                  <a:tcPr marL="9525" marR="9525" marT="9525" marB="0" anchor="ctr">
                    <a:lnL>
                      <a:noFill/>
                    </a:lnL>
                    <a:lnR>
                      <a:noFill/>
                    </a:lnR>
                    <a:lnT>
                      <a:noFill/>
                    </a:lnT>
                    <a:lnB>
                      <a:noFill/>
                    </a:lnB>
                  </a:tcPr>
                </a:tc>
                <a:tc>
                  <a:txBody>
                    <a:bodyPr/>
                    <a:lstStyle/>
                    <a:p>
                      <a:pPr algn="ctr" fontAlgn="ctr"/>
                      <a:r>
                        <a:rPr lang="en-CA" sz="1100" b="0" i="0" u="none" strike="noStrike" dirty="0">
                          <a:solidFill>
                            <a:srgbClr val="000000"/>
                          </a:solidFill>
                          <a:effectLst/>
                          <a:latin typeface="Calibri" panose="020F0502020204030204" pitchFamily="34" charset="0"/>
                        </a:rPr>
                        <a:t>10,102</a:t>
                      </a:r>
                    </a:p>
                  </a:txBody>
                  <a:tcPr marL="9525" marR="9525" marT="9525" marB="0" anchor="ctr">
                    <a:lnL>
                      <a:noFill/>
                    </a:lnL>
                    <a:lnR>
                      <a:noFill/>
                    </a:lnR>
                    <a:lnT>
                      <a:noFill/>
                    </a:lnT>
                    <a:lnB>
                      <a:noFill/>
                    </a:lnB>
                  </a:tcPr>
                </a:tc>
                <a:extLst>
                  <a:ext uri="{0D108BD9-81ED-4DB2-BD59-A6C34878D82A}">
                    <a16:rowId xmlns:a16="http://schemas.microsoft.com/office/drawing/2014/main" val="790070039"/>
                  </a:ext>
                </a:extLst>
              </a:tr>
              <a:tr h="224029">
                <a:tc>
                  <a:txBody>
                    <a:bodyPr/>
                    <a:lstStyle/>
                    <a:p>
                      <a:pPr algn="l" fontAlgn="b"/>
                      <a:r>
                        <a:rPr lang="en-CA" sz="1100" b="0" i="0" u="none" strike="noStrike">
                          <a:solidFill>
                            <a:srgbClr val="000000"/>
                          </a:solidFill>
                          <a:effectLst/>
                          <a:latin typeface="Calibri" panose="020F0502020204030204" pitchFamily="34" charset="0"/>
                        </a:rPr>
                        <a:t>Nov-08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5,398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8,078</a:t>
                      </a:r>
                    </a:p>
                  </a:txBody>
                  <a:tcPr marL="9525" marR="9525" marT="9525" marB="0" anchor="ctr">
                    <a:lnL>
                      <a:noFill/>
                    </a:lnL>
                    <a:lnR>
                      <a:noFill/>
                    </a:lnR>
                    <a:lnT>
                      <a:noFill/>
                    </a:lnT>
                    <a:lnB>
                      <a:noFill/>
                    </a:lnB>
                  </a:tcPr>
                </a:tc>
                <a:extLst>
                  <a:ext uri="{0D108BD9-81ED-4DB2-BD59-A6C34878D82A}">
                    <a16:rowId xmlns:a16="http://schemas.microsoft.com/office/drawing/2014/main" val="2134437398"/>
                  </a:ext>
                </a:extLst>
              </a:tr>
              <a:tr h="224029">
                <a:tc>
                  <a:txBody>
                    <a:bodyPr/>
                    <a:lstStyle/>
                    <a:p>
                      <a:pPr algn="l" fontAlgn="b"/>
                      <a:r>
                        <a:rPr lang="en-CA" sz="1100" b="0" i="0" u="none" strike="noStrike">
                          <a:solidFill>
                            <a:srgbClr val="000000"/>
                          </a:solidFill>
                          <a:effectLst/>
                          <a:latin typeface="Calibri" panose="020F0502020204030204" pitchFamily="34" charset="0"/>
                        </a:rPr>
                        <a:t>Dec-08</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8,426</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14,567</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219090180"/>
                  </a:ext>
                </a:extLst>
              </a:tr>
              <a:tr h="224029">
                <a:tc>
                  <a:txBody>
                    <a:bodyPr/>
                    <a:lstStyle/>
                    <a:p>
                      <a:pPr algn="l" fontAlgn="b"/>
                      <a:r>
                        <a:rPr lang="en-CA" sz="1100" b="1" i="0" u="none" strike="noStrike">
                          <a:solidFill>
                            <a:srgbClr val="000000"/>
                          </a:solidFill>
                          <a:effectLst/>
                          <a:latin typeface="Calibri" panose="020F0502020204030204" pitchFamily="34" charset="0"/>
                        </a:rPr>
                        <a:t>Total</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174,831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dirty="0">
                          <a:solidFill>
                            <a:srgbClr val="000000"/>
                          </a:solidFill>
                          <a:effectLst/>
                          <a:latin typeface="Calibri" panose="020F0502020204030204" pitchFamily="34" charset="0"/>
                        </a:rPr>
                        <a:t>207,146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751607348"/>
                  </a:ext>
                </a:extLst>
              </a:tr>
            </a:tbl>
          </a:graphicData>
        </a:graphic>
      </p:graphicFrame>
    </p:spTree>
    <p:extLst>
      <p:ext uri="{BB962C8B-B14F-4D97-AF65-F5344CB8AC3E}">
        <p14:creationId xmlns:p14="http://schemas.microsoft.com/office/powerpoint/2010/main" val="3015323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4143</Words>
  <Application>Microsoft Office PowerPoint</Application>
  <PresentationFormat>Widescreen</PresentationFormat>
  <Paragraphs>2637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Wingdings</vt:lpstr>
      <vt:lpstr>Office Theme</vt:lpstr>
      <vt:lpstr>Big Data Analytics course CSDA1000SUMA18 Group 1, Final Project</vt:lpstr>
      <vt:lpstr>Our Research – Mundane part of modern life</vt:lpstr>
      <vt:lpstr>Airports consists of complex systems</vt:lpstr>
      <vt:lpstr>Breakdown results in bad experience, costs and, possibly, damaged goodwill or brand</vt:lpstr>
      <vt:lpstr>Gates management is the hand off between airlines and airports…</vt:lpstr>
      <vt:lpstr>…focus on sub-optimal performance – breaks in the systems</vt:lpstr>
      <vt:lpstr>How does sub-optimal gate management affect passengers and airports</vt:lpstr>
      <vt:lpstr>PowerPoint Presentation</vt:lpstr>
      <vt:lpstr>PowerPoint Presentation</vt:lpstr>
      <vt:lpstr>Airlines performance analysis – Diana &amp; Kate </vt:lpstr>
      <vt:lpstr>Airlines performance analysis</vt:lpstr>
      <vt:lpstr>Airlines performance analysis</vt:lpstr>
      <vt:lpstr>Airlines performance analysis</vt:lpstr>
      <vt:lpstr>PowerPoint Presentation</vt:lpstr>
      <vt:lpstr>Airlines performance analysis</vt:lpstr>
      <vt:lpstr>Airlines performance analysis</vt:lpstr>
      <vt:lpstr>Airlines performance analysis</vt:lpstr>
      <vt:lpstr>Airlines performance analysis</vt:lpstr>
      <vt:lpstr>Airlines performance analysis</vt:lpstr>
      <vt:lpstr>Model development - Igor</vt:lpstr>
      <vt:lpstr>SFO Gates - Weekly Allocation – input 1</vt:lpstr>
      <vt:lpstr>SFO Gates - Weekly Allocation – input 2</vt:lpstr>
      <vt:lpstr>SFO Gates - Weekly Allocation – input 3</vt:lpstr>
      <vt:lpstr>Weekly Allocation: allow more flights</vt:lpstr>
      <vt:lpstr>Weekly Allocation: increase gate utilization</vt:lpstr>
      <vt:lpstr>Weekly Allocation: increase gate utilization</vt:lpstr>
      <vt:lpstr>Weekly Allocation: increase gate utilization</vt:lpstr>
      <vt:lpstr>Weekly Allocation: increase gate utilization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Tipsy</dc:creator>
  <cp:lastModifiedBy>Juan M Arangote</cp:lastModifiedBy>
  <cp:revision>43</cp:revision>
  <dcterms:created xsi:type="dcterms:W3CDTF">2018-06-16T17:05:15Z</dcterms:created>
  <dcterms:modified xsi:type="dcterms:W3CDTF">2018-06-18T01:37:37Z</dcterms:modified>
</cp:coreProperties>
</file>