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A579-BA25-4786-B303-FE66D7658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EC6AA8-0C0B-4EAB-8834-DB6E7F486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2FABA8A-7F18-437E-8CD7-7E22C5F3E0F0}"/>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5" name="Footer Placeholder 4">
            <a:extLst>
              <a:ext uri="{FF2B5EF4-FFF2-40B4-BE49-F238E27FC236}">
                <a16:creationId xmlns:a16="http://schemas.microsoft.com/office/drawing/2014/main" id="{D48BC1C1-9C01-40A0-8B7A-066598065E7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28D523-1658-43B1-915E-1F9888DC7667}"/>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9855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D5B6-B83D-4193-8BF8-DAE769EDFFE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D0B78F-FDF2-410B-8569-B1BF4C4698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2A693-7B15-4BE6-AC16-61159C13C4EF}"/>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5" name="Footer Placeholder 4">
            <a:extLst>
              <a:ext uri="{FF2B5EF4-FFF2-40B4-BE49-F238E27FC236}">
                <a16:creationId xmlns:a16="http://schemas.microsoft.com/office/drawing/2014/main" id="{AFF44368-839E-4F47-8F25-7C36820047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FC1C36-6ED0-4FA4-BA2F-F51FE8A0CC45}"/>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80216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41C337-B950-423D-A609-67C323FC9A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2C30A79-7959-43DA-A597-F891ABBD3F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D2C6A8-16C1-4CEA-ABEA-14BD8C6A3E5C}"/>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5" name="Footer Placeholder 4">
            <a:extLst>
              <a:ext uri="{FF2B5EF4-FFF2-40B4-BE49-F238E27FC236}">
                <a16:creationId xmlns:a16="http://schemas.microsoft.com/office/drawing/2014/main" id="{3EC3EE8E-A29B-4847-82ED-A6667F668F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BAD73C-B16F-4205-9F0E-569E79D7FE17}"/>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107586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7318-A68E-4A71-AADA-4A332AE88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2091A78-4851-471E-B977-03FA93FF97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28FE0C-080C-4CCD-8933-07021F7BF9D8}"/>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5" name="Footer Placeholder 4">
            <a:extLst>
              <a:ext uri="{FF2B5EF4-FFF2-40B4-BE49-F238E27FC236}">
                <a16:creationId xmlns:a16="http://schemas.microsoft.com/office/drawing/2014/main" id="{60591376-F471-4B5B-8043-723057C1AC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D69A39-83EC-4682-91AD-EDFE90AF40A6}"/>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182017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A73D-49A2-472C-A9DD-B19F3F506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A9AFD2B-4CDC-43F6-B3AC-7902A8F3A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8179D0-733C-47BB-AA4D-EE00A03382BB}"/>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5" name="Footer Placeholder 4">
            <a:extLst>
              <a:ext uri="{FF2B5EF4-FFF2-40B4-BE49-F238E27FC236}">
                <a16:creationId xmlns:a16="http://schemas.microsoft.com/office/drawing/2014/main" id="{72249C7C-145E-4972-B034-D01E0C7960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5F2F2C-C8EA-4D0E-ADA5-2EA27A27BF05}"/>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172186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274C-17D3-4CB5-9B97-4D706C0D1A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3BC633-FA18-4F61-9F1B-E89BF655B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88B9A50-CE1A-43C3-A456-C574E0A4FE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92BD535-C02E-4DA0-9B02-1C0E87A3B37F}"/>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6" name="Footer Placeholder 5">
            <a:extLst>
              <a:ext uri="{FF2B5EF4-FFF2-40B4-BE49-F238E27FC236}">
                <a16:creationId xmlns:a16="http://schemas.microsoft.com/office/drawing/2014/main" id="{40858D09-0865-4859-8DB6-E916EB9D74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9B95AD-26F2-4C1C-9D56-1B4001913684}"/>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418734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5F90-783A-41E8-A0B4-7821591B9BD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B41A121-03C6-41CC-9260-A42DBBED1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CE448-8E89-41A1-899B-7B80D87A34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904CD4-E2AF-4A58-ABDC-2B41C76D3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497462-BA9C-422E-AC66-CF708FD18B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88D4D1F-0C0E-43A7-ADD7-43B7B245EEBD}"/>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8" name="Footer Placeholder 7">
            <a:extLst>
              <a:ext uri="{FF2B5EF4-FFF2-40B4-BE49-F238E27FC236}">
                <a16:creationId xmlns:a16="http://schemas.microsoft.com/office/drawing/2014/main" id="{5810BB00-6A49-40C7-99A1-CEB8269D57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58E0A97-D892-48B1-AAF0-A0E395CB3886}"/>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57952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F8AF-C0BA-44A2-9BB4-51DD0A0F0B5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49DDA9A-C5F7-4031-B58C-99B0C28A5D45}"/>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4" name="Footer Placeholder 3">
            <a:extLst>
              <a:ext uri="{FF2B5EF4-FFF2-40B4-BE49-F238E27FC236}">
                <a16:creationId xmlns:a16="http://schemas.microsoft.com/office/drawing/2014/main" id="{A7545E6D-9AD6-4AF4-A095-782A10F3D6A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7907B9-308F-4240-8F8E-9B3D526BD1E7}"/>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64132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395B0-547D-4DDD-96DD-BE336701A123}"/>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3" name="Footer Placeholder 2">
            <a:extLst>
              <a:ext uri="{FF2B5EF4-FFF2-40B4-BE49-F238E27FC236}">
                <a16:creationId xmlns:a16="http://schemas.microsoft.com/office/drawing/2014/main" id="{5493971F-0B79-4B99-BFFC-35CCBCD4B2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2C7BA74-DBFC-45FD-B815-A12F996618ED}"/>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278906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6EBD-E048-4DA0-A6EB-727982C6B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8AE74EE-03FA-4ECE-842B-DC5CA3DA5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2CC73AA-A66B-4BD9-8369-E5D79FC8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9870E2-A33D-4C6D-A39E-A5EC0E483BB4}"/>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6" name="Footer Placeholder 5">
            <a:extLst>
              <a:ext uri="{FF2B5EF4-FFF2-40B4-BE49-F238E27FC236}">
                <a16:creationId xmlns:a16="http://schemas.microsoft.com/office/drawing/2014/main" id="{24283FED-F90B-4E03-BC65-3226754A46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FA0970-28B9-4AEE-A4C7-9921923C460A}"/>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291177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6037-9928-4409-B53E-A50D0B117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B098CFD-B246-499F-9B19-743BB6AC9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1B42C3C-BDEA-4F63-898D-9A70CFEF7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E2115C-63E9-4A92-AB83-499B206A2BF7}"/>
              </a:ext>
            </a:extLst>
          </p:cNvPr>
          <p:cNvSpPr>
            <a:spLocks noGrp="1"/>
          </p:cNvSpPr>
          <p:nvPr>
            <p:ph type="dt" sz="half" idx="10"/>
          </p:nvPr>
        </p:nvSpPr>
        <p:spPr/>
        <p:txBody>
          <a:bodyPr/>
          <a:lstStyle/>
          <a:p>
            <a:fld id="{126B319F-BC56-4862-BEEC-99AA253D6EB6}" type="datetimeFigureOut">
              <a:rPr lang="en-CA" smtClean="0"/>
              <a:t>2018-07-15</a:t>
            </a:fld>
            <a:endParaRPr lang="en-CA"/>
          </a:p>
        </p:txBody>
      </p:sp>
      <p:sp>
        <p:nvSpPr>
          <p:cNvPr id="6" name="Footer Placeholder 5">
            <a:extLst>
              <a:ext uri="{FF2B5EF4-FFF2-40B4-BE49-F238E27FC236}">
                <a16:creationId xmlns:a16="http://schemas.microsoft.com/office/drawing/2014/main" id="{710DC705-A823-4B07-8FEA-DEE95ACD98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166B0C-837C-40EE-8204-625F260436FB}"/>
              </a:ext>
            </a:extLst>
          </p:cNvPr>
          <p:cNvSpPr>
            <a:spLocks noGrp="1"/>
          </p:cNvSpPr>
          <p:nvPr>
            <p:ph type="sldNum" sz="quarter" idx="12"/>
          </p:nvPr>
        </p:nvSpPr>
        <p:spPr/>
        <p:txBody>
          <a:bodyPr/>
          <a:lstStyle/>
          <a:p>
            <a:fld id="{9D780228-332C-4600-B8D7-02B9AD359728}" type="slidenum">
              <a:rPr lang="en-CA" smtClean="0"/>
              <a:t>‹#›</a:t>
            </a:fld>
            <a:endParaRPr lang="en-CA"/>
          </a:p>
        </p:txBody>
      </p:sp>
    </p:spTree>
    <p:extLst>
      <p:ext uri="{BB962C8B-B14F-4D97-AF65-F5344CB8AC3E}">
        <p14:creationId xmlns:p14="http://schemas.microsoft.com/office/powerpoint/2010/main" val="164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1AC96-C585-4C76-A1A1-ECF4EB532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F5B3227-F327-4EA1-A7D9-2D84DBBA6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0E0DDA-EEA3-47CD-96CA-E989DD57D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B319F-BC56-4862-BEEC-99AA253D6EB6}" type="datetimeFigureOut">
              <a:rPr lang="en-CA" smtClean="0"/>
              <a:t>2018-07-15</a:t>
            </a:fld>
            <a:endParaRPr lang="en-CA"/>
          </a:p>
        </p:txBody>
      </p:sp>
      <p:sp>
        <p:nvSpPr>
          <p:cNvPr id="5" name="Footer Placeholder 4">
            <a:extLst>
              <a:ext uri="{FF2B5EF4-FFF2-40B4-BE49-F238E27FC236}">
                <a16:creationId xmlns:a16="http://schemas.microsoft.com/office/drawing/2014/main" id="{D1A39427-6711-4AB3-93D2-A0AAD45C3D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01B5833-18CD-4D32-9A65-3D111D5B9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80228-332C-4600-B8D7-02B9AD359728}" type="slidenum">
              <a:rPr lang="en-CA" smtClean="0"/>
              <a:t>‹#›</a:t>
            </a:fld>
            <a:endParaRPr lang="en-CA"/>
          </a:p>
        </p:txBody>
      </p:sp>
    </p:spTree>
    <p:extLst>
      <p:ext uri="{BB962C8B-B14F-4D97-AF65-F5344CB8AC3E}">
        <p14:creationId xmlns:p14="http://schemas.microsoft.com/office/powerpoint/2010/main" val="205206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73A82BBF-F1B8-493E-A795-EAA712F9A6BD}"/>
              </a:ext>
            </a:extLst>
          </p:cNvPr>
          <p:cNvSpPr/>
          <p:nvPr/>
        </p:nvSpPr>
        <p:spPr>
          <a:xfrm>
            <a:off x="590843" y="309489"/>
            <a:ext cx="11282289" cy="1139483"/>
          </a:xfrm>
          <a:prstGeom prst="round2DiagRect">
            <a:avLst/>
          </a:prstGeom>
          <a:noFill/>
          <a:ln>
            <a:solidFill>
              <a:schemeClr val="bg1">
                <a:lumMod val="9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3200" b="1" dirty="0">
                <a:solidFill>
                  <a:schemeClr val="tx1"/>
                </a:solidFill>
                <a:latin typeface="Bahnschrift" panose="020B0502040204020203" pitchFamily="34" charset="0"/>
              </a:rPr>
              <a:t>NURSERY ADMISSION APLLICATION CLASSIFICATION MODELING</a:t>
            </a:r>
          </a:p>
        </p:txBody>
      </p:sp>
      <p:pic>
        <p:nvPicPr>
          <p:cNvPr id="1028" name="Picture 4" descr="Image result for nursery admission">
            <a:extLst>
              <a:ext uri="{FF2B5EF4-FFF2-40B4-BE49-F238E27FC236}">
                <a16:creationId xmlns:a16="http://schemas.microsoft.com/office/drawing/2014/main" id="{72DAD3CF-B9AB-403E-936E-901EC9D7A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1800"/>
            <a:ext cx="12192000"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3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2432D9CA-C2F8-4D47-A71D-4B50BFFC6A5B}"/>
              </a:ext>
            </a:extLst>
          </p:cNvPr>
          <p:cNvSpPr/>
          <p:nvPr/>
        </p:nvSpPr>
        <p:spPr>
          <a:xfrm>
            <a:off x="590843" y="132065"/>
            <a:ext cx="11282289" cy="631415"/>
          </a:xfrm>
          <a:prstGeom prst="round2Diag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800" b="1" dirty="0">
                <a:solidFill>
                  <a:schemeClr val="tx1"/>
                </a:solidFill>
                <a:latin typeface="Bahnschrift" panose="020B0502040204020203" pitchFamily="34" charset="0"/>
              </a:rPr>
              <a:t>Data Understanding</a:t>
            </a:r>
          </a:p>
        </p:txBody>
      </p:sp>
      <p:sp>
        <p:nvSpPr>
          <p:cNvPr id="5" name="Rectangle: Diagonal Corners Rounded 4">
            <a:extLst>
              <a:ext uri="{FF2B5EF4-FFF2-40B4-BE49-F238E27FC236}">
                <a16:creationId xmlns:a16="http://schemas.microsoft.com/office/drawing/2014/main" id="{4D5167F5-1037-4F99-B497-92375BA5C277}"/>
              </a:ext>
            </a:extLst>
          </p:cNvPr>
          <p:cNvSpPr/>
          <p:nvPr/>
        </p:nvSpPr>
        <p:spPr>
          <a:xfrm>
            <a:off x="590842" y="819142"/>
            <a:ext cx="11282289" cy="2265252"/>
          </a:xfrm>
          <a:prstGeom prst="round2Diag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lnSpc>
                <a:spcPct val="150000"/>
              </a:lnSpc>
            </a:pPr>
            <a:r>
              <a:rPr kumimoji="0" lang="en-US" altLang="en-US" sz="1300" b="0" i="0" u="none" strike="noStrike" cap="none" normalizeH="0" baseline="0" dirty="0">
                <a:ln>
                  <a:noFill/>
                </a:ln>
                <a:solidFill>
                  <a:srgbClr val="000000"/>
                </a:solidFill>
                <a:effectLst/>
              </a:rPr>
              <a:t>Nursery Database was derived from a hierarchical decision model originally developed to rank applications for nursery schools. It was used during several years in 1980's when there was excessive enrollment to these schools in Ljubljana, Slovenia, and the rejected applications frequently needed an objective explanation.</a:t>
            </a:r>
            <a:r>
              <a:rPr lang="en-US" altLang="en-US" sz="1300" dirty="0">
                <a:solidFill>
                  <a:schemeClr val="tx1"/>
                </a:solidFill>
              </a:rPr>
              <a:t> </a:t>
            </a:r>
          </a:p>
          <a:p>
            <a:pPr algn="just">
              <a:lnSpc>
                <a:spcPct val="150000"/>
              </a:lnSpc>
            </a:pPr>
            <a:r>
              <a:rPr kumimoji="0" lang="en-US" altLang="en-US" sz="1300" b="0" i="0" u="none" strike="noStrike" cap="none" normalizeH="0" baseline="0" dirty="0">
                <a:ln>
                  <a:noFill/>
                </a:ln>
                <a:solidFill>
                  <a:schemeClr val="tx1"/>
                </a:solidFill>
                <a:effectLst/>
              </a:rPr>
              <a:t>The most important decision depended on three subproblems: </a:t>
            </a:r>
          </a:p>
          <a:p>
            <a:pPr marL="285750" indent="-285750" algn="just">
              <a:lnSpc>
                <a:spcPct val="150000"/>
              </a:lnSpc>
              <a:buFont typeface="Arial" panose="020B0604020202020204" pitchFamily="34" charset="0"/>
              <a:buChar char="•"/>
            </a:pPr>
            <a:r>
              <a:rPr kumimoji="0" lang="en-US" altLang="en-US" sz="1300" b="0" i="0" u="none" strike="noStrike" cap="none" normalizeH="0" baseline="0" dirty="0">
                <a:ln>
                  <a:noFill/>
                </a:ln>
                <a:solidFill>
                  <a:schemeClr val="tx1"/>
                </a:solidFill>
                <a:effectLst/>
              </a:rPr>
              <a:t>occupation of parents and child's nursery</a:t>
            </a:r>
          </a:p>
          <a:p>
            <a:pPr marL="285750" indent="-285750" algn="just">
              <a:lnSpc>
                <a:spcPct val="150000"/>
              </a:lnSpc>
              <a:buFont typeface="Arial" panose="020B0604020202020204" pitchFamily="34" charset="0"/>
              <a:buChar char="•"/>
            </a:pPr>
            <a:r>
              <a:rPr kumimoji="0" lang="en-US" altLang="en-US" sz="1300" b="0" i="0" u="none" strike="noStrike" cap="none" normalizeH="0" baseline="0" dirty="0">
                <a:ln>
                  <a:noFill/>
                </a:ln>
                <a:solidFill>
                  <a:schemeClr val="tx1"/>
                </a:solidFill>
                <a:effectLst/>
              </a:rPr>
              <a:t>family structure and financial standing </a:t>
            </a:r>
          </a:p>
          <a:p>
            <a:pPr marL="285750" indent="-285750" algn="just">
              <a:lnSpc>
                <a:spcPct val="150000"/>
              </a:lnSpc>
              <a:buFont typeface="Arial" panose="020B0604020202020204" pitchFamily="34" charset="0"/>
              <a:buChar char="•"/>
            </a:pPr>
            <a:r>
              <a:rPr kumimoji="0" lang="en-US" altLang="en-US" sz="1300" b="0" i="0" u="none" strike="noStrike" cap="none" normalizeH="0" baseline="0" dirty="0">
                <a:ln>
                  <a:noFill/>
                </a:ln>
                <a:solidFill>
                  <a:schemeClr val="tx1"/>
                </a:solidFill>
                <a:effectLst/>
              </a:rPr>
              <a:t>social and health picture of the family. </a:t>
            </a:r>
          </a:p>
          <a:p>
            <a:pPr algn="just">
              <a:lnSpc>
                <a:spcPct val="150000"/>
              </a:lnSpc>
            </a:pPr>
            <a:r>
              <a:rPr kumimoji="0" lang="en-US" altLang="en-US" sz="1300" b="0" i="0" u="none" strike="noStrike" cap="none" normalizeH="0" baseline="0" dirty="0">
                <a:ln>
                  <a:noFill/>
                </a:ln>
                <a:solidFill>
                  <a:schemeClr val="tx1"/>
                </a:solidFill>
                <a:effectLst/>
              </a:rPr>
              <a:t>The following tables present the input attributes description with their structure:</a:t>
            </a:r>
          </a:p>
        </p:txBody>
      </p:sp>
      <p:sp>
        <p:nvSpPr>
          <p:cNvPr id="10" name="TextBox 9">
            <a:extLst>
              <a:ext uri="{FF2B5EF4-FFF2-40B4-BE49-F238E27FC236}">
                <a16:creationId xmlns:a16="http://schemas.microsoft.com/office/drawing/2014/main" id="{46425720-4369-495B-ABEB-F90F52D1245E}"/>
              </a:ext>
            </a:extLst>
          </p:cNvPr>
          <p:cNvSpPr txBox="1"/>
          <p:nvPr/>
        </p:nvSpPr>
        <p:spPr>
          <a:xfrm>
            <a:off x="590842" y="3286185"/>
            <a:ext cx="3128211" cy="307777"/>
          </a:xfrm>
          <a:prstGeom prst="rect">
            <a:avLst/>
          </a:prstGeom>
          <a:noFill/>
        </p:spPr>
        <p:txBody>
          <a:bodyPr wrap="square" rtlCol="0">
            <a:spAutoFit/>
          </a:bodyPr>
          <a:lstStyle/>
          <a:p>
            <a:r>
              <a:rPr lang="en-CA" sz="1400" b="1" dirty="0"/>
              <a:t>Table 1</a:t>
            </a:r>
            <a:r>
              <a:rPr lang="en-CA" sz="1400" dirty="0"/>
              <a:t>: Variables description</a:t>
            </a:r>
          </a:p>
        </p:txBody>
      </p:sp>
      <p:pic>
        <p:nvPicPr>
          <p:cNvPr id="11" name="Picture 10">
            <a:extLst>
              <a:ext uri="{FF2B5EF4-FFF2-40B4-BE49-F238E27FC236}">
                <a16:creationId xmlns:a16="http://schemas.microsoft.com/office/drawing/2014/main" id="{D9469A90-2073-4030-BC88-A2369D08CC2E}"/>
              </a:ext>
            </a:extLst>
          </p:cNvPr>
          <p:cNvPicPr>
            <a:picLocks noChangeAspect="1"/>
          </p:cNvPicPr>
          <p:nvPr/>
        </p:nvPicPr>
        <p:blipFill>
          <a:blip r:embed="rId3"/>
          <a:stretch>
            <a:fillRect/>
          </a:stretch>
        </p:blipFill>
        <p:spPr>
          <a:xfrm>
            <a:off x="733687" y="3675850"/>
            <a:ext cx="7266599" cy="2777830"/>
          </a:xfrm>
          <a:prstGeom prst="rect">
            <a:avLst/>
          </a:prstGeom>
        </p:spPr>
      </p:pic>
      <p:sp>
        <p:nvSpPr>
          <p:cNvPr id="12" name="TextBox 11">
            <a:extLst>
              <a:ext uri="{FF2B5EF4-FFF2-40B4-BE49-F238E27FC236}">
                <a16:creationId xmlns:a16="http://schemas.microsoft.com/office/drawing/2014/main" id="{8488932F-83DC-42C4-A587-AA015667676D}"/>
              </a:ext>
            </a:extLst>
          </p:cNvPr>
          <p:cNvSpPr txBox="1"/>
          <p:nvPr/>
        </p:nvSpPr>
        <p:spPr>
          <a:xfrm>
            <a:off x="5929391" y="6508272"/>
            <a:ext cx="4661272" cy="307777"/>
          </a:xfrm>
          <a:prstGeom prst="rect">
            <a:avLst/>
          </a:prstGeom>
          <a:noFill/>
        </p:spPr>
        <p:txBody>
          <a:bodyPr wrap="square" rtlCol="0">
            <a:spAutoFit/>
          </a:bodyPr>
          <a:lstStyle/>
          <a:p>
            <a:r>
              <a:rPr lang="en-CA" sz="1400" i="1" dirty="0"/>
              <a:t>Number of Attributes: 8, Number of Instances: 12960</a:t>
            </a:r>
          </a:p>
        </p:txBody>
      </p:sp>
      <p:graphicFrame>
        <p:nvGraphicFramePr>
          <p:cNvPr id="15" name="Object 14">
            <a:extLst>
              <a:ext uri="{FF2B5EF4-FFF2-40B4-BE49-F238E27FC236}">
                <a16:creationId xmlns:a16="http://schemas.microsoft.com/office/drawing/2014/main" id="{0D42F759-55ED-456D-8062-B25418E207AA}"/>
              </a:ext>
            </a:extLst>
          </p:cNvPr>
          <p:cNvGraphicFramePr>
            <a:graphicFrameLocks noChangeAspect="1"/>
          </p:cNvGraphicFramePr>
          <p:nvPr>
            <p:extLst>
              <p:ext uri="{D42A27DB-BD31-4B8C-83A1-F6EECF244321}">
                <p14:modId xmlns:p14="http://schemas.microsoft.com/office/powerpoint/2010/main" val="789134077"/>
              </p:ext>
            </p:extLst>
          </p:nvPr>
        </p:nvGraphicFramePr>
        <p:xfrm>
          <a:off x="8482231" y="3675850"/>
          <a:ext cx="3390900" cy="581025"/>
        </p:xfrm>
        <a:graphic>
          <a:graphicData uri="http://schemas.openxmlformats.org/presentationml/2006/ole">
            <mc:AlternateContent xmlns:mc="http://schemas.openxmlformats.org/markup-compatibility/2006">
              <mc:Choice xmlns:v="urn:schemas-microsoft-com:vml" Requires="v">
                <p:oleObj spid="_x0000_s2060" name="Worksheet" r:id="rId4" imgW="3390842" imgH="581068" progId="Excel.Sheet.12">
                  <p:embed/>
                </p:oleObj>
              </mc:Choice>
              <mc:Fallback>
                <p:oleObj name="Worksheet" r:id="rId4" imgW="3390842" imgH="581068" progId="Excel.Sheet.12">
                  <p:embed/>
                  <p:pic>
                    <p:nvPicPr>
                      <p:cNvPr id="0" name=""/>
                      <p:cNvPicPr/>
                      <p:nvPr/>
                    </p:nvPicPr>
                    <p:blipFill>
                      <a:blip r:embed="rId5"/>
                      <a:stretch>
                        <a:fillRect/>
                      </a:stretch>
                    </p:blipFill>
                    <p:spPr>
                      <a:xfrm>
                        <a:off x="8482231" y="3675850"/>
                        <a:ext cx="3390900" cy="58102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8D32ACCF-1AC0-4A81-AA16-07E17AEFF73D}"/>
              </a:ext>
            </a:extLst>
          </p:cNvPr>
          <p:cNvSpPr txBox="1"/>
          <p:nvPr/>
        </p:nvSpPr>
        <p:spPr>
          <a:xfrm>
            <a:off x="8482231" y="3287022"/>
            <a:ext cx="3128211" cy="307777"/>
          </a:xfrm>
          <a:prstGeom prst="rect">
            <a:avLst/>
          </a:prstGeom>
          <a:noFill/>
        </p:spPr>
        <p:txBody>
          <a:bodyPr wrap="square" rtlCol="0">
            <a:spAutoFit/>
          </a:bodyPr>
          <a:lstStyle/>
          <a:p>
            <a:r>
              <a:rPr lang="en-CA" sz="1400" b="1" dirty="0"/>
              <a:t>Table 2</a:t>
            </a:r>
            <a:r>
              <a:rPr lang="en-CA" sz="1400" dirty="0"/>
              <a:t>: Target variables description</a:t>
            </a:r>
          </a:p>
        </p:txBody>
      </p:sp>
    </p:spTree>
    <p:extLst>
      <p:ext uri="{BB962C8B-B14F-4D97-AF65-F5344CB8AC3E}">
        <p14:creationId xmlns:p14="http://schemas.microsoft.com/office/powerpoint/2010/main" val="2086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0CC30673-DF3B-4162-B085-A3EE489266DB}"/>
              </a:ext>
            </a:extLst>
          </p:cNvPr>
          <p:cNvSpPr/>
          <p:nvPr/>
        </p:nvSpPr>
        <p:spPr>
          <a:xfrm>
            <a:off x="590843" y="132065"/>
            <a:ext cx="11282289" cy="631415"/>
          </a:xfrm>
          <a:prstGeom prst="round2Diag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800" b="1" dirty="0">
                <a:solidFill>
                  <a:schemeClr val="tx1"/>
                </a:solidFill>
                <a:latin typeface="Bahnschrift" panose="020B0502040204020203" pitchFamily="34" charset="0"/>
              </a:rPr>
              <a:t>Descriptive statistics</a:t>
            </a:r>
          </a:p>
        </p:txBody>
      </p:sp>
      <p:graphicFrame>
        <p:nvGraphicFramePr>
          <p:cNvPr id="9" name="Table 8">
            <a:extLst>
              <a:ext uri="{FF2B5EF4-FFF2-40B4-BE49-F238E27FC236}">
                <a16:creationId xmlns:a16="http://schemas.microsoft.com/office/drawing/2014/main" id="{1AC6DDA9-A972-4212-9B23-F9B78CBAB42F}"/>
              </a:ext>
            </a:extLst>
          </p:cNvPr>
          <p:cNvGraphicFramePr>
            <a:graphicFrameLocks noGrp="1"/>
          </p:cNvGraphicFramePr>
          <p:nvPr>
            <p:extLst>
              <p:ext uri="{D42A27DB-BD31-4B8C-83A1-F6EECF244321}">
                <p14:modId xmlns:p14="http://schemas.microsoft.com/office/powerpoint/2010/main" val="3655243712"/>
              </p:ext>
            </p:extLst>
          </p:nvPr>
        </p:nvGraphicFramePr>
        <p:xfrm>
          <a:off x="590843" y="1653202"/>
          <a:ext cx="4203700" cy="1007572"/>
        </p:xfrm>
        <a:graphic>
          <a:graphicData uri="http://schemas.openxmlformats.org/drawingml/2006/table">
            <a:tbl>
              <a:tblPr/>
              <a:tblGrid>
                <a:gridCol w="522691">
                  <a:extLst>
                    <a:ext uri="{9D8B030D-6E8A-4147-A177-3AD203B41FA5}">
                      <a16:colId xmlns:a16="http://schemas.microsoft.com/office/drawing/2014/main" val="3715631062"/>
                    </a:ext>
                  </a:extLst>
                </a:gridCol>
                <a:gridCol w="826802">
                  <a:extLst>
                    <a:ext uri="{9D8B030D-6E8A-4147-A177-3AD203B41FA5}">
                      <a16:colId xmlns:a16="http://schemas.microsoft.com/office/drawing/2014/main" val="4099989893"/>
                    </a:ext>
                  </a:extLst>
                </a:gridCol>
                <a:gridCol w="709592">
                  <a:extLst>
                    <a:ext uri="{9D8B030D-6E8A-4147-A177-3AD203B41FA5}">
                      <a16:colId xmlns:a16="http://schemas.microsoft.com/office/drawing/2014/main" val="1254142095"/>
                    </a:ext>
                  </a:extLst>
                </a:gridCol>
                <a:gridCol w="798291">
                  <a:extLst>
                    <a:ext uri="{9D8B030D-6E8A-4147-A177-3AD203B41FA5}">
                      <a16:colId xmlns:a16="http://schemas.microsoft.com/office/drawing/2014/main" val="326391123"/>
                    </a:ext>
                  </a:extLst>
                </a:gridCol>
                <a:gridCol w="674746">
                  <a:extLst>
                    <a:ext uri="{9D8B030D-6E8A-4147-A177-3AD203B41FA5}">
                      <a16:colId xmlns:a16="http://schemas.microsoft.com/office/drawing/2014/main" val="2877169104"/>
                    </a:ext>
                  </a:extLst>
                </a:gridCol>
                <a:gridCol w="671578">
                  <a:extLst>
                    <a:ext uri="{9D8B030D-6E8A-4147-A177-3AD203B41FA5}">
                      <a16:colId xmlns:a16="http://schemas.microsoft.com/office/drawing/2014/main" val="2211789397"/>
                    </a:ext>
                  </a:extLst>
                </a:gridCol>
              </a:tblGrid>
              <a:tr h="251893">
                <a:tc>
                  <a:txBody>
                    <a:bodyPr/>
                    <a:lstStyle/>
                    <a:p>
                      <a:pPr algn="l" fontAlgn="ctr"/>
                      <a:endParaRPr lang="en-CA" sz="105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gridSpan="5">
                  <a:txBody>
                    <a:bodyPr/>
                    <a:lstStyle/>
                    <a:p>
                      <a:pPr algn="ctr" fontAlgn="ctr"/>
                      <a:r>
                        <a:rPr lang="en-CA" sz="1050" b="1" i="0" u="none" strike="noStrike">
                          <a:solidFill>
                            <a:srgbClr val="000000"/>
                          </a:solidFill>
                          <a:effectLst/>
                          <a:latin typeface="Calibri" panose="020F0502020204030204" pitchFamily="34" charset="0"/>
                        </a:rPr>
                        <a:t>class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73095399"/>
                  </a:ext>
                </a:extLst>
              </a:tr>
              <a:tr h="251893">
                <a:tc>
                  <a:txBody>
                    <a:bodyPr/>
                    <a:lstStyle/>
                    <a:p>
                      <a:pPr algn="l" fontAlgn="ctr"/>
                      <a:endParaRPr lang="en-CA" sz="1050" b="1"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not_recom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priority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recommend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spec_prior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very_recom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371029"/>
                  </a:ext>
                </a:extLst>
              </a:tr>
              <a:tr h="251893">
                <a:tc>
                  <a:txBody>
                    <a:bodyPr/>
                    <a:lstStyle/>
                    <a:p>
                      <a:pPr algn="l" fontAlgn="ctr"/>
                      <a:r>
                        <a:rPr lang="en-CA" sz="1050" b="1" i="0" u="none" strike="noStrike">
                          <a:solidFill>
                            <a:srgbClr val="000000"/>
                          </a:solidFill>
                          <a:effectLst/>
                          <a:latin typeface="Calibri" panose="020F0502020204030204" pitchFamily="34" charset="0"/>
                        </a:rPr>
                        <a:t>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4,320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4,266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1" i="0" u="none" strike="noStrike">
                          <a:solidFill>
                            <a:srgbClr val="FF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4,044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328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7692294"/>
                  </a:ext>
                </a:extLst>
              </a:tr>
              <a:tr h="251893">
                <a:tc>
                  <a:txBody>
                    <a:bodyPr/>
                    <a:lstStyle/>
                    <a:p>
                      <a:pPr algn="l" fontAlgn="ctr"/>
                      <a:r>
                        <a:rPr lang="en-CA" sz="1050" b="1"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Lucida Console" panose="020B0609040504020204" pitchFamily="49"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05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123834"/>
                  </a:ext>
                </a:extLst>
              </a:tr>
            </a:tbl>
          </a:graphicData>
        </a:graphic>
      </p:graphicFrame>
      <p:sp>
        <p:nvSpPr>
          <p:cNvPr id="10" name="TextBox 9">
            <a:extLst>
              <a:ext uri="{FF2B5EF4-FFF2-40B4-BE49-F238E27FC236}">
                <a16:creationId xmlns:a16="http://schemas.microsoft.com/office/drawing/2014/main" id="{05277C39-F8F9-4879-9692-44DF991086CA}"/>
              </a:ext>
            </a:extLst>
          </p:cNvPr>
          <p:cNvSpPr txBox="1"/>
          <p:nvPr/>
        </p:nvSpPr>
        <p:spPr>
          <a:xfrm>
            <a:off x="511696" y="3487416"/>
            <a:ext cx="4337438" cy="2908489"/>
          </a:xfrm>
          <a:prstGeom prst="round1Rect">
            <a:avLst/>
          </a:prstGeom>
          <a:noFill/>
          <a:ln>
            <a:solidFill>
              <a:schemeClr val="bg1">
                <a:lumMod val="85000"/>
              </a:schemeClr>
            </a:solidFill>
          </a:ln>
        </p:spPr>
        <p:txBody>
          <a:bodyPr wrap="square" rtlCol="0">
            <a:spAutoFit/>
          </a:bodyPr>
          <a:lstStyle/>
          <a:p>
            <a:pPr marL="285750" indent="-285750">
              <a:lnSpc>
                <a:spcPct val="150000"/>
              </a:lnSpc>
              <a:buFont typeface="Wingdings" panose="05000000000000000000" pitchFamily="2" charset="2"/>
              <a:buChar char="q"/>
            </a:pPr>
            <a:r>
              <a:rPr lang="en-CA" sz="1400" dirty="0"/>
              <a:t>From the data snapshot, 33% of nursery school application ended not being recommended because of multiple reasons.</a:t>
            </a:r>
          </a:p>
          <a:p>
            <a:pPr>
              <a:lnSpc>
                <a:spcPct val="150000"/>
              </a:lnSpc>
            </a:pPr>
            <a:endParaRPr lang="en-CA" sz="500" dirty="0"/>
          </a:p>
          <a:p>
            <a:pPr marL="285750" indent="-285750">
              <a:lnSpc>
                <a:spcPct val="150000"/>
              </a:lnSpc>
              <a:buFont typeface="Wingdings" panose="05000000000000000000" pitchFamily="2" charset="2"/>
              <a:buChar char="q"/>
            </a:pPr>
            <a:r>
              <a:rPr lang="en-CA" sz="1400" dirty="0"/>
              <a:t>some of the application recommended come from parents having good health conditions (67%).</a:t>
            </a:r>
          </a:p>
          <a:p>
            <a:pPr>
              <a:lnSpc>
                <a:spcPct val="150000"/>
              </a:lnSpc>
            </a:pPr>
            <a:endParaRPr lang="en-CA" sz="500" dirty="0"/>
          </a:p>
          <a:p>
            <a:pPr marL="285750" indent="-285750">
              <a:lnSpc>
                <a:spcPct val="150000"/>
              </a:lnSpc>
              <a:buFont typeface="Wingdings" panose="05000000000000000000" pitchFamily="2" charset="2"/>
              <a:buChar char="q"/>
            </a:pPr>
            <a:r>
              <a:rPr lang="en-CA" sz="1400" dirty="0"/>
              <a:t>Having really good social condition contribute by 33% of getting parents nursery application recommended</a:t>
            </a:r>
          </a:p>
        </p:txBody>
      </p:sp>
      <p:graphicFrame>
        <p:nvGraphicFramePr>
          <p:cNvPr id="15" name="Table 14">
            <a:extLst>
              <a:ext uri="{FF2B5EF4-FFF2-40B4-BE49-F238E27FC236}">
                <a16:creationId xmlns:a16="http://schemas.microsoft.com/office/drawing/2014/main" id="{EAB105C8-039B-43D1-9D58-6F98A6D5F1C4}"/>
              </a:ext>
            </a:extLst>
          </p:cNvPr>
          <p:cNvGraphicFramePr>
            <a:graphicFrameLocks noGrp="1"/>
          </p:cNvGraphicFramePr>
          <p:nvPr>
            <p:extLst>
              <p:ext uri="{D42A27DB-BD31-4B8C-83A1-F6EECF244321}">
                <p14:modId xmlns:p14="http://schemas.microsoft.com/office/powerpoint/2010/main" val="194825212"/>
              </p:ext>
            </p:extLst>
          </p:nvPr>
        </p:nvGraphicFramePr>
        <p:xfrm>
          <a:off x="6032311" y="1841624"/>
          <a:ext cx="4876800" cy="819150"/>
        </p:xfrm>
        <a:graphic>
          <a:graphicData uri="http://schemas.openxmlformats.org/drawingml/2006/table">
            <a:tbl>
              <a:tblPr/>
              <a:tblGrid>
                <a:gridCol w="524900">
                  <a:extLst>
                    <a:ext uri="{9D8B030D-6E8A-4147-A177-3AD203B41FA5}">
                      <a16:colId xmlns:a16="http://schemas.microsoft.com/office/drawing/2014/main" val="2652446767"/>
                    </a:ext>
                  </a:extLst>
                </a:gridCol>
                <a:gridCol w="830297">
                  <a:extLst>
                    <a:ext uri="{9D8B030D-6E8A-4147-A177-3AD203B41FA5}">
                      <a16:colId xmlns:a16="http://schemas.microsoft.com/office/drawing/2014/main" val="449365132"/>
                    </a:ext>
                  </a:extLst>
                </a:gridCol>
                <a:gridCol w="706229">
                  <a:extLst>
                    <a:ext uri="{9D8B030D-6E8A-4147-A177-3AD203B41FA5}">
                      <a16:colId xmlns:a16="http://schemas.microsoft.com/office/drawing/2014/main" val="2951452363"/>
                    </a:ext>
                  </a:extLst>
                </a:gridCol>
                <a:gridCol w="801666">
                  <a:extLst>
                    <a:ext uri="{9D8B030D-6E8A-4147-A177-3AD203B41FA5}">
                      <a16:colId xmlns:a16="http://schemas.microsoft.com/office/drawing/2014/main" val="951084792"/>
                    </a:ext>
                  </a:extLst>
                </a:gridCol>
                <a:gridCol w="677598">
                  <a:extLst>
                    <a:ext uri="{9D8B030D-6E8A-4147-A177-3AD203B41FA5}">
                      <a16:colId xmlns:a16="http://schemas.microsoft.com/office/drawing/2014/main" val="2619976075"/>
                    </a:ext>
                  </a:extLst>
                </a:gridCol>
                <a:gridCol w="668055">
                  <a:extLst>
                    <a:ext uri="{9D8B030D-6E8A-4147-A177-3AD203B41FA5}">
                      <a16:colId xmlns:a16="http://schemas.microsoft.com/office/drawing/2014/main" val="2584783703"/>
                    </a:ext>
                  </a:extLst>
                </a:gridCol>
                <a:gridCol w="668055">
                  <a:extLst>
                    <a:ext uri="{9D8B030D-6E8A-4147-A177-3AD203B41FA5}">
                      <a16:colId xmlns:a16="http://schemas.microsoft.com/office/drawing/2014/main" val="2981865220"/>
                    </a:ext>
                  </a:extLst>
                </a:gridCol>
              </a:tblGrid>
              <a:tr h="161925">
                <a:tc>
                  <a:txBody>
                    <a:bodyPr/>
                    <a:lstStyle/>
                    <a:p>
                      <a:pPr algn="ctr" fontAlgn="ctr"/>
                      <a:r>
                        <a:rPr lang="en-CA" sz="1000" b="1"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fontAlgn="ctr"/>
                      <a:r>
                        <a:rPr lang="en-CA" sz="1000" b="1" i="0" u="none" strike="noStrike">
                          <a:solidFill>
                            <a:srgbClr val="000000"/>
                          </a:solidFill>
                          <a:effectLst/>
                          <a:latin typeface="Calibri" panose="020F0502020204030204" pitchFamily="34" charset="0"/>
                        </a:rPr>
                        <a:t>class</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556297122"/>
                  </a:ext>
                </a:extLst>
              </a:tr>
              <a:tr h="161925">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CA" sz="10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not_recom</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priority</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recommend</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spec_prior</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very_recom</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13462454"/>
                  </a:ext>
                </a:extLst>
              </a:tr>
              <a:tr h="161925">
                <a:tc rowSpan="3">
                  <a:txBody>
                    <a:bodyPr/>
                    <a:lstStyle/>
                    <a:p>
                      <a:pPr algn="ctr" fontAlgn="ctr"/>
                      <a:r>
                        <a:rPr lang="en-CA" sz="1000" b="1" i="0" u="none" strike="noStrike">
                          <a:solidFill>
                            <a:srgbClr val="000000"/>
                          </a:solidFill>
                          <a:effectLst/>
                          <a:latin typeface="Calibri" panose="020F0502020204030204" pitchFamily="34" charset="0"/>
                        </a:rPr>
                        <a:t>parents</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great_pret</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1440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858</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2022</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703959"/>
                  </a:ext>
                </a:extLst>
              </a:tr>
              <a:tr h="161925">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pretentious</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1440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1484</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1264</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132</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55409763"/>
                  </a:ext>
                </a:extLst>
              </a:tr>
              <a:tr h="171450">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usual</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1440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1924</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1" i="0" u="none" strike="noStrike">
                          <a:solidFill>
                            <a:srgbClr val="FF0000"/>
                          </a:solidFill>
                          <a:effectLst/>
                          <a:latin typeface="Calibri" panose="020F0502020204030204" pitchFamily="34" charset="0"/>
                        </a:rPr>
                        <a:t>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758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dirty="0">
                          <a:solidFill>
                            <a:srgbClr val="000000"/>
                          </a:solidFill>
                          <a:effectLst/>
                          <a:latin typeface="Calibri" panose="020F0502020204030204" pitchFamily="34" charset="0"/>
                        </a:rPr>
                        <a:t>196</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453618"/>
                  </a:ext>
                </a:extLst>
              </a:tr>
            </a:tbl>
          </a:graphicData>
        </a:graphic>
      </p:graphicFrame>
      <p:graphicFrame>
        <p:nvGraphicFramePr>
          <p:cNvPr id="16" name="Table 15">
            <a:extLst>
              <a:ext uri="{FF2B5EF4-FFF2-40B4-BE49-F238E27FC236}">
                <a16:creationId xmlns:a16="http://schemas.microsoft.com/office/drawing/2014/main" id="{89C531FA-E69E-4769-8FA5-4BC8A3137B8A}"/>
              </a:ext>
            </a:extLst>
          </p:cNvPr>
          <p:cNvGraphicFramePr>
            <a:graphicFrameLocks noGrp="1"/>
          </p:cNvGraphicFramePr>
          <p:nvPr>
            <p:extLst>
              <p:ext uri="{D42A27DB-BD31-4B8C-83A1-F6EECF244321}">
                <p14:modId xmlns:p14="http://schemas.microsoft.com/office/powerpoint/2010/main" val="3442346684"/>
              </p:ext>
            </p:extLst>
          </p:nvPr>
        </p:nvGraphicFramePr>
        <p:xfrm>
          <a:off x="6032312" y="2988008"/>
          <a:ext cx="4876800" cy="819150"/>
        </p:xfrm>
        <a:graphic>
          <a:graphicData uri="http://schemas.openxmlformats.org/drawingml/2006/table">
            <a:tbl>
              <a:tblPr/>
              <a:tblGrid>
                <a:gridCol w="736120">
                  <a:extLst>
                    <a:ext uri="{9D8B030D-6E8A-4147-A177-3AD203B41FA5}">
                      <a16:colId xmlns:a16="http://schemas.microsoft.com/office/drawing/2014/main" val="4055085673"/>
                    </a:ext>
                  </a:extLst>
                </a:gridCol>
                <a:gridCol w="858808">
                  <a:extLst>
                    <a:ext uri="{9D8B030D-6E8A-4147-A177-3AD203B41FA5}">
                      <a16:colId xmlns:a16="http://schemas.microsoft.com/office/drawing/2014/main" val="338562838"/>
                    </a:ext>
                  </a:extLst>
                </a:gridCol>
                <a:gridCol w="664553">
                  <a:extLst>
                    <a:ext uri="{9D8B030D-6E8A-4147-A177-3AD203B41FA5}">
                      <a16:colId xmlns:a16="http://schemas.microsoft.com/office/drawing/2014/main" val="74057702"/>
                    </a:ext>
                  </a:extLst>
                </a:gridCol>
                <a:gridCol w="500971">
                  <a:extLst>
                    <a:ext uri="{9D8B030D-6E8A-4147-A177-3AD203B41FA5}">
                      <a16:colId xmlns:a16="http://schemas.microsoft.com/office/drawing/2014/main" val="344135132"/>
                    </a:ext>
                  </a:extLst>
                </a:gridCol>
                <a:gridCol w="725897">
                  <a:extLst>
                    <a:ext uri="{9D8B030D-6E8A-4147-A177-3AD203B41FA5}">
                      <a16:colId xmlns:a16="http://schemas.microsoft.com/office/drawing/2014/main" val="3489412748"/>
                    </a:ext>
                  </a:extLst>
                </a:gridCol>
                <a:gridCol w="674778">
                  <a:extLst>
                    <a:ext uri="{9D8B030D-6E8A-4147-A177-3AD203B41FA5}">
                      <a16:colId xmlns:a16="http://schemas.microsoft.com/office/drawing/2014/main" val="2372469987"/>
                    </a:ext>
                  </a:extLst>
                </a:gridCol>
                <a:gridCol w="715673">
                  <a:extLst>
                    <a:ext uri="{9D8B030D-6E8A-4147-A177-3AD203B41FA5}">
                      <a16:colId xmlns:a16="http://schemas.microsoft.com/office/drawing/2014/main" val="3845713241"/>
                    </a:ext>
                  </a:extLst>
                </a:gridCol>
              </a:tblGrid>
              <a:tr h="161925">
                <a:tc>
                  <a:txBody>
                    <a:bodyPr/>
                    <a:lstStyle/>
                    <a:p>
                      <a:pPr algn="ctr" fontAlgn="ctr"/>
                      <a:r>
                        <a:rPr lang="en-CA" sz="1000" b="0" i="0" u="none" strike="noStrike">
                          <a:solidFill>
                            <a:srgbClr val="000000"/>
                          </a:solidFill>
                          <a:effectLst/>
                          <a:latin typeface="Lucida Console" panose="020B0609040504020204" pitchFamily="49" charset="0"/>
                        </a:rPr>
                        <a:t> </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fontAlgn="ctr"/>
                      <a:r>
                        <a:rPr lang="en-CA" sz="1000" b="1" i="0" u="none" strike="noStrike">
                          <a:solidFill>
                            <a:srgbClr val="000000"/>
                          </a:solidFill>
                          <a:effectLst/>
                          <a:latin typeface="Calibri" panose="020F0502020204030204" pitchFamily="34" charset="0"/>
                        </a:rPr>
                        <a:t>class</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587632638"/>
                  </a:ext>
                </a:extLst>
              </a:tr>
              <a:tr h="161925">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CA" sz="1000" b="0" i="0" u="none" strike="noStrike">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not_recom</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priority</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recommend</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spec_prior</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very_recom</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97640525"/>
                  </a:ext>
                </a:extLst>
              </a:tr>
              <a:tr h="161925">
                <a:tc rowSpan="3">
                  <a:txBody>
                    <a:bodyPr/>
                    <a:lstStyle/>
                    <a:p>
                      <a:pPr algn="ctr" fontAlgn="ctr"/>
                      <a:r>
                        <a:rPr lang="en-CA" sz="1000" b="1" i="0" u="none" strike="noStrike">
                          <a:solidFill>
                            <a:srgbClr val="000000"/>
                          </a:solidFill>
                          <a:effectLst/>
                          <a:latin typeface="Lucida Console" panose="020B0609040504020204" pitchFamily="49" charset="0"/>
                        </a:rPr>
                        <a:t>health</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not_recom</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4320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30176295"/>
                  </a:ext>
                </a:extLst>
              </a:tr>
              <a:tr h="161925">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priority</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1854</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2466</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39780133"/>
                  </a:ext>
                </a:extLst>
              </a:tr>
              <a:tr h="171450">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recommended</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2412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1578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dirty="0">
                          <a:solidFill>
                            <a:srgbClr val="000000"/>
                          </a:solidFill>
                          <a:effectLst/>
                          <a:latin typeface="Calibri" panose="020F0502020204030204" pitchFamily="34" charset="0"/>
                        </a:rPr>
                        <a:t>328</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36585"/>
                  </a:ext>
                </a:extLst>
              </a:tr>
            </a:tbl>
          </a:graphicData>
        </a:graphic>
      </p:graphicFrame>
      <p:graphicFrame>
        <p:nvGraphicFramePr>
          <p:cNvPr id="17" name="Table 16">
            <a:extLst>
              <a:ext uri="{FF2B5EF4-FFF2-40B4-BE49-F238E27FC236}">
                <a16:creationId xmlns:a16="http://schemas.microsoft.com/office/drawing/2014/main" id="{7A47FBAD-7333-431B-B5E2-38634925B6D5}"/>
              </a:ext>
            </a:extLst>
          </p:cNvPr>
          <p:cNvGraphicFramePr>
            <a:graphicFrameLocks noGrp="1"/>
          </p:cNvGraphicFramePr>
          <p:nvPr>
            <p:extLst>
              <p:ext uri="{D42A27DB-BD31-4B8C-83A1-F6EECF244321}">
                <p14:modId xmlns:p14="http://schemas.microsoft.com/office/powerpoint/2010/main" val="1598672879"/>
              </p:ext>
            </p:extLst>
          </p:nvPr>
        </p:nvGraphicFramePr>
        <p:xfrm>
          <a:off x="6032312" y="4175336"/>
          <a:ext cx="4876800" cy="666750"/>
        </p:xfrm>
        <a:graphic>
          <a:graphicData uri="http://schemas.openxmlformats.org/drawingml/2006/table">
            <a:tbl>
              <a:tblPr/>
              <a:tblGrid>
                <a:gridCol w="736120">
                  <a:extLst>
                    <a:ext uri="{9D8B030D-6E8A-4147-A177-3AD203B41FA5}">
                      <a16:colId xmlns:a16="http://schemas.microsoft.com/office/drawing/2014/main" val="3770871255"/>
                    </a:ext>
                  </a:extLst>
                </a:gridCol>
                <a:gridCol w="858808">
                  <a:extLst>
                    <a:ext uri="{9D8B030D-6E8A-4147-A177-3AD203B41FA5}">
                      <a16:colId xmlns:a16="http://schemas.microsoft.com/office/drawing/2014/main" val="4022937617"/>
                    </a:ext>
                  </a:extLst>
                </a:gridCol>
                <a:gridCol w="664553">
                  <a:extLst>
                    <a:ext uri="{9D8B030D-6E8A-4147-A177-3AD203B41FA5}">
                      <a16:colId xmlns:a16="http://schemas.microsoft.com/office/drawing/2014/main" val="2578939600"/>
                    </a:ext>
                  </a:extLst>
                </a:gridCol>
                <a:gridCol w="500971">
                  <a:extLst>
                    <a:ext uri="{9D8B030D-6E8A-4147-A177-3AD203B41FA5}">
                      <a16:colId xmlns:a16="http://schemas.microsoft.com/office/drawing/2014/main" val="305269310"/>
                    </a:ext>
                  </a:extLst>
                </a:gridCol>
                <a:gridCol w="725897">
                  <a:extLst>
                    <a:ext uri="{9D8B030D-6E8A-4147-A177-3AD203B41FA5}">
                      <a16:colId xmlns:a16="http://schemas.microsoft.com/office/drawing/2014/main" val="118493690"/>
                    </a:ext>
                  </a:extLst>
                </a:gridCol>
                <a:gridCol w="674778">
                  <a:extLst>
                    <a:ext uri="{9D8B030D-6E8A-4147-A177-3AD203B41FA5}">
                      <a16:colId xmlns:a16="http://schemas.microsoft.com/office/drawing/2014/main" val="3636404169"/>
                    </a:ext>
                  </a:extLst>
                </a:gridCol>
                <a:gridCol w="715673">
                  <a:extLst>
                    <a:ext uri="{9D8B030D-6E8A-4147-A177-3AD203B41FA5}">
                      <a16:colId xmlns:a16="http://schemas.microsoft.com/office/drawing/2014/main" val="725829872"/>
                    </a:ext>
                  </a:extLst>
                </a:gridCol>
              </a:tblGrid>
              <a:tr h="171450">
                <a:tc>
                  <a:txBody>
                    <a:bodyPr/>
                    <a:lstStyle/>
                    <a:p>
                      <a:pPr algn="ctr" fontAlgn="ctr"/>
                      <a:r>
                        <a:rPr lang="en-CA" sz="1000" b="0" i="0" u="none" strike="noStrike">
                          <a:solidFill>
                            <a:srgbClr val="000000"/>
                          </a:solidFill>
                          <a:effectLst/>
                          <a:latin typeface="Lucida Console" panose="020B0609040504020204" pitchFamily="49" charset="0"/>
                        </a:rPr>
                        <a:t> </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fontAlgn="ctr"/>
                      <a:r>
                        <a:rPr lang="en-CA" sz="1000" b="1" i="0" u="none" strike="noStrike">
                          <a:solidFill>
                            <a:srgbClr val="000000"/>
                          </a:solidFill>
                          <a:effectLst/>
                          <a:latin typeface="Calibri" panose="020F0502020204030204" pitchFamily="34" charset="0"/>
                        </a:rPr>
                        <a:t>class</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487815552"/>
                  </a:ext>
                </a:extLst>
              </a:tr>
              <a:tr h="161925">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CA" sz="1000" b="0" i="0" u="none" strike="noStrike">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not_recom</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priority</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recommend</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spec_prior</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very_recom</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26941952"/>
                  </a:ext>
                </a:extLst>
              </a:tr>
              <a:tr h="161925">
                <a:tc rowSpan="2">
                  <a:txBody>
                    <a:bodyPr/>
                    <a:lstStyle/>
                    <a:p>
                      <a:pPr algn="ctr" fontAlgn="ctr"/>
                      <a:r>
                        <a:rPr lang="en-CA" sz="1000" b="1" i="0" u="none" strike="noStrike">
                          <a:solidFill>
                            <a:srgbClr val="000000"/>
                          </a:solidFill>
                          <a:effectLst/>
                          <a:latin typeface="Lucida Console" panose="020B0609040504020204" pitchFamily="49" charset="0"/>
                        </a:rPr>
                        <a:t>finance</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convenient</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2160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2244</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2</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1856</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218</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9811636"/>
                  </a:ext>
                </a:extLst>
              </a:tr>
              <a:tr h="171450">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inconv</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2160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2022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2188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dirty="0">
                          <a:solidFill>
                            <a:srgbClr val="000000"/>
                          </a:solidFill>
                          <a:effectLst/>
                          <a:latin typeface="Calibri" panose="020F0502020204030204" pitchFamily="34" charset="0"/>
                        </a:rPr>
                        <a:t>110</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436620"/>
                  </a:ext>
                </a:extLst>
              </a:tr>
            </a:tbl>
          </a:graphicData>
        </a:graphic>
      </p:graphicFrame>
      <p:graphicFrame>
        <p:nvGraphicFramePr>
          <p:cNvPr id="18" name="Table 17">
            <a:extLst>
              <a:ext uri="{FF2B5EF4-FFF2-40B4-BE49-F238E27FC236}">
                <a16:creationId xmlns:a16="http://schemas.microsoft.com/office/drawing/2014/main" id="{C958A702-025B-41AA-84BB-858548644D78}"/>
              </a:ext>
            </a:extLst>
          </p:cNvPr>
          <p:cNvGraphicFramePr>
            <a:graphicFrameLocks noGrp="1"/>
          </p:cNvGraphicFramePr>
          <p:nvPr>
            <p:extLst>
              <p:ext uri="{D42A27DB-BD31-4B8C-83A1-F6EECF244321}">
                <p14:modId xmlns:p14="http://schemas.microsoft.com/office/powerpoint/2010/main" val="3618117016"/>
              </p:ext>
            </p:extLst>
          </p:nvPr>
        </p:nvGraphicFramePr>
        <p:xfrm>
          <a:off x="6032311" y="5196613"/>
          <a:ext cx="4867332" cy="838200"/>
        </p:xfrm>
        <a:graphic>
          <a:graphicData uri="http://schemas.openxmlformats.org/drawingml/2006/table">
            <a:tbl>
              <a:tblPr/>
              <a:tblGrid>
                <a:gridCol w="734691">
                  <a:extLst>
                    <a:ext uri="{9D8B030D-6E8A-4147-A177-3AD203B41FA5}">
                      <a16:colId xmlns:a16="http://schemas.microsoft.com/office/drawing/2014/main" val="2027054457"/>
                    </a:ext>
                  </a:extLst>
                </a:gridCol>
                <a:gridCol w="857140">
                  <a:extLst>
                    <a:ext uri="{9D8B030D-6E8A-4147-A177-3AD203B41FA5}">
                      <a16:colId xmlns:a16="http://schemas.microsoft.com/office/drawing/2014/main" val="2529683638"/>
                    </a:ext>
                  </a:extLst>
                </a:gridCol>
                <a:gridCol w="663263">
                  <a:extLst>
                    <a:ext uri="{9D8B030D-6E8A-4147-A177-3AD203B41FA5}">
                      <a16:colId xmlns:a16="http://schemas.microsoft.com/office/drawing/2014/main" val="1616821420"/>
                    </a:ext>
                  </a:extLst>
                </a:gridCol>
                <a:gridCol w="499999">
                  <a:extLst>
                    <a:ext uri="{9D8B030D-6E8A-4147-A177-3AD203B41FA5}">
                      <a16:colId xmlns:a16="http://schemas.microsoft.com/office/drawing/2014/main" val="4004767968"/>
                    </a:ext>
                  </a:extLst>
                </a:gridCol>
                <a:gridCol w="724487">
                  <a:extLst>
                    <a:ext uri="{9D8B030D-6E8A-4147-A177-3AD203B41FA5}">
                      <a16:colId xmlns:a16="http://schemas.microsoft.com/office/drawing/2014/main" val="1175034586"/>
                    </a:ext>
                  </a:extLst>
                </a:gridCol>
                <a:gridCol w="673468">
                  <a:extLst>
                    <a:ext uri="{9D8B030D-6E8A-4147-A177-3AD203B41FA5}">
                      <a16:colId xmlns:a16="http://schemas.microsoft.com/office/drawing/2014/main" val="1231072146"/>
                    </a:ext>
                  </a:extLst>
                </a:gridCol>
                <a:gridCol w="714284">
                  <a:extLst>
                    <a:ext uri="{9D8B030D-6E8A-4147-A177-3AD203B41FA5}">
                      <a16:colId xmlns:a16="http://schemas.microsoft.com/office/drawing/2014/main" val="472044571"/>
                    </a:ext>
                  </a:extLst>
                </a:gridCol>
              </a:tblGrid>
              <a:tr h="161925">
                <a:tc>
                  <a:txBody>
                    <a:bodyPr/>
                    <a:lstStyle/>
                    <a:p>
                      <a:pPr algn="ctr" fontAlgn="ctr"/>
                      <a:r>
                        <a:rPr lang="en-CA" sz="1000" b="0" i="0" u="none" strike="noStrike">
                          <a:solidFill>
                            <a:srgbClr val="000000"/>
                          </a:solidFill>
                          <a:effectLst/>
                          <a:latin typeface="Lucida Console" panose="020B0609040504020204" pitchFamily="49" charset="0"/>
                        </a:rPr>
                        <a:t> </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fontAlgn="ctr"/>
                      <a:r>
                        <a:rPr lang="en-CA" sz="1000" b="1" i="0" u="none" strike="noStrike">
                          <a:solidFill>
                            <a:srgbClr val="000000"/>
                          </a:solidFill>
                          <a:effectLst/>
                          <a:latin typeface="Calibri" panose="020F0502020204030204" pitchFamily="34" charset="0"/>
                        </a:rPr>
                        <a:t>class</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15548634"/>
                  </a:ext>
                </a:extLst>
              </a:tr>
              <a:tr h="161925">
                <a:tc>
                  <a:txBody>
                    <a:bodyPr/>
                    <a:lstStyle/>
                    <a:p>
                      <a:pPr algn="ctr" fontAlgn="ctr"/>
                      <a:r>
                        <a:rPr lang="en-CA" sz="1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CA" sz="1000" b="0" i="0" u="none" strike="noStrike">
                        <a:solidFill>
                          <a:srgbClr val="000000"/>
                        </a:solidFill>
                        <a:effectLst/>
                        <a:latin typeface="Lucida Console" panose="020B0609040504020204" pitchFamily="49" charset="0"/>
                      </a:endParaRP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not_recom</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priority</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recommend</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spec_prior</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very_recom</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89677940"/>
                  </a:ext>
                </a:extLst>
              </a:tr>
              <a:tr h="171450">
                <a:tc rowSpan="3">
                  <a:txBody>
                    <a:bodyPr/>
                    <a:lstStyle/>
                    <a:p>
                      <a:pPr algn="ctr" fontAlgn="ctr"/>
                      <a:r>
                        <a:rPr lang="en-CA" sz="1000" b="1" i="0" u="none" strike="noStrike">
                          <a:solidFill>
                            <a:srgbClr val="000000"/>
                          </a:solidFill>
                          <a:effectLst/>
                          <a:latin typeface="Lucida Console" panose="020B0609040504020204" pitchFamily="49" charset="0"/>
                        </a:rPr>
                        <a:t>social</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nonprob</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1440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1515</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1200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164</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0237179"/>
                  </a:ext>
                </a:extLst>
              </a:tr>
              <a:tr h="171450">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problematic</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1440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1236</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1644</a:t>
                      </a:r>
                    </a:p>
                  </a:txBody>
                  <a:tcPr marL="9525" marR="9525" marT="9525" marB="0" anchor="ctr">
                    <a:lnL>
                      <a:noFill/>
                    </a:lnL>
                    <a:lnR>
                      <a:noFill/>
                    </a:lnR>
                    <a:lnT>
                      <a:noFill/>
                    </a:lnT>
                    <a:lnB>
                      <a:noFill/>
                    </a:lnB>
                  </a:tcPr>
                </a:tc>
                <a:tc>
                  <a:txBody>
                    <a:bodyPr/>
                    <a:lstStyle/>
                    <a:p>
                      <a:pPr algn="ctr" fontAlgn="ctr"/>
                      <a:r>
                        <a:rPr lang="en-CA" sz="1000" b="0" i="0" u="none" strike="noStrike">
                          <a:solidFill>
                            <a:srgbClr val="000000"/>
                          </a:solidFill>
                          <a:effectLst/>
                          <a:latin typeface="Calibri" panose="020F0502020204030204" pitchFamily="34" charset="0"/>
                        </a:rPr>
                        <a:t>0</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1908306"/>
                  </a:ext>
                </a:extLst>
              </a:tr>
              <a:tr h="171450">
                <a:tc vMerge="1">
                  <a:txBody>
                    <a:bodyPr/>
                    <a:lstStyle/>
                    <a:p>
                      <a:endParaRPr lang="en-CA"/>
                    </a:p>
                  </a:txBody>
                  <a:tcPr/>
                </a:tc>
                <a:tc>
                  <a:txBody>
                    <a:bodyPr/>
                    <a:lstStyle/>
                    <a:p>
                      <a:pPr algn="ctr" fontAlgn="ctr"/>
                      <a:r>
                        <a:rPr lang="en-CA" sz="1000" b="0" i="0" u="none" strike="noStrike">
                          <a:solidFill>
                            <a:srgbClr val="000000"/>
                          </a:solidFill>
                          <a:effectLst/>
                          <a:latin typeface="Calibri" panose="020F0502020204030204" pitchFamily="34" charset="0"/>
                        </a:rPr>
                        <a:t>slightly_prob</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1440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1515</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a:solidFill>
                            <a:srgbClr val="000000"/>
                          </a:solidFill>
                          <a:effectLst/>
                          <a:latin typeface="Calibri" panose="020F0502020204030204" pitchFamily="34" charset="0"/>
                        </a:rPr>
                        <a:t>1200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CA" sz="1000" b="0" i="0" u="none" strike="noStrike" dirty="0">
                          <a:solidFill>
                            <a:srgbClr val="000000"/>
                          </a:solidFill>
                          <a:effectLst/>
                          <a:latin typeface="Calibri" panose="020F0502020204030204" pitchFamily="34" charset="0"/>
                        </a:rPr>
                        <a:t>164</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1514006"/>
                  </a:ext>
                </a:extLst>
              </a:tr>
            </a:tbl>
          </a:graphicData>
        </a:graphic>
      </p:graphicFrame>
      <p:sp>
        <p:nvSpPr>
          <p:cNvPr id="19" name="TextBox 18">
            <a:extLst>
              <a:ext uri="{FF2B5EF4-FFF2-40B4-BE49-F238E27FC236}">
                <a16:creationId xmlns:a16="http://schemas.microsoft.com/office/drawing/2014/main" id="{770D5406-173E-4D31-9AA2-D277E4D7D9B6}"/>
              </a:ext>
            </a:extLst>
          </p:cNvPr>
          <p:cNvSpPr txBox="1"/>
          <p:nvPr/>
        </p:nvSpPr>
        <p:spPr>
          <a:xfrm>
            <a:off x="750627" y="1119118"/>
            <a:ext cx="3616657" cy="276999"/>
          </a:xfrm>
          <a:prstGeom prst="rect">
            <a:avLst/>
          </a:prstGeom>
          <a:noFill/>
        </p:spPr>
        <p:txBody>
          <a:bodyPr wrap="square" rtlCol="0">
            <a:spAutoFit/>
          </a:bodyPr>
          <a:lstStyle/>
          <a:p>
            <a:r>
              <a:rPr lang="en-CA" sz="1200" b="1" u="sng" dirty="0"/>
              <a:t>Frequency table: </a:t>
            </a:r>
            <a:r>
              <a:rPr lang="en-CA" sz="1200" dirty="0"/>
              <a:t>Targeted variable</a:t>
            </a:r>
          </a:p>
        </p:txBody>
      </p:sp>
      <p:sp>
        <p:nvSpPr>
          <p:cNvPr id="20" name="TextBox 19">
            <a:extLst>
              <a:ext uri="{FF2B5EF4-FFF2-40B4-BE49-F238E27FC236}">
                <a16:creationId xmlns:a16="http://schemas.microsoft.com/office/drawing/2014/main" id="{67AEFC5B-99D3-4340-8841-C1A1A810A139}"/>
              </a:ext>
            </a:extLst>
          </p:cNvPr>
          <p:cNvSpPr txBox="1"/>
          <p:nvPr/>
        </p:nvSpPr>
        <p:spPr>
          <a:xfrm>
            <a:off x="6032311" y="1189377"/>
            <a:ext cx="3616657" cy="276999"/>
          </a:xfrm>
          <a:prstGeom prst="rect">
            <a:avLst/>
          </a:prstGeom>
          <a:noFill/>
        </p:spPr>
        <p:txBody>
          <a:bodyPr wrap="square" rtlCol="0">
            <a:spAutoFit/>
          </a:bodyPr>
          <a:lstStyle/>
          <a:p>
            <a:r>
              <a:rPr lang="en-CA" sz="1200" b="1" u="sng" dirty="0"/>
              <a:t>Frequency table: </a:t>
            </a:r>
            <a:r>
              <a:rPr lang="en-CA" sz="1200" dirty="0"/>
              <a:t>Targeted variable vs attributes</a:t>
            </a:r>
          </a:p>
        </p:txBody>
      </p:sp>
    </p:spTree>
    <p:extLst>
      <p:ext uri="{BB962C8B-B14F-4D97-AF65-F5344CB8AC3E}">
        <p14:creationId xmlns:p14="http://schemas.microsoft.com/office/powerpoint/2010/main" val="27828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BE51-FE84-49F1-9E87-035B8498FDD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6121DF9-1575-4529-9494-2EADEE69380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6846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336</Words>
  <Application>Microsoft Office PowerPoint</Application>
  <PresentationFormat>Widescreen</PresentationFormat>
  <Paragraphs>143</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Bahnschrift</vt:lpstr>
      <vt:lpstr>Calibri</vt:lpstr>
      <vt:lpstr>Calibri Light</vt:lpstr>
      <vt:lpstr>Lucida Console</vt:lpstr>
      <vt:lpstr>Wingdings</vt:lpstr>
      <vt:lpstr>Office Theme</vt:lpstr>
      <vt:lpstr>Microsoft Excel Worksheet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Viviane</dc:creator>
  <cp:lastModifiedBy>Viviane</cp:lastModifiedBy>
  <cp:revision>17</cp:revision>
  <dcterms:created xsi:type="dcterms:W3CDTF">2018-07-15T14:47:11Z</dcterms:created>
  <dcterms:modified xsi:type="dcterms:W3CDTF">2018-07-15T16:19:19Z</dcterms:modified>
</cp:coreProperties>
</file>