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5" r:id="rId5"/>
    <p:sldId id="266" r:id="rId6"/>
    <p:sldId id="267" r:id="rId7"/>
    <p:sldId id="262" r:id="rId8"/>
    <p:sldId id="259" r:id="rId9"/>
    <p:sldId id="260" r:id="rId10"/>
    <p:sldId id="261" r:id="rId11"/>
    <p:sldId id="264" r:id="rId12"/>
    <p:sldId id="263" r:id="rId1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94660"/>
  </p:normalViewPr>
  <p:slideViewPr>
    <p:cSldViewPr>
      <p:cViewPr varScale="1">
        <p:scale>
          <a:sx n="62" d="100"/>
          <a:sy n="62" d="100"/>
        </p:scale>
        <p:origin x="-1398"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Subtítulo"/>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D07BC293-D9E1-474D-8735-5458D5703E15}" type="datetimeFigureOut">
              <a:rPr lang="es-ES" smtClean="0"/>
              <a:pPr/>
              <a:t>05/03/2010</a:t>
            </a:fld>
            <a:endParaRPr lang="es-ES"/>
          </a:p>
        </p:txBody>
      </p:sp>
      <p:sp>
        <p:nvSpPr>
          <p:cNvPr id="17" name="16 Marcador de pie de página"/>
          <p:cNvSpPr>
            <a:spLocks noGrp="1"/>
          </p:cNvSpPr>
          <p:nvPr>
            <p:ph type="ftr" sz="quarter" idx="11"/>
          </p:nvPr>
        </p:nvSpPr>
        <p:spPr/>
        <p:txBody>
          <a:bodyPr/>
          <a:lstStyle/>
          <a:p>
            <a:endParaRPr lang="es-ES"/>
          </a:p>
        </p:txBody>
      </p:sp>
      <p:sp>
        <p:nvSpPr>
          <p:cNvPr id="7" name="6 Conector recto"/>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33DB0B2-60D6-40CC-B5FF-27807EFE1237}" type="slidenum">
              <a:rPr lang="es-ES" smtClean="0"/>
              <a:pPr/>
              <a:t>‹Nº›</a:t>
            </a:fld>
            <a:endParaRPr lang="es-ES"/>
          </a:p>
        </p:txBody>
      </p:sp>
      <p:sp>
        <p:nvSpPr>
          <p:cNvPr id="8" name="7 Título"/>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D07BC293-D9E1-474D-8735-5458D5703E15}" type="datetimeFigureOut">
              <a:rPr lang="es-ES" smtClean="0"/>
              <a:pPr/>
              <a:t>05/03/2010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33DB0B2-60D6-40CC-B5FF-27807EFE1237}"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Ref idx="1001">
        <a:schemeClr val="bg2"/>
      </p:bgRef>
    </p:bg>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Conector recto"/>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13 Elipse"/>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6915912" y="3009901"/>
            <a:ext cx="457200" cy="441325"/>
          </a:xfrm>
        </p:spPr>
        <p:txBody>
          <a:bodyPr/>
          <a:lstStyle/>
          <a:p>
            <a:fld id="{C33DB0B2-60D6-40CC-B5FF-27807EFE1237}" type="slidenum">
              <a:rPr lang="es-ES" smtClean="0"/>
              <a:pPr/>
              <a:t>‹Nº›</a:t>
            </a:fld>
            <a:endParaRPr lang="es-ES"/>
          </a:p>
        </p:txBody>
      </p:sp>
      <p:sp>
        <p:nvSpPr>
          <p:cNvPr id="3" name="2 Marcador de texto vertical"/>
          <p:cNvSpPr>
            <a:spLocks noGrp="1"/>
          </p:cNvSpPr>
          <p:nvPr>
            <p:ph type="body" orient="vert" idx="1"/>
          </p:nvPr>
        </p:nvSpPr>
        <p:spPr>
          <a:xfrm>
            <a:off x="304800" y="304800"/>
            <a:ext cx="6553200" cy="5821366"/>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D07BC293-D9E1-474D-8735-5458D5703E15}" type="datetimeFigureOut">
              <a:rPr lang="es-ES" smtClean="0"/>
              <a:pPr/>
              <a:t>05/03/2010</a:t>
            </a:fld>
            <a:endParaRPr lang="es-ES"/>
          </a:p>
        </p:txBody>
      </p:sp>
      <p:sp>
        <p:nvSpPr>
          <p:cNvPr id="5" name="4 Marcador de pie de página"/>
          <p:cNvSpPr>
            <a:spLocks noGrp="1"/>
          </p:cNvSpPr>
          <p:nvPr>
            <p:ph type="ftr" sz="quarter" idx="11"/>
          </p:nvPr>
        </p:nvSpPr>
        <p:spPr/>
        <p:txBody>
          <a:bodyPr/>
          <a:lstStyle/>
          <a:p>
            <a:endParaRPr lang="es-ES"/>
          </a:p>
        </p:txBody>
      </p:sp>
      <p:sp>
        <p:nvSpPr>
          <p:cNvPr id="2" name="1 Título vertical"/>
          <p:cNvSpPr>
            <a:spLocks noGrp="1"/>
          </p:cNvSpPr>
          <p:nvPr>
            <p:ph type="title" orient="vert"/>
          </p:nvPr>
        </p:nvSpPr>
        <p:spPr>
          <a:xfrm>
            <a:off x="7391400" y="304801"/>
            <a:ext cx="1447800" cy="5851525"/>
          </a:xfrm>
        </p:spPr>
        <p:txBody>
          <a:bodyPr vert="eaVert"/>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solidFill>
                  <a:schemeClr val="accent3">
                    <a:shade val="75000"/>
                  </a:schemeClr>
                </a:solidFill>
              </a:defRPr>
            </a:lvl1p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D07BC293-D9E1-474D-8735-5458D5703E15}" type="datetimeFigureOut">
              <a:rPr lang="es-ES" smtClean="0"/>
              <a:pPr/>
              <a:t>05/03/2010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a:xfrm>
            <a:off x="4361688" y="1026372"/>
            <a:ext cx="457200" cy="441325"/>
          </a:xfrm>
        </p:spPr>
        <p:txBody>
          <a:bodyPr/>
          <a:lstStyle/>
          <a:p>
            <a:fld id="{C33DB0B2-60D6-40CC-B5FF-27807EFE1237}" type="slidenum">
              <a:rPr lang="es-ES" smtClean="0"/>
              <a:pPr/>
              <a:t>‹Nº›</a:t>
            </a:fld>
            <a:endParaRPr lang="es-ES"/>
          </a:p>
        </p:txBody>
      </p:sp>
      <p:sp>
        <p:nvSpPr>
          <p:cNvPr id="8" name="7 Marcador de contenido"/>
          <p:cNvSpPr>
            <a:spLocks noGrp="1"/>
          </p:cNvSpPr>
          <p:nvPr>
            <p:ph sz="quarter" idx="1"/>
          </p:nvPr>
        </p:nvSpPr>
        <p:spPr>
          <a:xfrm>
            <a:off x="301752" y="1527048"/>
            <a:ext cx="850392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13" name="12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4 Marcador de pie de página"/>
          <p:cNvSpPr>
            <a:spLocks noGrp="1"/>
          </p:cNvSpPr>
          <p:nvPr>
            <p:ph type="ftr" sz="quarter" idx="11"/>
          </p:nvPr>
        </p:nvSpPr>
        <p:spPr/>
        <p:txBody>
          <a:bodyPr/>
          <a:lstStyle/>
          <a:p>
            <a:endParaRPr lang="es-ES"/>
          </a:p>
        </p:txBody>
      </p:sp>
      <p:sp>
        <p:nvSpPr>
          <p:cNvPr id="4" name="3 Marcador de fecha"/>
          <p:cNvSpPr>
            <a:spLocks noGrp="1"/>
          </p:cNvSpPr>
          <p:nvPr>
            <p:ph type="dt" sz="half" idx="10"/>
          </p:nvPr>
        </p:nvSpPr>
        <p:spPr/>
        <p:txBody>
          <a:bodyPr/>
          <a:lstStyle/>
          <a:p>
            <a:fld id="{D07BC293-D9E1-474D-8735-5458D5703E15}" type="datetimeFigureOut">
              <a:rPr lang="es-ES" smtClean="0"/>
              <a:pPr/>
              <a:t>05/03/2010</a:t>
            </a:fld>
            <a:endParaRPr lang="es-ES"/>
          </a:p>
        </p:txBody>
      </p:sp>
      <p:sp>
        <p:nvSpPr>
          <p:cNvPr id="8" name="7 Conector recto"/>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33DB0B2-60D6-40CC-B5FF-27807EFE1237}" type="slidenum">
              <a:rPr lang="es-ES" smtClean="0"/>
              <a:pPr/>
              <a:t>‹Nº›</a:t>
            </a:fld>
            <a:endParaRPr lang="es-ES"/>
          </a:p>
        </p:txBody>
      </p:sp>
      <p:sp>
        <p:nvSpPr>
          <p:cNvPr id="2" name="1 Título"/>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301752" y="228600"/>
            <a:ext cx="8534400" cy="758952"/>
          </a:xfrm>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a:xfrm>
            <a:off x="5791200" y="6409944"/>
            <a:ext cx="3044952" cy="365760"/>
          </a:xfrm>
        </p:spPr>
        <p:txBody>
          <a:bodyPr/>
          <a:lstStyle/>
          <a:p>
            <a:fld id="{D07BC293-D9E1-474D-8735-5458D5703E15}" type="datetimeFigureOut">
              <a:rPr lang="es-ES" smtClean="0"/>
              <a:pPr/>
              <a:t>05/03/2010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C33DB0B2-60D6-40CC-B5FF-27807EFE1237}" type="slidenum">
              <a:rPr lang="es-ES" smtClean="0"/>
              <a:pPr/>
              <a:t>‹Nº›</a:t>
            </a:fld>
            <a:endParaRPr lang="es-ES"/>
          </a:p>
        </p:txBody>
      </p:sp>
      <p:sp>
        <p:nvSpPr>
          <p:cNvPr id="8" name="7 Conector recto"/>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Marcador de contenido"/>
          <p:cNvSpPr>
            <a:spLocks noGrp="1"/>
          </p:cNvSpPr>
          <p:nvPr>
            <p:ph sz="half" idx="1"/>
          </p:nvPr>
        </p:nvSpPr>
        <p:spPr>
          <a:xfrm>
            <a:off x="301752"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contenido"/>
          <p:cNvSpPr>
            <a:spLocks noGrp="1"/>
          </p:cNvSpPr>
          <p:nvPr>
            <p:ph sz="half" idx="2"/>
          </p:nvPr>
        </p:nvSpPr>
        <p:spPr>
          <a:xfrm>
            <a:off x="4800600"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1">
        <a:schemeClr val="bg2"/>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Rectángulo"/>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20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21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D07BC293-D9E1-474D-8735-5458D5703E15}" type="datetimeFigureOut">
              <a:rPr lang="es-ES" smtClean="0"/>
              <a:pPr/>
              <a:t>05/03/2010</a:t>
            </a:fld>
            <a:endParaRPr lang="es-ES"/>
          </a:p>
        </p:txBody>
      </p:sp>
      <p:sp>
        <p:nvSpPr>
          <p:cNvPr id="8" name="7 Marcador de pie de página"/>
          <p:cNvSpPr>
            <a:spLocks noGrp="1"/>
          </p:cNvSpPr>
          <p:nvPr>
            <p:ph type="ftr" sz="quarter" idx="11"/>
          </p:nvPr>
        </p:nvSpPr>
        <p:spPr>
          <a:xfrm>
            <a:off x="304800" y="6409944"/>
            <a:ext cx="3581400" cy="365760"/>
          </a:xfrm>
        </p:spPr>
        <p:txBody>
          <a:bodyPr/>
          <a:lstStyle/>
          <a:p>
            <a:endParaRPr lang="es-ES"/>
          </a:p>
        </p:txBody>
      </p:sp>
      <p:sp>
        <p:nvSpPr>
          <p:cNvPr id="15" name="14 Conector recto"/>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23 Marcador de contenido"/>
          <p:cNvSpPr>
            <a:spLocks noGrp="1"/>
          </p:cNvSpPr>
          <p:nvPr>
            <p:ph sz="quarter" idx="2"/>
          </p:nvPr>
        </p:nvSpPr>
        <p:spPr>
          <a:xfrm>
            <a:off x="301752" y="2471383"/>
            <a:ext cx="4041648" cy="3818404"/>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contenido"/>
          <p:cNvSpPr>
            <a:spLocks noGrp="1"/>
          </p:cNvSpPr>
          <p:nvPr>
            <p:ph sz="quarter" idx="4"/>
          </p:nvPr>
        </p:nvSpPr>
        <p:spPr>
          <a:xfrm>
            <a:off x="4800600" y="2471383"/>
            <a:ext cx="4038600" cy="382219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Marcador de número de diapositiva"/>
          <p:cNvSpPr>
            <a:spLocks noGrp="1"/>
          </p:cNvSpPr>
          <p:nvPr>
            <p:ph type="sldNum" sz="quarter" idx="12"/>
          </p:nvPr>
        </p:nvSpPr>
        <p:spPr>
          <a:xfrm>
            <a:off x="4343400" y="1042416"/>
            <a:ext cx="457200" cy="441325"/>
          </a:xfrm>
        </p:spPr>
        <p:txBody>
          <a:bodyPr/>
          <a:lstStyle>
            <a:lvl1pPr algn="ctr">
              <a:defRPr/>
            </a:lvl1pPr>
          </a:lstStyle>
          <a:p>
            <a:fld id="{C33DB0B2-60D6-40CC-B5FF-27807EFE1237}" type="slidenum">
              <a:rPr lang="es-ES" smtClean="0"/>
              <a:pPr/>
              <a:t>‹Nº›</a:t>
            </a:fld>
            <a:endParaRPr lang="es-ES"/>
          </a:p>
        </p:txBody>
      </p:sp>
      <p:sp>
        <p:nvSpPr>
          <p:cNvPr id="23" name="22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D07BC293-D9E1-474D-8735-5458D5703E15}" type="datetimeFigureOut">
              <a:rPr lang="es-ES" smtClean="0"/>
              <a:pPr/>
              <a:t>05/03/2010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a:xfrm>
            <a:off x="4343400" y="1036020"/>
            <a:ext cx="457200" cy="441325"/>
          </a:xfrm>
        </p:spPr>
        <p:txBody>
          <a:bodyPr/>
          <a:lstStyle/>
          <a:p>
            <a:fld id="{C33DB0B2-60D6-40CC-B5FF-27807EFE1237}"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5 Rectángulo"/>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1 Marcador de fecha"/>
          <p:cNvSpPr>
            <a:spLocks noGrp="1"/>
          </p:cNvSpPr>
          <p:nvPr>
            <p:ph type="dt" sz="half" idx="10"/>
          </p:nvPr>
        </p:nvSpPr>
        <p:spPr/>
        <p:txBody>
          <a:bodyPr/>
          <a:lstStyle/>
          <a:p>
            <a:fld id="{D07BC293-D9E1-474D-8735-5458D5703E15}" type="datetimeFigureOut">
              <a:rPr lang="es-ES" smtClean="0"/>
              <a:pPr/>
              <a:t>05/03/2010</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a:xfrm>
            <a:off x="4267200" y="6324600"/>
            <a:ext cx="609600" cy="441324"/>
          </a:xfrm>
        </p:spPr>
        <p:txBody>
          <a:bodyPr/>
          <a:lstStyle>
            <a:lvl1pPr>
              <a:defRPr>
                <a:solidFill>
                  <a:srgbClr val="FFFFFF"/>
                </a:solidFill>
              </a:defRPr>
            </a:lvl1pPr>
          </a:lstStyle>
          <a:p>
            <a:fld id="{C33DB0B2-60D6-40CC-B5FF-27807EFE1237}"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9" name="18 Rectángulo"/>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12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8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Marcador de contenido"/>
          <p:cNvSpPr>
            <a:spLocks noGrp="1"/>
          </p:cNvSpPr>
          <p:nvPr>
            <p:ph sz="quarter" idx="1"/>
          </p:nvPr>
        </p:nvSpPr>
        <p:spPr>
          <a:xfrm>
            <a:off x="3124200" y="685800"/>
            <a:ext cx="5638800" cy="5410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C33DB0B2-60D6-40CC-B5FF-27807EFE1237}" type="slidenum">
              <a:rPr lang="es-ES" smtClean="0"/>
              <a:pPr/>
              <a:t>‹Nº›</a:t>
            </a:fld>
            <a:endParaRPr lang="es-ES"/>
          </a:p>
        </p:txBody>
      </p:sp>
      <p:sp>
        <p:nvSpPr>
          <p:cNvPr id="21" name="20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p:txBody>
          <a:bodyPr/>
          <a:lstStyle/>
          <a:p>
            <a:fld id="{D07BC293-D9E1-474D-8735-5458D5703E15}" type="datetimeFigureOut">
              <a:rPr lang="es-ES" smtClean="0"/>
              <a:pPr/>
              <a:t>05/03/2010</a:t>
            </a:fld>
            <a:endParaRPr lang="es-ES"/>
          </a:p>
        </p:txBody>
      </p:sp>
      <p:sp>
        <p:nvSpPr>
          <p:cNvPr id="6" name="5 Marcador de pie de página"/>
          <p:cNvSpPr>
            <a:spLocks noGrp="1"/>
          </p:cNvSpPr>
          <p:nvPr>
            <p:ph type="ftr" sz="quarter" idx="11"/>
          </p:nvPr>
        </p:nvSpPr>
        <p:spPr>
          <a:xfrm>
            <a:off x="301752" y="6410848"/>
            <a:ext cx="3383280" cy="365760"/>
          </a:xfrm>
        </p:spPr>
        <p:txBody>
          <a:bodyPr/>
          <a:lstStyle/>
          <a:p>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1" name="20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19 Rectángulo"/>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11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p>
            <a:fld id="{C33DB0B2-60D6-40CC-B5FF-27807EFE1237}" type="slidenum">
              <a:rPr lang="es-ES" smtClean="0"/>
              <a:pPr/>
              <a:t>‹Nº›</a:t>
            </a:fld>
            <a:endParaRPr lang="es-ES"/>
          </a:p>
        </p:txBody>
      </p:sp>
      <p:sp>
        <p:nvSpPr>
          <p:cNvPr id="2" name="1 Título"/>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3000375" y="609600"/>
            <a:ext cx="5867400" cy="4267200"/>
          </a:xfrm>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22" name="21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a:xfrm>
            <a:off x="5788152" y="6404984"/>
            <a:ext cx="3044952" cy="365760"/>
          </a:xfrm>
        </p:spPr>
        <p:txBody>
          <a:bodyPr/>
          <a:lstStyle/>
          <a:p>
            <a:fld id="{D07BC293-D9E1-474D-8735-5458D5703E15}" type="datetimeFigureOut">
              <a:rPr lang="es-ES" smtClean="0"/>
              <a:pPr/>
              <a:t>05/03/2010</a:t>
            </a:fld>
            <a:endParaRPr lang="es-ES"/>
          </a:p>
        </p:txBody>
      </p:sp>
      <p:sp>
        <p:nvSpPr>
          <p:cNvPr id="6" name="5 Marcador de pie de página"/>
          <p:cNvSpPr>
            <a:spLocks noGrp="1"/>
          </p:cNvSpPr>
          <p:nvPr>
            <p:ph type="ftr" sz="quarter" idx="11"/>
          </p:nvPr>
        </p:nvSpPr>
        <p:spPr>
          <a:xfrm>
            <a:off x="301752" y="6410848"/>
            <a:ext cx="3584448" cy="365760"/>
          </a:xfrm>
        </p:spPr>
        <p:txBody>
          <a:bodyPr/>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Marcador de fecha"/>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D07BC293-D9E1-474D-8735-5458D5703E15}" type="datetimeFigureOut">
              <a:rPr lang="es-ES" smtClean="0"/>
              <a:pPr/>
              <a:t>05/03/2010</a:t>
            </a:fld>
            <a:endParaRPr lang="es-ES"/>
          </a:p>
        </p:txBody>
      </p:sp>
      <p:sp>
        <p:nvSpPr>
          <p:cNvPr id="3" name="2 Marcador de pie de página"/>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s-ES"/>
          </a:p>
        </p:txBody>
      </p:sp>
      <p:sp>
        <p:nvSpPr>
          <p:cNvPr id="8" name="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9 Conector recto"/>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11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Marcador de número de diapositiva"/>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33DB0B2-60D6-40CC-B5FF-27807EFE1237}" type="slidenum">
              <a:rPr lang="es-ES" smtClean="0"/>
              <a:pPr/>
              <a:t>‹Nº›</a:t>
            </a:fld>
            <a:endParaRPr lang="es-ES"/>
          </a:p>
        </p:txBody>
      </p:sp>
      <p:sp>
        <p:nvSpPr>
          <p:cNvPr id="22" name="21 Marcador de título"/>
          <p:cNvSpPr>
            <a:spLocks noGrp="1"/>
          </p:cNvSpPr>
          <p:nvPr>
            <p:ph type="title"/>
          </p:nvPr>
        </p:nvSpPr>
        <p:spPr>
          <a:xfrm>
            <a:off x="301752" y="228600"/>
            <a:ext cx="8534400" cy="758952"/>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es.wikipedia.org/wiki/Modelo_OSI" TargetMode="External"/><Relationship Id="rId3" Type="http://schemas.openxmlformats.org/officeDocument/2006/relationships/hyperlink" Target="http://es.wikipedia.org/wiki/CSMA/CD" TargetMode="External"/><Relationship Id="rId7" Type="http://schemas.openxmlformats.org/officeDocument/2006/relationships/hyperlink" Target="http://es.wikipedia.org/wiki/Nivel_de_enlace_de_datos" TargetMode="External"/><Relationship Id="rId2" Type="http://schemas.openxmlformats.org/officeDocument/2006/relationships/hyperlink" Target="http://es.wikipedia.org/wiki/Red_de_%C3%A1rea_local" TargetMode="External"/><Relationship Id="rId1" Type="http://schemas.openxmlformats.org/officeDocument/2006/relationships/slideLayout" Target="../slideLayouts/slideLayout2.xml"/><Relationship Id="rId6" Type="http://schemas.openxmlformats.org/officeDocument/2006/relationships/hyperlink" Target="http://es.wikipedia.org/wiki/Trama_de_red" TargetMode="External"/><Relationship Id="rId5" Type="http://schemas.openxmlformats.org/officeDocument/2006/relationships/hyperlink" Target="http://es.wikipedia.org/wiki/Nivel_f%C3%ADsico" TargetMode="External"/><Relationship Id="rId4" Type="http://schemas.openxmlformats.org/officeDocument/2006/relationships/hyperlink" Target="http://es.wikipedia.org/wiki/%C3%89ter_(f%C3%ADsica)" TargetMode="External"/><Relationship Id="rId9"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hyperlink" Target="http://es.wikipedia.org/wiki/Ethern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es.wikipedia.org/wiki/Token_Ring" TargetMode="Externa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785794"/>
            <a:ext cx="7772400" cy="2643206"/>
          </a:xfrm>
        </p:spPr>
        <p:txBody>
          <a:bodyPr>
            <a:normAutofit/>
          </a:bodyPr>
          <a:lstStyle/>
          <a:p>
            <a:r>
              <a:rPr lang="es-ES" sz="3600" dirty="0" smtClean="0">
                <a:latin typeface="Times New Roman" pitchFamily="18" charset="0"/>
                <a:cs typeface="Times New Roman" pitchFamily="18" charset="0"/>
              </a:rPr>
              <a:t>CARACTERISTICAS </a:t>
            </a:r>
            <a:r>
              <a:rPr lang="es-ES" sz="3600" dirty="0">
                <a:latin typeface="Times New Roman" pitchFamily="18" charset="0"/>
                <a:cs typeface="Times New Roman" pitchFamily="18" charset="0"/>
              </a:rPr>
              <a:t>DE </a:t>
            </a:r>
            <a:r>
              <a:rPr lang="es-ES" sz="3600" dirty="0" smtClean="0">
                <a:latin typeface="Times New Roman" pitchFamily="18" charset="0"/>
                <a:cs typeface="Times New Roman" pitchFamily="18" charset="0"/>
              </a:rPr>
              <a:t>UNA RED </a:t>
            </a:r>
            <a:r>
              <a:rPr lang="es-ES" sz="3600" dirty="0">
                <a:latin typeface="Times New Roman" pitchFamily="18" charset="0"/>
                <a:cs typeface="Times New Roman" pitchFamily="18" charset="0"/>
              </a:rPr>
              <a:t>DE </a:t>
            </a:r>
            <a:r>
              <a:rPr lang="es-ES" sz="3600" dirty="0" smtClean="0">
                <a:latin typeface="Times New Roman" pitchFamily="18" charset="0"/>
                <a:cs typeface="Times New Roman" pitchFamily="18" charset="0"/>
              </a:rPr>
              <a:t>AREA LOCAL </a:t>
            </a:r>
            <a:r>
              <a:rPr lang="es-ES" sz="3600" dirty="0">
                <a:latin typeface="Times New Roman" pitchFamily="18" charset="0"/>
                <a:cs typeface="Times New Roman" pitchFamily="18" charset="0"/>
              </a:rPr>
              <a:t>(LAN)</a:t>
            </a:r>
          </a:p>
        </p:txBody>
      </p:sp>
      <p:pic>
        <p:nvPicPr>
          <p:cNvPr id="1026" name="Picture 2"/>
          <p:cNvPicPr>
            <a:picLocks noChangeAspect="1" noChangeArrowheads="1"/>
          </p:cNvPicPr>
          <p:nvPr/>
        </p:nvPicPr>
        <p:blipFill>
          <a:blip r:embed="rId2" cstate="print"/>
          <a:srcRect/>
          <a:stretch>
            <a:fillRect/>
          </a:stretch>
        </p:blipFill>
        <p:spPr bwMode="auto">
          <a:xfrm>
            <a:off x="1500166" y="2857496"/>
            <a:ext cx="6143668" cy="31432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642910" y="285728"/>
            <a:ext cx="8229600" cy="6215106"/>
          </a:xfrm>
        </p:spPr>
        <p:txBody>
          <a:bodyPr>
            <a:normAutofit/>
          </a:bodyPr>
          <a:lstStyle/>
          <a:p>
            <a:pPr>
              <a:buNone/>
            </a:pPr>
            <a:r>
              <a:rPr lang="es-ES" sz="2400" dirty="0">
                <a:latin typeface="Times New Roman" pitchFamily="18" charset="0"/>
                <a:cs typeface="Times New Roman" pitchFamily="18" charset="0"/>
              </a:rPr>
              <a:t>Existen dos tipos de concentradores de cableado: </a:t>
            </a:r>
          </a:p>
          <a:p>
            <a:pPr lvl="0"/>
            <a:r>
              <a:rPr lang="es-ES" sz="2400" dirty="0">
                <a:latin typeface="Times New Roman" pitchFamily="18" charset="0"/>
                <a:cs typeface="Times New Roman" pitchFamily="18" charset="0"/>
              </a:rPr>
              <a:t>Concentradores pasivos: actúan como un simple concentrador cuya función principal consiste en interconectar toda la red. </a:t>
            </a:r>
          </a:p>
          <a:p>
            <a:pPr lvl="0"/>
            <a:r>
              <a:rPr lang="es-ES" sz="2400" dirty="0">
                <a:latin typeface="Times New Roman" pitchFamily="18" charset="0"/>
                <a:cs typeface="Times New Roman" pitchFamily="18" charset="0"/>
              </a:rPr>
              <a:t>Concentradores activos: además de su función básica de concentrador también amplifican y regeneran las señales recibidas antes de ser enviadas. </a:t>
            </a:r>
            <a:endParaRPr lang="es-ES" sz="2400" dirty="0" smtClean="0">
              <a:latin typeface="Times New Roman" pitchFamily="18" charset="0"/>
              <a:cs typeface="Times New Roman" pitchFamily="18" charset="0"/>
            </a:endParaRPr>
          </a:p>
          <a:p>
            <a:pPr lvl="0">
              <a:buNone/>
            </a:pPr>
            <a:r>
              <a:rPr lang="es-ES" sz="2400" dirty="0">
                <a:latin typeface="Times New Roman" pitchFamily="18" charset="0"/>
                <a:cs typeface="Times New Roman" pitchFamily="18" charset="0"/>
              </a:rPr>
              <a:t>Los concentradores de cableado tienen dos tipos de conexiones: para las estaciones y para unirse a otros concentradores y así aumentar el tamaño de la red. </a:t>
            </a:r>
            <a:endParaRPr lang="es-ES" sz="2400" dirty="0" smtClean="0">
              <a:latin typeface="Times New Roman" pitchFamily="18" charset="0"/>
              <a:cs typeface="Times New Roman" pitchFamily="18" charset="0"/>
            </a:endParaRPr>
          </a:p>
          <a:p>
            <a:pPr lvl="0">
              <a:buNone/>
            </a:pPr>
            <a:endParaRPr lang="es-ES" sz="3000" dirty="0" smtClean="0">
              <a:latin typeface="Times New Roman" pitchFamily="18" charset="0"/>
              <a:cs typeface="Times New Roman" pitchFamily="18" charset="0"/>
            </a:endParaRPr>
          </a:p>
          <a:p>
            <a:pPr lvl="0">
              <a:buNone/>
            </a:pPr>
            <a:endParaRPr lang="es-ES" sz="3300" dirty="0" smtClean="0">
              <a:latin typeface="Times New Roman" pitchFamily="18" charset="0"/>
              <a:cs typeface="Times New Roman" pitchFamily="18" charset="0"/>
            </a:endParaRPr>
          </a:p>
          <a:p>
            <a:pPr lvl="0">
              <a:buNone/>
            </a:pPr>
            <a:endParaRPr lang="es-ES" sz="3300" dirty="0" smtClean="0">
              <a:latin typeface="Times New Roman" pitchFamily="18" charset="0"/>
              <a:cs typeface="Times New Roman" pitchFamily="18" charset="0"/>
            </a:endParaRPr>
          </a:p>
          <a:p>
            <a:pPr lvl="0">
              <a:buNone/>
            </a:pPr>
            <a:endParaRPr lang="es-ES" sz="3300" dirty="0" smtClean="0">
              <a:latin typeface="Times New Roman" pitchFamily="18" charset="0"/>
              <a:cs typeface="Times New Roman" pitchFamily="18" charset="0"/>
            </a:endParaRPr>
          </a:p>
          <a:p>
            <a:pPr lvl="0">
              <a:buNone/>
            </a:pPr>
            <a:endParaRPr lang="es-ES" sz="3300" dirty="0">
              <a:latin typeface="Times New Roman" pitchFamily="18" charset="0"/>
              <a:cs typeface="Times New Roman" pitchFamily="18" charset="0"/>
            </a:endParaRPr>
          </a:p>
          <a:p>
            <a:pPr>
              <a:buNone/>
            </a:pPr>
            <a:endParaRPr lang="es-ES" dirty="0" smtClean="0"/>
          </a:p>
        </p:txBody>
      </p:sp>
      <p:pic>
        <p:nvPicPr>
          <p:cNvPr id="4" name="3 Imagen" descr="top_e6.gif"/>
          <p:cNvPicPr>
            <a:picLocks noChangeAspect="1"/>
          </p:cNvPicPr>
          <p:nvPr/>
        </p:nvPicPr>
        <p:blipFill>
          <a:blip r:embed="rId2" cstate="print"/>
          <a:stretch>
            <a:fillRect/>
          </a:stretch>
        </p:blipFill>
        <p:spPr>
          <a:xfrm>
            <a:off x="3500430" y="3929066"/>
            <a:ext cx="3009900" cy="260985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85720" y="571480"/>
            <a:ext cx="8358246" cy="5632311"/>
          </a:xfrm>
          <a:prstGeom prst="rect">
            <a:avLst/>
          </a:prstGeom>
        </p:spPr>
        <p:txBody>
          <a:bodyPr wrap="square">
            <a:spAutoFit/>
          </a:bodyPr>
          <a:lstStyle/>
          <a:p>
            <a:pPr>
              <a:buNone/>
            </a:pPr>
            <a:r>
              <a:rPr lang="es-ES" dirty="0" smtClean="0">
                <a:latin typeface="Times New Roman" pitchFamily="18" charset="0"/>
                <a:cs typeface="Times New Roman" pitchFamily="18" charset="0"/>
              </a:rPr>
              <a:t>Las ventajas más significativas que proporcionan las redes de área local son: </a:t>
            </a:r>
          </a:p>
          <a:p>
            <a:pPr>
              <a:buNone/>
            </a:pPr>
            <a:endParaRPr lang="es-ES" dirty="0" smtClean="0">
              <a:latin typeface="Times New Roman" pitchFamily="18" charset="0"/>
              <a:cs typeface="Times New Roman" pitchFamily="18" charset="0"/>
            </a:endParaRPr>
          </a:p>
          <a:p>
            <a:pPr lvl="0"/>
            <a:r>
              <a:rPr lang="es-ES" sz="1600" b="1" dirty="0" smtClean="0">
                <a:latin typeface="Arial" pitchFamily="34" charset="0"/>
                <a:cs typeface="Arial" pitchFamily="34" charset="0"/>
              </a:rPr>
              <a:t>Recursos compartidos.</a:t>
            </a:r>
            <a:r>
              <a:rPr lang="es-ES" sz="1600" dirty="0" smtClean="0">
                <a:latin typeface="Arial" pitchFamily="34" charset="0"/>
                <a:cs typeface="Arial" pitchFamily="34" charset="0"/>
              </a:rPr>
              <a:t> Los dispositivos conectados a la red comparten datos, aplicaciones, periféricos y elementos de comunicación. </a:t>
            </a:r>
          </a:p>
          <a:p>
            <a:pPr lvl="0"/>
            <a:r>
              <a:rPr lang="es-ES" sz="1600" b="1" dirty="0" smtClean="0">
                <a:latin typeface="Arial" pitchFamily="34" charset="0"/>
                <a:cs typeface="Arial" pitchFamily="34" charset="0"/>
              </a:rPr>
              <a:t>Conectividad a nivel local.</a:t>
            </a:r>
            <a:r>
              <a:rPr lang="es-ES" sz="1600" dirty="0" smtClean="0">
                <a:latin typeface="Arial" pitchFamily="34" charset="0"/>
                <a:cs typeface="Arial" pitchFamily="34" charset="0"/>
              </a:rPr>
              <a:t> Los distintos equipos que integran la red se encuentran conectados entre sí con posibilidades de comunicación. </a:t>
            </a:r>
          </a:p>
          <a:p>
            <a:pPr lvl="0"/>
            <a:r>
              <a:rPr lang="es-ES" sz="1600" b="1" dirty="0" smtClean="0">
                <a:latin typeface="Arial" pitchFamily="34" charset="0"/>
                <a:cs typeface="Arial" pitchFamily="34" charset="0"/>
              </a:rPr>
              <a:t>Proceso distribuido.</a:t>
            </a:r>
            <a:r>
              <a:rPr lang="es-ES" sz="1600" dirty="0" smtClean="0">
                <a:latin typeface="Arial" pitchFamily="34" charset="0"/>
                <a:cs typeface="Arial" pitchFamily="34" charset="0"/>
              </a:rPr>
              <a:t> Las redes de área local permiten el trabajo distribuido, es decir, cada equipo puede trabajar independientemente o cooperativamente con el resto. </a:t>
            </a:r>
          </a:p>
          <a:p>
            <a:pPr lvl="0"/>
            <a:r>
              <a:rPr lang="es-ES" sz="1600" b="1" dirty="0" smtClean="0">
                <a:latin typeface="Arial" pitchFamily="34" charset="0"/>
                <a:cs typeface="Arial" pitchFamily="34" charset="0"/>
              </a:rPr>
              <a:t>Flexibilidad.</a:t>
            </a:r>
            <a:r>
              <a:rPr lang="es-ES" sz="1600" dirty="0" smtClean="0">
                <a:latin typeface="Arial" pitchFamily="34" charset="0"/>
                <a:cs typeface="Arial" pitchFamily="34" charset="0"/>
              </a:rPr>
              <a:t> Una red local puede adaptarse al crecimiento cuantitativo referido al número de equipos conectados, así como adaptarse a cambios cualitativos de tipo tecnológico. </a:t>
            </a:r>
          </a:p>
          <a:p>
            <a:pPr lvl="0"/>
            <a:r>
              <a:rPr lang="es-ES" sz="1600" b="1" dirty="0" smtClean="0">
                <a:latin typeface="Arial" pitchFamily="34" charset="0"/>
                <a:cs typeface="Arial" pitchFamily="34" charset="0"/>
              </a:rPr>
              <a:t>Disponibilidad y fiabilidad.</a:t>
            </a:r>
            <a:r>
              <a:rPr lang="es-ES" sz="1600" dirty="0" smtClean="0">
                <a:latin typeface="Arial" pitchFamily="34" charset="0"/>
                <a:cs typeface="Arial" pitchFamily="34" charset="0"/>
              </a:rPr>
              <a:t> Un sistema distribuido de computadoras conectadas en red local es inherentemente más fiable que un sistema centralizado. </a:t>
            </a:r>
          </a:p>
          <a:p>
            <a:pPr lvl="0"/>
            <a:r>
              <a:rPr lang="es-ES" sz="1600" b="1" dirty="0" smtClean="0">
                <a:latin typeface="Arial" pitchFamily="34" charset="0"/>
                <a:cs typeface="Arial" pitchFamily="34" charset="0"/>
              </a:rPr>
              <a:t>Cableado estructurado.</a:t>
            </a:r>
            <a:r>
              <a:rPr lang="es-ES" sz="1600" dirty="0" smtClean="0">
                <a:latin typeface="Arial" pitchFamily="34" charset="0"/>
                <a:cs typeface="Arial" pitchFamily="34" charset="0"/>
              </a:rPr>
              <a:t> Estas redes por sus cableados y conexiones, facilitan mucho la movilidad de los puestos de trabajo de un lugar a otro </a:t>
            </a:r>
          </a:p>
          <a:p>
            <a:pPr lvl="0"/>
            <a:r>
              <a:rPr lang="es-ES" sz="1600" b="1" dirty="0" smtClean="0">
                <a:latin typeface="Arial" pitchFamily="34" charset="0"/>
                <a:cs typeface="Arial" pitchFamily="34" charset="0"/>
              </a:rPr>
              <a:t>Optimización.</a:t>
            </a:r>
            <a:r>
              <a:rPr lang="es-ES" sz="1600" dirty="0" smtClean="0">
                <a:latin typeface="Arial" pitchFamily="34" charset="0"/>
                <a:cs typeface="Arial" pitchFamily="34" charset="0"/>
              </a:rPr>
              <a:t> Las redes de área local permiten la máxima flexibilidad en la utilización de recursos, estén estos en la computadora central, el procesador departamental o la estación de trabajo, facilitando, por tanto, la optimización del coeficiente prestaciones/precio del sistema. </a:t>
            </a:r>
          </a:p>
          <a:p>
            <a:pPr lvl="0"/>
            <a:r>
              <a:rPr lang="es-MX" sz="1600" b="1" dirty="0" smtClean="0">
                <a:latin typeface="Arial" pitchFamily="34" charset="0"/>
                <a:cs typeface="Arial" pitchFamily="34" charset="0"/>
              </a:rPr>
              <a:t>Menos infraestructura.</a:t>
            </a:r>
          </a:p>
          <a:p>
            <a:pPr lvl="0"/>
            <a:r>
              <a:rPr lang="es-MX" sz="1600" b="1" dirty="0" smtClean="0">
                <a:latin typeface="Arial" pitchFamily="34" charset="0"/>
                <a:cs typeface="Arial" pitchFamily="34" charset="0"/>
              </a:rPr>
              <a:t>Instalación sencilla.</a:t>
            </a:r>
          </a:p>
          <a:p>
            <a:pPr lvl="0"/>
            <a:endParaRPr lang="es-ES" dirty="0" smtClean="0">
              <a:latin typeface="Times New Roman" pitchFamily="18" charset="0"/>
              <a:cs typeface="Times New Roman" pitchFamily="18" charset="0"/>
            </a:endParaRPr>
          </a:p>
          <a:p>
            <a:endParaRPr lang="es-E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285720" y="285728"/>
            <a:ext cx="8229600" cy="5626121"/>
          </a:xfrm>
        </p:spPr>
        <p:txBody>
          <a:bodyPr>
            <a:normAutofit fontScale="92500" lnSpcReduction="10000"/>
          </a:bodyPr>
          <a:lstStyle/>
          <a:p>
            <a:pPr>
              <a:buNone/>
            </a:pPr>
            <a:r>
              <a:rPr lang="es-ES" sz="1800" dirty="0" smtClean="0">
                <a:latin typeface="Times New Roman" pitchFamily="18" charset="0"/>
                <a:cs typeface="Times New Roman" pitchFamily="18" charset="0"/>
              </a:rPr>
              <a:t>Entre las desventajas frente a un único sistema multiusuario se pueden citar las siguientes: </a:t>
            </a:r>
          </a:p>
          <a:p>
            <a:pPr lvl="0"/>
            <a:r>
              <a:rPr lang="es-ES" sz="2000" b="1" dirty="0" smtClean="0">
                <a:latin typeface="Arial" pitchFamily="34" charset="0"/>
                <a:cs typeface="Arial" pitchFamily="34" charset="0"/>
              </a:rPr>
              <a:t>Interoperatividad.</a:t>
            </a:r>
            <a:r>
              <a:rPr lang="es-ES" sz="2000" dirty="0" smtClean="0">
                <a:latin typeface="Arial" pitchFamily="34" charset="0"/>
                <a:cs typeface="Arial" pitchFamily="34" charset="0"/>
              </a:rPr>
              <a:t> La carencia de estándares bien definidos entre los datos que producen las aplicaciones, hace que una red local no garantice que dos dispositivos conectados a ella, funcionen correctamente entre sí al comunicar aplicaciones de distinta naturaleza. Por ejemplo, si dos equipos trabajan con distintos procesadores de texto y pretenden transmitirse archivos de texto, posiblemente será necesario algún tipo de conversión. </a:t>
            </a:r>
          </a:p>
          <a:p>
            <a:pPr lvl="0"/>
            <a:r>
              <a:rPr lang="es-ES" sz="2000" dirty="0" smtClean="0">
                <a:latin typeface="Arial" pitchFamily="34" charset="0"/>
                <a:cs typeface="Arial" pitchFamily="34" charset="0"/>
              </a:rPr>
              <a:t>Por la naturaleza distribuida de una red local, la gestión de la red en cuanto a control de accesos, rendimientos y fiabilidad es más compleja. </a:t>
            </a:r>
          </a:p>
          <a:p>
            <a:pPr lvl="0"/>
            <a:r>
              <a:rPr lang="es-ES" sz="2000" dirty="0" smtClean="0">
                <a:latin typeface="Arial" pitchFamily="34" charset="0"/>
                <a:cs typeface="Arial" pitchFamily="34" charset="0"/>
              </a:rPr>
              <a:t>Integridad, seguridad y privacidad de la información. En todo sistema distribuido pueden surgir problemas de este tipo. </a:t>
            </a:r>
          </a:p>
          <a:p>
            <a:r>
              <a:rPr lang="es-ES" sz="2000" dirty="0" smtClean="0">
                <a:latin typeface="Arial" pitchFamily="34" charset="0"/>
                <a:cs typeface="Arial" pitchFamily="34" charset="0"/>
              </a:rPr>
              <a:t>El estado actual del hardware y software de redes de área local hace que las desventajas expuestas puedan paliarse mediante el empleo de las técnicas adecuadas, normalmente realizadas por programas de comunicaciones, gestión de red y seguridad. </a:t>
            </a:r>
          </a:p>
          <a:p>
            <a:r>
              <a:rPr lang="es-MX" sz="2000" dirty="0" smtClean="0">
                <a:latin typeface="Arial" pitchFamily="34" charset="0"/>
                <a:cs typeface="Arial" pitchFamily="34" charset="0"/>
              </a:rPr>
              <a:t>Menor capacidad de transmisión.</a:t>
            </a:r>
          </a:p>
          <a:p>
            <a:r>
              <a:rPr lang="es-MX" sz="2000" dirty="0" smtClean="0">
                <a:latin typeface="Arial" pitchFamily="34" charset="0"/>
                <a:cs typeface="Arial" pitchFamily="34" charset="0"/>
              </a:rPr>
              <a:t>Poco evolucionada y falta de estandarización.</a:t>
            </a:r>
          </a:p>
          <a:p>
            <a:r>
              <a:rPr lang="es-MX" sz="2000" dirty="0" smtClean="0">
                <a:latin typeface="Arial" pitchFamily="34" charset="0"/>
                <a:cs typeface="Arial" pitchFamily="34" charset="0"/>
              </a:rPr>
              <a:t>Coste de los equipos asociados elevado.</a:t>
            </a:r>
          </a:p>
          <a:p>
            <a:endParaRPr lang="es-ES" sz="1800" dirty="0" smtClean="0">
              <a:latin typeface="Times New Roman" pitchFamily="18" charset="0"/>
              <a:cs typeface="Times New Roman" pitchFamily="18" charset="0"/>
            </a:endParaRPr>
          </a:p>
          <a:p>
            <a:pPr>
              <a:buNone/>
            </a:pPr>
            <a:endParaRPr lang="es-E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3082924"/>
          </a:xfrm>
        </p:spPr>
        <p:txBody>
          <a:bodyPr>
            <a:normAutofit/>
          </a:bodyPr>
          <a:lstStyle/>
          <a:p>
            <a:pPr algn="l"/>
            <a:r>
              <a:rPr lang="es-ES" sz="4800" dirty="0" smtClean="0">
                <a:latin typeface="Times New Roman" pitchFamily="18" charset="0"/>
                <a:cs typeface="Times New Roman" pitchFamily="18" charset="0"/>
              </a:rPr>
              <a:t>Una red es lo que conecta a los</a:t>
            </a:r>
            <a:r>
              <a:rPr lang="es-ES" sz="4800" dirty="0">
                <a:latin typeface="Times New Roman" pitchFamily="18" charset="0"/>
                <a:cs typeface="Times New Roman" pitchFamily="18" charset="0"/>
              </a:rPr>
              <a:t/>
            </a:r>
            <a:br>
              <a:rPr lang="es-ES" sz="4800" dirty="0">
                <a:latin typeface="Times New Roman" pitchFamily="18" charset="0"/>
                <a:cs typeface="Times New Roman" pitchFamily="18" charset="0"/>
              </a:rPr>
            </a:br>
            <a:r>
              <a:rPr lang="es-ES" sz="4800" dirty="0">
                <a:latin typeface="Times New Roman" pitchFamily="18" charset="0"/>
                <a:cs typeface="Times New Roman" pitchFamily="18" charset="0"/>
              </a:rPr>
              <a:t>ordenadores en un área</a:t>
            </a:r>
            <a:br>
              <a:rPr lang="es-ES" sz="4800" dirty="0">
                <a:latin typeface="Times New Roman" pitchFamily="18" charset="0"/>
                <a:cs typeface="Times New Roman" pitchFamily="18" charset="0"/>
              </a:rPr>
            </a:br>
            <a:r>
              <a:rPr lang="es-ES" sz="4800" dirty="0">
                <a:latin typeface="Times New Roman" pitchFamily="18" charset="0"/>
                <a:cs typeface="Times New Roman" pitchFamily="18" charset="0"/>
              </a:rPr>
              <a:t>relativamente pequeña </a:t>
            </a:r>
          </a:p>
        </p:txBody>
      </p:sp>
      <p:pic>
        <p:nvPicPr>
          <p:cNvPr id="2050" name="Picture 2"/>
          <p:cNvPicPr>
            <a:picLocks noChangeAspect="1" noChangeArrowheads="1"/>
          </p:cNvPicPr>
          <p:nvPr/>
        </p:nvPicPr>
        <p:blipFill>
          <a:blip r:embed="rId2" cstate="print"/>
          <a:srcRect/>
          <a:stretch>
            <a:fillRect/>
          </a:stretch>
        </p:blipFill>
        <p:spPr bwMode="auto">
          <a:xfrm>
            <a:off x="428596" y="3214686"/>
            <a:ext cx="3857652" cy="2857520"/>
          </a:xfrm>
          <a:prstGeom prst="rect">
            <a:avLst/>
          </a:prstGeom>
          <a:noFill/>
          <a:ln w="9525">
            <a:noFill/>
            <a:miter lim="800000"/>
            <a:headEnd/>
            <a:tailEnd/>
          </a:ln>
        </p:spPr>
      </p:pic>
      <p:pic>
        <p:nvPicPr>
          <p:cNvPr id="2053" name="Picture 5"/>
          <p:cNvPicPr>
            <a:picLocks noChangeAspect="1" noChangeArrowheads="1"/>
          </p:cNvPicPr>
          <p:nvPr/>
        </p:nvPicPr>
        <p:blipFill>
          <a:blip r:embed="rId3" cstate="print"/>
          <a:srcRect/>
          <a:stretch>
            <a:fillRect/>
          </a:stretch>
        </p:blipFill>
        <p:spPr bwMode="auto">
          <a:xfrm>
            <a:off x="5214942" y="3357562"/>
            <a:ext cx="3048000" cy="2924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428596" y="428604"/>
            <a:ext cx="8072494" cy="3785652"/>
          </a:xfrm>
          <a:prstGeom prst="rect">
            <a:avLst/>
          </a:prstGeom>
        </p:spPr>
        <p:txBody>
          <a:bodyPr wrap="square">
            <a:spAutoFit/>
          </a:bodyPr>
          <a:lstStyle/>
          <a:p>
            <a:pPr algn="just"/>
            <a:r>
              <a:rPr lang="es-ES" sz="2000" dirty="0" smtClean="0">
                <a:latin typeface="Times New Roman" pitchFamily="18" charset="0"/>
                <a:cs typeface="Times New Roman" pitchFamily="18" charset="0"/>
              </a:rPr>
              <a:t>Red de área local  o LAN es la interconexión de varios ordenadores y periféricos. El término red local incluye tanto el hardware como el software necesario para la interconexión de los distintos dispositivos y el tratamiento de la información.</a:t>
            </a:r>
          </a:p>
          <a:p>
            <a:pPr algn="just"/>
            <a:r>
              <a:rPr lang="es-ES" sz="2000" dirty="0" smtClean="0">
                <a:latin typeface="Times New Roman" pitchFamily="18" charset="0"/>
                <a:cs typeface="Times New Roman" pitchFamily="18" charset="0"/>
              </a:rPr>
              <a:t>Las </a:t>
            </a:r>
            <a:r>
              <a:rPr lang="es-ES" sz="2000" dirty="0">
                <a:latin typeface="Times New Roman" pitchFamily="18" charset="0"/>
                <a:cs typeface="Times New Roman" pitchFamily="18" charset="0"/>
              </a:rPr>
              <a:t>redes LAN se </a:t>
            </a:r>
            <a:r>
              <a:rPr lang="es-ES" sz="2000" dirty="0" smtClean="0">
                <a:latin typeface="Times New Roman" pitchFamily="18" charset="0"/>
                <a:cs typeface="Times New Roman" pitchFamily="18" charset="0"/>
              </a:rPr>
              <a:t>pueden conectar </a:t>
            </a:r>
            <a:r>
              <a:rPr lang="es-ES" sz="2000" dirty="0">
                <a:latin typeface="Times New Roman" pitchFamily="18" charset="0"/>
                <a:cs typeface="Times New Roman" pitchFamily="18" charset="0"/>
              </a:rPr>
              <a:t>entre ellas a través </a:t>
            </a:r>
            <a:r>
              <a:rPr lang="es-ES" sz="2000" dirty="0" smtClean="0">
                <a:latin typeface="Times New Roman" pitchFamily="18" charset="0"/>
                <a:cs typeface="Times New Roman" pitchFamily="18" charset="0"/>
              </a:rPr>
              <a:t>de  líneas </a:t>
            </a:r>
            <a:r>
              <a:rPr lang="es-ES" sz="2000" dirty="0">
                <a:latin typeface="Times New Roman" pitchFamily="18" charset="0"/>
                <a:cs typeface="Times New Roman" pitchFamily="18" charset="0"/>
              </a:rPr>
              <a:t>telefónicas y ondas </a:t>
            </a:r>
            <a:r>
              <a:rPr lang="es-ES" sz="2000" dirty="0" smtClean="0">
                <a:latin typeface="Times New Roman" pitchFamily="18" charset="0"/>
                <a:cs typeface="Times New Roman" pitchFamily="18" charset="0"/>
              </a:rPr>
              <a:t>de radio</a:t>
            </a:r>
            <a:r>
              <a:rPr lang="es-ES" sz="2000" dirty="0">
                <a:latin typeface="Times New Roman" pitchFamily="18" charset="0"/>
                <a:cs typeface="Times New Roman" pitchFamily="18" charset="0"/>
              </a:rPr>
              <a:t>. </a:t>
            </a:r>
            <a:r>
              <a:rPr lang="es-ES" sz="2000" dirty="0" smtClean="0">
                <a:latin typeface="Times New Roman" pitchFamily="18" charset="0"/>
                <a:cs typeface="Times New Roman" pitchFamily="18" charset="0"/>
              </a:rPr>
              <a:t> Su extensión es limitada  a  un entorno máximo de 200m .</a:t>
            </a:r>
          </a:p>
          <a:p>
            <a:pPr algn="just"/>
            <a:r>
              <a:rPr lang="es-ES" sz="2000" dirty="0" smtClean="0">
                <a:latin typeface="Times New Roman" pitchFamily="18" charset="0"/>
                <a:cs typeface="Times New Roman" pitchFamily="18" charset="0"/>
              </a:rPr>
              <a:t>Las </a:t>
            </a:r>
            <a:r>
              <a:rPr lang="es-ES" sz="2000" dirty="0">
                <a:latin typeface="Times New Roman" pitchFamily="18" charset="0"/>
                <a:cs typeface="Times New Roman" pitchFamily="18" charset="0"/>
              </a:rPr>
              <a:t>estaciones de trabajo y </a:t>
            </a:r>
            <a:r>
              <a:rPr lang="es-ES" sz="2000" dirty="0" smtClean="0">
                <a:latin typeface="Times New Roman" pitchFamily="18" charset="0"/>
                <a:cs typeface="Times New Roman" pitchFamily="18" charset="0"/>
              </a:rPr>
              <a:t>los ordenadores </a:t>
            </a:r>
            <a:r>
              <a:rPr lang="es-ES" sz="2000" dirty="0">
                <a:latin typeface="Times New Roman" pitchFamily="18" charset="0"/>
                <a:cs typeface="Times New Roman" pitchFamily="18" charset="0"/>
              </a:rPr>
              <a:t>personales en oficinas</a:t>
            </a:r>
          </a:p>
          <a:p>
            <a:pPr algn="just"/>
            <a:r>
              <a:rPr lang="es-ES" sz="2000" dirty="0">
                <a:latin typeface="Times New Roman" pitchFamily="18" charset="0"/>
                <a:cs typeface="Times New Roman" pitchFamily="18" charset="0"/>
              </a:rPr>
              <a:t>normalmente están conectados </a:t>
            </a:r>
            <a:r>
              <a:rPr lang="es-ES" sz="2000" dirty="0" smtClean="0">
                <a:latin typeface="Times New Roman" pitchFamily="18" charset="0"/>
                <a:cs typeface="Times New Roman" pitchFamily="18" charset="0"/>
              </a:rPr>
              <a:t>en una </a:t>
            </a:r>
            <a:r>
              <a:rPr lang="es-ES" sz="2000" dirty="0">
                <a:latin typeface="Times New Roman" pitchFamily="18" charset="0"/>
                <a:cs typeface="Times New Roman" pitchFamily="18" charset="0"/>
              </a:rPr>
              <a:t>red </a:t>
            </a:r>
            <a:r>
              <a:rPr lang="es-ES" sz="2000" dirty="0" smtClean="0">
                <a:latin typeface="Times New Roman" pitchFamily="18" charset="0"/>
                <a:cs typeface="Times New Roman" pitchFamily="18" charset="0"/>
              </a:rPr>
              <a:t>LAN.</a:t>
            </a:r>
          </a:p>
          <a:p>
            <a:pPr algn="just"/>
            <a:endParaRPr lang="es-ES" sz="2000" dirty="0" smtClean="0">
              <a:latin typeface="Times New Roman" pitchFamily="18" charset="0"/>
              <a:cs typeface="Times New Roman" pitchFamily="18" charset="0"/>
            </a:endParaRPr>
          </a:p>
          <a:p>
            <a:endParaRPr lang="es-ES" sz="2000" dirty="0" smtClean="0">
              <a:latin typeface="Times New Roman" pitchFamily="18" charset="0"/>
              <a:cs typeface="Times New Roman" pitchFamily="18" charset="0"/>
            </a:endParaRPr>
          </a:p>
          <a:p>
            <a:endParaRPr lang="es-ES" sz="2000" dirty="0" smtClean="0">
              <a:latin typeface="Times New Roman" pitchFamily="18" charset="0"/>
              <a:cs typeface="Times New Roman" pitchFamily="18" charset="0"/>
            </a:endParaRPr>
          </a:p>
          <a:p>
            <a:endParaRPr lang="es-ES" sz="2000" dirty="0">
              <a:latin typeface="Times New Roman" pitchFamily="18" charset="0"/>
              <a:cs typeface="Times New Roman" pitchFamily="18" charset="0"/>
            </a:endParaRPr>
          </a:p>
        </p:txBody>
      </p:sp>
      <p:pic>
        <p:nvPicPr>
          <p:cNvPr id="3076" name="Picture 4"/>
          <p:cNvPicPr>
            <a:picLocks noChangeAspect="1" noChangeArrowheads="1"/>
          </p:cNvPicPr>
          <p:nvPr/>
        </p:nvPicPr>
        <p:blipFill>
          <a:blip r:embed="rId2" cstate="print"/>
          <a:srcRect/>
          <a:stretch>
            <a:fillRect/>
          </a:stretch>
        </p:blipFill>
        <p:spPr bwMode="auto">
          <a:xfrm>
            <a:off x="2000232" y="3643314"/>
            <a:ext cx="6429420" cy="26431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tipos</a:t>
            </a:r>
            <a:endParaRPr lang="es-MX" dirty="0"/>
          </a:p>
        </p:txBody>
      </p:sp>
      <p:sp>
        <p:nvSpPr>
          <p:cNvPr id="3" name="2 Marcador de contenido"/>
          <p:cNvSpPr>
            <a:spLocks noGrp="1"/>
          </p:cNvSpPr>
          <p:nvPr>
            <p:ph sz="quarter" idx="1"/>
          </p:nvPr>
        </p:nvSpPr>
        <p:spPr/>
        <p:txBody>
          <a:bodyPr>
            <a:normAutofit/>
          </a:bodyPr>
          <a:lstStyle/>
          <a:p>
            <a:pPr algn="just"/>
            <a:r>
              <a:rPr lang="es-MX" sz="2800" dirty="0" smtClean="0"/>
              <a:t>Ethernet es un estándar de </a:t>
            </a:r>
            <a:r>
              <a:rPr lang="es-MX" sz="2800" dirty="0" smtClean="0">
                <a:hlinkClick r:id="rId2" tooltip="Red de&#10; área local"/>
              </a:rPr>
              <a:t>redes de computadoras de área local</a:t>
            </a:r>
            <a:r>
              <a:rPr lang="es-MX" sz="2800" dirty="0" smtClean="0"/>
              <a:t> con acceso al medio por contienda </a:t>
            </a:r>
            <a:r>
              <a:rPr lang="es-MX" sz="2800" dirty="0" smtClean="0">
                <a:hlinkClick r:id="rId3" tooltip="CSMA/CD"/>
              </a:rPr>
              <a:t>CSMA/CD</a:t>
            </a:r>
            <a:r>
              <a:rPr lang="es-MX" sz="2800" dirty="0" smtClean="0"/>
              <a:t>. El nombre viene del concepto físico de </a:t>
            </a:r>
            <a:r>
              <a:rPr lang="es-MX" sz="2800" dirty="0" err="1" smtClean="0">
                <a:hlinkClick r:id="rId4" tooltip="Éter (física)"/>
              </a:rPr>
              <a:t>ether</a:t>
            </a:r>
            <a:r>
              <a:rPr lang="es-MX" sz="2800" dirty="0" smtClean="0"/>
              <a:t>. Ethernet define las características de cableado y señalización de </a:t>
            </a:r>
            <a:r>
              <a:rPr lang="es-MX" sz="2800" dirty="0" smtClean="0">
                <a:hlinkClick r:id="rId5" tooltip="Nivel &#10;físico"/>
              </a:rPr>
              <a:t>nivel físico</a:t>
            </a:r>
            <a:r>
              <a:rPr lang="es-MX" sz="2800" dirty="0" smtClean="0"/>
              <a:t> y los formatos de </a:t>
            </a:r>
            <a:r>
              <a:rPr lang="es-MX" sz="2800" dirty="0" smtClean="0">
                <a:hlinkClick r:id="rId6" tooltip="Trama de red"/>
              </a:rPr>
              <a:t>tramas de datos</a:t>
            </a:r>
            <a:r>
              <a:rPr lang="es-MX" sz="2800" dirty="0" smtClean="0"/>
              <a:t> del </a:t>
            </a:r>
            <a:r>
              <a:rPr lang="es-MX" sz="2800" dirty="0" smtClean="0">
                <a:hlinkClick r:id="rId7" tooltip="Nivel de enlace de datos"/>
              </a:rPr>
              <a:t>nivel de enlace de datos</a:t>
            </a:r>
            <a:r>
              <a:rPr lang="es-MX" sz="2800" dirty="0" smtClean="0"/>
              <a:t> del </a:t>
            </a:r>
            <a:r>
              <a:rPr lang="es-MX" sz="2800" dirty="0" smtClean="0">
                <a:hlinkClick r:id="rId8" tooltip="Modelo OSI"/>
              </a:rPr>
              <a:t>modelo OSI</a:t>
            </a:r>
            <a:r>
              <a:rPr lang="es-MX" sz="2800" dirty="0" smtClean="0"/>
              <a:t>.</a:t>
            </a:r>
          </a:p>
          <a:p>
            <a:endParaRPr lang="es-MX" dirty="0" smtClean="0"/>
          </a:p>
          <a:p>
            <a:endParaRPr lang="es-MX" dirty="0" smtClean="0"/>
          </a:p>
        </p:txBody>
      </p:sp>
      <p:pic>
        <p:nvPicPr>
          <p:cNvPr id="4" name="3 Imagen" descr="cable ethernet.jpg"/>
          <p:cNvPicPr>
            <a:picLocks noChangeAspect="1"/>
          </p:cNvPicPr>
          <p:nvPr/>
        </p:nvPicPr>
        <p:blipFill>
          <a:blip r:embed="rId9" cstate="print"/>
          <a:stretch>
            <a:fillRect/>
          </a:stretch>
        </p:blipFill>
        <p:spPr>
          <a:xfrm>
            <a:off x="2928926" y="4214818"/>
            <a:ext cx="2876940" cy="235745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smtClean="0"/>
              <a:t>Token</a:t>
            </a:r>
            <a:r>
              <a:rPr lang="es-MX" dirty="0" smtClean="0"/>
              <a:t> Ring</a:t>
            </a:r>
            <a:endParaRPr lang="es-MX" dirty="0"/>
          </a:p>
        </p:txBody>
      </p:sp>
      <p:sp>
        <p:nvSpPr>
          <p:cNvPr id="3" name="2 Marcador de contenido"/>
          <p:cNvSpPr>
            <a:spLocks noGrp="1"/>
          </p:cNvSpPr>
          <p:nvPr>
            <p:ph sz="quarter" idx="1"/>
          </p:nvPr>
        </p:nvSpPr>
        <p:spPr/>
        <p:txBody>
          <a:bodyPr>
            <a:normAutofit/>
          </a:bodyPr>
          <a:lstStyle/>
          <a:p>
            <a:pPr algn="just"/>
            <a:r>
              <a:rPr lang="es-MX" sz="2400" dirty="0" err="1" smtClean="0"/>
              <a:t>Token</a:t>
            </a:r>
            <a:r>
              <a:rPr lang="es-MX" sz="2400" dirty="0" smtClean="0"/>
              <a:t> Ring es una arquitectura de red desarrollada por IBM en los años 1970 con topología lógica en anillo y técnica de acceso de paso de testigo. </a:t>
            </a:r>
            <a:r>
              <a:rPr lang="es-MX" sz="2400" dirty="0" err="1" smtClean="0"/>
              <a:t>Token</a:t>
            </a:r>
            <a:r>
              <a:rPr lang="es-MX" sz="2400" dirty="0" smtClean="0"/>
              <a:t> Ring se recoge en el estándar IEEE 802.5. En desuso por la popularización de </a:t>
            </a:r>
            <a:r>
              <a:rPr lang="es-MX" sz="2400" dirty="0" smtClean="0">
                <a:hlinkClick r:id="rId2" tooltip="Ethernet"/>
              </a:rPr>
              <a:t>Ethernet</a:t>
            </a:r>
            <a:r>
              <a:rPr lang="es-MX" sz="2400" dirty="0" smtClean="0"/>
              <a:t>; actualmente no es empleada en diseños de redes.</a:t>
            </a:r>
          </a:p>
          <a:p>
            <a:endParaRPr lang="es-MX" dirty="0"/>
          </a:p>
        </p:txBody>
      </p:sp>
      <p:pic>
        <p:nvPicPr>
          <p:cNvPr id="4" name="3 Imagen" descr="token%20ring.gif"/>
          <p:cNvPicPr>
            <a:picLocks noChangeAspect="1"/>
          </p:cNvPicPr>
          <p:nvPr/>
        </p:nvPicPr>
        <p:blipFill>
          <a:blip r:embed="rId3" cstate="print"/>
          <a:stretch>
            <a:fillRect/>
          </a:stretch>
        </p:blipFill>
        <p:spPr>
          <a:xfrm>
            <a:off x="2928926" y="3571876"/>
            <a:ext cx="3414713" cy="307181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smtClean="0"/>
              <a:t>ArcNet</a:t>
            </a:r>
            <a:endParaRPr lang="es-MX" dirty="0"/>
          </a:p>
        </p:txBody>
      </p:sp>
      <p:sp>
        <p:nvSpPr>
          <p:cNvPr id="3" name="2 Marcador de contenido"/>
          <p:cNvSpPr>
            <a:spLocks noGrp="1"/>
          </p:cNvSpPr>
          <p:nvPr>
            <p:ph sz="quarter" idx="1"/>
          </p:nvPr>
        </p:nvSpPr>
        <p:spPr/>
        <p:txBody>
          <a:bodyPr/>
          <a:lstStyle/>
          <a:p>
            <a:pPr algn="just"/>
            <a:r>
              <a:rPr lang="es-MX" sz="2600" dirty="0" smtClean="0"/>
              <a:t>desarrollado por </a:t>
            </a:r>
            <a:r>
              <a:rPr lang="es-MX" sz="2600" dirty="0" err="1" smtClean="0"/>
              <a:t>Datapoint</a:t>
            </a:r>
            <a:r>
              <a:rPr lang="es-MX" sz="2600" dirty="0" smtClean="0"/>
              <a:t> </a:t>
            </a:r>
            <a:r>
              <a:rPr lang="es-MX" sz="2600" dirty="0" err="1" smtClean="0"/>
              <a:t>Corporation</a:t>
            </a:r>
            <a:r>
              <a:rPr lang="es-MX" sz="2600" dirty="0" smtClean="0"/>
              <a:t> que utiliza una técnica de acceso de paso de testigo como el </a:t>
            </a:r>
            <a:r>
              <a:rPr lang="es-MX" sz="2600" dirty="0" err="1" smtClean="0">
                <a:hlinkClick r:id="rId2" tooltip="Token Ring"/>
              </a:rPr>
              <a:t>Token</a:t>
            </a:r>
            <a:r>
              <a:rPr lang="es-MX" sz="2600" dirty="0" smtClean="0">
                <a:hlinkClick r:id="rId2" tooltip="Token Ring"/>
              </a:rPr>
              <a:t> Ring</a:t>
            </a:r>
            <a:r>
              <a:rPr lang="es-MX" sz="2600" dirty="0" smtClean="0"/>
              <a:t>. La topología física es en forma de estrella mientras que la tipología lógica es en forma de anillo, utilizando cable coaxial y </a:t>
            </a:r>
            <a:r>
              <a:rPr lang="es-MX" sz="2600" dirty="0" err="1" smtClean="0"/>
              <a:t>hubs</a:t>
            </a:r>
            <a:r>
              <a:rPr lang="es-MX" sz="2600" dirty="0" smtClean="0"/>
              <a:t> pasivos (hasta 4 conexiones) o activos.</a:t>
            </a:r>
          </a:p>
          <a:p>
            <a:endParaRPr lang="es-MX" dirty="0"/>
          </a:p>
        </p:txBody>
      </p:sp>
      <p:pic>
        <p:nvPicPr>
          <p:cNvPr id="4" name="3 Imagen" descr="b-q32711.jpg"/>
          <p:cNvPicPr>
            <a:picLocks noChangeAspect="1"/>
          </p:cNvPicPr>
          <p:nvPr/>
        </p:nvPicPr>
        <p:blipFill>
          <a:blip r:embed="rId3" cstate="print"/>
          <a:stretch>
            <a:fillRect/>
          </a:stretch>
        </p:blipFill>
        <p:spPr>
          <a:xfrm>
            <a:off x="714348" y="3929066"/>
            <a:ext cx="2578100" cy="2032000"/>
          </a:xfrm>
          <a:prstGeom prst="rect">
            <a:avLst/>
          </a:prstGeom>
        </p:spPr>
      </p:pic>
      <p:pic>
        <p:nvPicPr>
          <p:cNvPr id="5" name="4 Imagen" descr="Arc1.jpg"/>
          <p:cNvPicPr>
            <a:picLocks noChangeAspect="1"/>
          </p:cNvPicPr>
          <p:nvPr/>
        </p:nvPicPr>
        <p:blipFill>
          <a:blip r:embed="rId4" cstate="print"/>
          <a:stretch>
            <a:fillRect/>
          </a:stretch>
        </p:blipFill>
        <p:spPr>
          <a:xfrm>
            <a:off x="4714876" y="4214818"/>
            <a:ext cx="3044134" cy="214314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85720" y="0"/>
            <a:ext cx="8229600" cy="4357718"/>
          </a:xfrm>
        </p:spPr>
        <p:txBody>
          <a:bodyPr>
            <a:noAutofit/>
          </a:bodyPr>
          <a:lstStyle/>
          <a:p>
            <a:pPr algn="l"/>
            <a:r>
              <a:rPr lang="es-ES" sz="1800" dirty="0" smtClean="0">
                <a:latin typeface="Times New Roman" pitchFamily="18" charset="0"/>
                <a:cs typeface="Times New Roman" pitchFamily="18" charset="0"/>
              </a:rPr>
              <a:t>CONCLUSION DE RED DE AREA  LOCAL</a:t>
            </a:r>
            <a:r>
              <a:rPr lang="es-ES" sz="1800" dirty="0">
                <a:latin typeface="Times New Roman" pitchFamily="18" charset="0"/>
                <a:cs typeface="Times New Roman" pitchFamily="18" charset="0"/>
              </a:rPr>
              <a:t/>
            </a:r>
            <a:br>
              <a:rPr lang="es-ES" sz="1800" dirty="0">
                <a:latin typeface="Times New Roman" pitchFamily="18" charset="0"/>
                <a:cs typeface="Times New Roman" pitchFamily="18" charset="0"/>
              </a:rPr>
            </a:br>
            <a:r>
              <a:rPr lang="es-ES" sz="1800" dirty="0" smtClean="0">
                <a:latin typeface="Times New Roman" pitchFamily="18" charset="0"/>
                <a:cs typeface="Times New Roman" pitchFamily="18" charset="0"/>
              </a:rPr>
              <a:t>Son </a:t>
            </a:r>
            <a:r>
              <a:rPr lang="es-ES" sz="1800" dirty="0">
                <a:latin typeface="Times New Roman" pitchFamily="18" charset="0"/>
                <a:cs typeface="Times New Roman" pitchFamily="18" charset="0"/>
              </a:rPr>
              <a:t>un conjunto de elementos que configuran una red de comunicación que facilita la transmisión de bits entre un dispositivo y </a:t>
            </a:r>
            <a:r>
              <a:rPr lang="es-ES" sz="1800" dirty="0" smtClean="0">
                <a:latin typeface="Times New Roman" pitchFamily="18" charset="0"/>
                <a:cs typeface="Times New Roman" pitchFamily="18" charset="0"/>
              </a:rPr>
              <a:t>otro. </a:t>
            </a:r>
            <a:r>
              <a:rPr lang="es-ES" sz="1800" dirty="0">
                <a:latin typeface="Times New Roman" pitchFamily="18" charset="0"/>
                <a:cs typeface="Times New Roman" pitchFamily="18" charset="0"/>
              </a:rPr>
              <a:t>A</a:t>
            </a:r>
            <a:r>
              <a:rPr lang="es-ES" sz="1800" dirty="0" smtClean="0">
                <a:latin typeface="Times New Roman" pitchFamily="18" charset="0"/>
                <a:cs typeface="Times New Roman" pitchFamily="18" charset="0"/>
              </a:rPr>
              <a:t> </a:t>
            </a:r>
            <a:r>
              <a:rPr lang="es-ES" sz="1800" dirty="0">
                <a:latin typeface="Times New Roman" pitchFamily="18" charset="0"/>
                <a:cs typeface="Times New Roman" pitchFamily="18" charset="0"/>
              </a:rPr>
              <a:t>la red pueden conectarse dispositivos de todo tipo tales como computadoras, terminales, periféricos, sensores, aparatos telefónicos, equipos facsímil, </a:t>
            </a:r>
            <a:r>
              <a:rPr lang="es-ES" sz="1800" dirty="0" smtClean="0">
                <a:latin typeface="Times New Roman" pitchFamily="18" charset="0"/>
                <a:cs typeface="Times New Roman" pitchFamily="18" charset="0"/>
              </a:rPr>
              <a:t>etc. </a:t>
            </a:r>
            <a:r>
              <a:rPr lang="es-ES" sz="1800" dirty="0">
                <a:latin typeface="Times New Roman" pitchFamily="18" charset="0"/>
                <a:cs typeface="Times New Roman" pitchFamily="18" charset="0"/>
              </a:rPr>
              <a:t>C</a:t>
            </a:r>
            <a:r>
              <a:rPr lang="es-ES" sz="1800" dirty="0" smtClean="0">
                <a:latin typeface="Times New Roman" pitchFamily="18" charset="0"/>
                <a:cs typeface="Times New Roman" pitchFamily="18" charset="0"/>
              </a:rPr>
              <a:t>abe </a:t>
            </a:r>
            <a:r>
              <a:rPr lang="es-ES" sz="1800" dirty="0">
                <a:latin typeface="Times New Roman" pitchFamily="18" charset="0"/>
                <a:cs typeface="Times New Roman" pitchFamily="18" charset="0"/>
              </a:rPr>
              <a:t>destacar el carácter privado de una </a:t>
            </a:r>
            <a:r>
              <a:rPr lang="es-ES" sz="2000" dirty="0"/>
              <a:t>red local que, generalmente, no necesita otros medios de comunicación suministrados por empresas o redes de </a:t>
            </a:r>
            <a:r>
              <a:rPr lang="es-ES" sz="2000" dirty="0" smtClean="0"/>
              <a:t>comunicación.</a:t>
            </a:r>
            <a:r>
              <a:rPr lang="es-ES" sz="2000" dirty="0"/>
              <a:t/>
            </a:r>
            <a:br>
              <a:rPr lang="es-ES" sz="2000" dirty="0"/>
            </a:br>
            <a:r>
              <a:rPr lang="es-ES" sz="2000" dirty="0" smtClean="0">
                <a:latin typeface="Times New Roman" pitchFamily="18" charset="0"/>
                <a:cs typeface="Times New Roman" pitchFamily="18" charset="0"/>
              </a:rPr>
              <a:t/>
            </a:r>
            <a:br>
              <a:rPr lang="es-ES" sz="2000" dirty="0" smtClean="0">
                <a:latin typeface="Times New Roman" pitchFamily="18" charset="0"/>
                <a:cs typeface="Times New Roman" pitchFamily="18" charset="0"/>
              </a:rPr>
            </a:br>
            <a:r>
              <a:rPr lang="es-ES" sz="2000" dirty="0">
                <a:latin typeface="Times New Roman" pitchFamily="18" charset="0"/>
                <a:cs typeface="Times New Roman" pitchFamily="18" charset="0"/>
              </a:rPr>
              <a:t/>
            </a:r>
            <a:br>
              <a:rPr lang="es-ES" sz="2000" dirty="0">
                <a:latin typeface="Times New Roman" pitchFamily="18" charset="0"/>
                <a:cs typeface="Times New Roman" pitchFamily="18" charset="0"/>
              </a:rPr>
            </a:br>
            <a:endParaRPr lang="es-ES" sz="2000" dirty="0">
              <a:latin typeface="Times New Roman" pitchFamily="18" charset="0"/>
              <a:cs typeface="Times New Roman" pitchFamily="18" charset="0"/>
            </a:endParaRPr>
          </a:p>
        </p:txBody>
      </p:sp>
      <p:pic>
        <p:nvPicPr>
          <p:cNvPr id="6" name="3 Marcador de contenido" descr="man.jpg"/>
          <p:cNvPicPr>
            <a:picLocks noGrp="1" noChangeAspect="1"/>
          </p:cNvPicPr>
          <p:nvPr>
            <p:ph sz="quarter" idx="1"/>
          </p:nvPr>
        </p:nvPicPr>
        <p:blipFill>
          <a:blip r:embed="rId2" cstate="print"/>
          <a:stretch>
            <a:fillRect/>
          </a:stretch>
        </p:blipFill>
        <p:spPr>
          <a:xfrm>
            <a:off x="357158" y="3714752"/>
            <a:ext cx="8178099" cy="2928958"/>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0" y="0"/>
            <a:ext cx="5500694" cy="609397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Características importantes</a:t>
            </a:r>
            <a:endParaRPr kumimoji="0" lang="es-E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s-ES" sz="1600" i="0" u="none" strike="noStrike" cap="none" normalizeH="0" baseline="0" dirty="0" smtClean="0">
                <a:ln>
                  <a:noFill/>
                </a:ln>
                <a:effectLst/>
                <a:latin typeface="Times New Roman" pitchFamily="18" charset="0"/>
                <a:ea typeface="Times New Roman" pitchFamily="18" charset="0"/>
                <a:cs typeface="Times New Roman" pitchFamily="18" charset="0"/>
              </a:rPr>
              <a:t>Tecnología broadcast (difusión) con el medio de transmisión compartido. </a:t>
            </a:r>
            <a:endParaRPr kumimoji="0" lang="es-ES" sz="1600" i="0" u="none" strike="noStrike" cap="none" normalizeH="0" baseline="0" dirty="0" smtClean="0">
              <a:ln>
                <a:noFill/>
              </a:ln>
              <a:effectLst/>
              <a:latin typeface="Times New Roman" pitchFamily="18" charset="0"/>
              <a:ea typeface="Calibri" pitchFamily="34" charset="0"/>
              <a:cs typeface="Times New Roman"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s-ES" sz="1600" i="0" u="none" strike="noStrike" cap="none" normalizeH="0" baseline="0" dirty="0" smtClean="0">
                <a:ln>
                  <a:noFill/>
                </a:ln>
                <a:effectLst/>
                <a:latin typeface="Times New Roman" pitchFamily="18" charset="0"/>
                <a:ea typeface="Times New Roman" pitchFamily="18" charset="0"/>
                <a:cs typeface="Times New Roman" pitchFamily="18" charset="0"/>
              </a:rPr>
              <a:t>Capacidad de transmisión comprendida entre 1 Mbps y 1 Gbps. </a:t>
            </a:r>
            <a:endParaRPr kumimoji="0" lang="es-ES" sz="1600" i="0" u="none" strike="noStrike" cap="none" normalizeH="0" baseline="0" dirty="0" smtClean="0">
              <a:ln>
                <a:noFill/>
              </a:ln>
              <a:effectLst/>
              <a:latin typeface="Times New Roman" pitchFamily="18" charset="0"/>
              <a:ea typeface="Calibri" pitchFamily="34" charset="0"/>
              <a:cs typeface="Times New Roman"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s-ES" sz="1600" i="0" u="none" strike="noStrike" cap="none" normalizeH="0" baseline="0" dirty="0" smtClean="0">
                <a:ln>
                  <a:noFill/>
                </a:ln>
                <a:effectLst/>
                <a:latin typeface="Times New Roman" pitchFamily="18" charset="0"/>
                <a:ea typeface="Times New Roman" pitchFamily="18" charset="0"/>
                <a:cs typeface="Times New Roman" pitchFamily="18" charset="0"/>
              </a:rPr>
              <a:t>Extensión máxima no superior a 3 km (una FDDI puede llegar a 200 km) </a:t>
            </a:r>
            <a:endParaRPr kumimoji="0" lang="es-ES" sz="1600" i="0" u="none" strike="noStrike" cap="none" normalizeH="0" baseline="0" dirty="0" smtClean="0">
              <a:ln>
                <a:noFill/>
              </a:ln>
              <a:effectLst/>
              <a:latin typeface="Times New Roman" pitchFamily="18" charset="0"/>
              <a:ea typeface="Calibri" pitchFamily="34" charset="0"/>
              <a:cs typeface="Times New Roman"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s-ES" sz="1600" i="0" u="none" strike="noStrike" cap="none" normalizeH="0" baseline="0" dirty="0" smtClean="0">
                <a:ln>
                  <a:noFill/>
                </a:ln>
                <a:effectLst/>
                <a:latin typeface="Times New Roman" pitchFamily="18" charset="0"/>
                <a:ea typeface="Times New Roman" pitchFamily="18" charset="0"/>
                <a:cs typeface="Times New Roman" pitchFamily="18" charset="0"/>
              </a:rPr>
              <a:t>Uso de un medio de comunicación privado </a:t>
            </a:r>
            <a:endParaRPr kumimoji="0" lang="es-ES" sz="1600" i="0" u="none" strike="noStrike" cap="none" normalizeH="0" baseline="0" dirty="0" smtClean="0">
              <a:ln>
                <a:noFill/>
              </a:ln>
              <a:effectLst/>
              <a:latin typeface="Times New Roman" pitchFamily="18" charset="0"/>
              <a:ea typeface="Calibri" pitchFamily="34" charset="0"/>
              <a:cs typeface="Times New Roman"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s-ES" sz="1600" i="0" u="none" strike="noStrike" cap="none" normalizeH="0" baseline="0" dirty="0" smtClean="0">
                <a:ln>
                  <a:noFill/>
                </a:ln>
                <a:effectLst/>
                <a:latin typeface="Times New Roman" pitchFamily="18" charset="0"/>
                <a:ea typeface="Times New Roman" pitchFamily="18" charset="0"/>
                <a:cs typeface="Times New Roman" pitchFamily="18" charset="0"/>
              </a:rPr>
              <a:t>La simplicidad del medio de transmisión que utiliza (cable coaxial, cables telefónicos y fibra óptica) </a:t>
            </a:r>
            <a:endParaRPr kumimoji="0" lang="es-ES" sz="1600" i="0" u="none" strike="noStrike" cap="none" normalizeH="0" baseline="0" dirty="0" smtClean="0">
              <a:ln>
                <a:noFill/>
              </a:ln>
              <a:effectLst/>
              <a:latin typeface="Times New Roman" pitchFamily="18" charset="0"/>
              <a:ea typeface="Calibri" pitchFamily="34" charset="0"/>
              <a:cs typeface="Times New Roman"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s-ES" sz="1600" i="0" u="none" strike="noStrike" cap="none" normalizeH="0" baseline="0" dirty="0" smtClean="0">
                <a:ln>
                  <a:noFill/>
                </a:ln>
                <a:effectLst/>
                <a:latin typeface="Times New Roman" pitchFamily="18" charset="0"/>
                <a:ea typeface="Times New Roman" pitchFamily="18" charset="0"/>
                <a:cs typeface="Times New Roman" pitchFamily="18" charset="0"/>
              </a:rPr>
              <a:t>La facilidad con que se pueden efectuar cambios en el hardware y el software </a:t>
            </a:r>
            <a:endParaRPr kumimoji="0" lang="es-ES" sz="1600" i="0" u="none" strike="noStrike" cap="none" normalizeH="0" baseline="0" dirty="0" smtClean="0">
              <a:ln>
                <a:noFill/>
              </a:ln>
              <a:effectLst/>
              <a:latin typeface="Times New Roman" pitchFamily="18" charset="0"/>
              <a:ea typeface="Calibri" pitchFamily="34" charset="0"/>
              <a:cs typeface="Times New Roman"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s-ES" sz="1600" i="0" u="none" strike="noStrike" cap="none" normalizeH="0" baseline="0" dirty="0" smtClean="0">
                <a:ln>
                  <a:noFill/>
                </a:ln>
                <a:effectLst/>
                <a:latin typeface="Times New Roman" pitchFamily="18" charset="0"/>
                <a:ea typeface="Times New Roman" pitchFamily="18" charset="0"/>
                <a:cs typeface="Times New Roman" pitchFamily="18" charset="0"/>
              </a:rPr>
              <a:t>Gran variedad y número de dispositivos conectados </a:t>
            </a:r>
            <a:endParaRPr kumimoji="0" lang="es-ES" sz="1600" i="0" u="none" strike="noStrike" cap="none" normalizeH="0" baseline="0" dirty="0" smtClean="0">
              <a:ln>
                <a:noFill/>
              </a:ln>
              <a:effectLst/>
              <a:latin typeface="Times New Roman" pitchFamily="18" charset="0"/>
              <a:ea typeface="Calibri" pitchFamily="34" charset="0"/>
              <a:cs typeface="Times New Roman"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s-ES" sz="1600" i="0" u="none" strike="noStrike" cap="none" normalizeH="0" baseline="0" dirty="0" smtClean="0">
                <a:ln>
                  <a:noFill/>
                </a:ln>
                <a:effectLst/>
                <a:latin typeface="Times New Roman" pitchFamily="18" charset="0"/>
                <a:ea typeface="Times New Roman" pitchFamily="18" charset="0"/>
                <a:cs typeface="Times New Roman" pitchFamily="18" charset="0"/>
              </a:rPr>
              <a:t>Posibilidad de conexión con otras redes </a:t>
            </a:r>
            <a:endParaRPr kumimoji="0" lang="es-ES" sz="1600" i="0" u="none" strike="noStrike" cap="none" normalizeH="0" baseline="0" dirty="0" smtClean="0">
              <a:ln>
                <a:noFill/>
              </a:ln>
              <a:effectLst/>
              <a:latin typeface="Times New Roman" pitchFamily="18" charset="0"/>
              <a:ea typeface="Calibri" pitchFamily="34" charset="0"/>
              <a:cs typeface="Times New Roman"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s-ES" sz="1600" i="0" u="none" strike="noStrike" cap="none" normalizeH="0" baseline="0" dirty="0" smtClean="0">
                <a:ln>
                  <a:noFill/>
                </a:ln>
                <a:effectLst/>
                <a:latin typeface="Times New Roman" pitchFamily="18" charset="0"/>
                <a:ea typeface="Times New Roman" pitchFamily="18" charset="0"/>
                <a:cs typeface="Times New Roman" pitchFamily="18" charset="0"/>
              </a:rPr>
              <a:t>Limitante de 100 m </a:t>
            </a:r>
          </a:p>
          <a:p>
            <a:pPr>
              <a:buNone/>
            </a:pPr>
            <a:r>
              <a:rPr lang="es-ES" sz="1600" dirty="0" smtClean="0">
                <a:latin typeface="Times New Roman" pitchFamily="18" charset="0"/>
                <a:cs typeface="Times New Roman" pitchFamily="18" charset="0"/>
              </a:rPr>
              <a:t>Las características más representativas de una red de área local son las siguientes: </a:t>
            </a:r>
          </a:p>
          <a:p>
            <a:r>
              <a:rPr lang="es-ES" sz="1600" dirty="0" smtClean="0">
                <a:latin typeface="Times New Roman" pitchFamily="18" charset="0"/>
                <a:cs typeface="Times New Roman" pitchFamily="18" charset="0"/>
              </a:rPr>
              <a:t>Alcance.</a:t>
            </a:r>
          </a:p>
          <a:p>
            <a:r>
              <a:rPr lang="es-ES" sz="1600" dirty="0" smtClean="0">
                <a:latin typeface="Times New Roman" pitchFamily="18" charset="0"/>
                <a:cs typeface="Times New Roman" pitchFamily="18" charset="0"/>
              </a:rPr>
              <a:t>Velocidad de transmisión</a:t>
            </a:r>
          </a:p>
          <a:p>
            <a:r>
              <a:rPr lang="es-ES" sz="1600" dirty="0" smtClean="0">
                <a:latin typeface="Times New Roman" pitchFamily="18" charset="0"/>
                <a:cs typeface="Times New Roman" pitchFamily="18" charset="0"/>
              </a:rPr>
              <a:t>Conectividad</a:t>
            </a:r>
          </a:p>
          <a:p>
            <a:r>
              <a:rPr lang="es-ES" sz="1600" dirty="0" smtClean="0">
                <a:latin typeface="Times New Roman" pitchFamily="18" charset="0"/>
                <a:cs typeface="Times New Roman" pitchFamily="18" charset="0"/>
              </a:rPr>
              <a:t>Propiedad Privada.</a:t>
            </a:r>
          </a:p>
          <a:p>
            <a:r>
              <a:rPr lang="es-ES" sz="1600" dirty="0" smtClean="0">
                <a:latin typeface="Times New Roman" pitchFamily="18" charset="0"/>
                <a:cs typeface="Times New Roman" pitchFamily="18" charset="0"/>
              </a:rPr>
              <a:t>Fiabilidad.</a:t>
            </a:r>
          </a:p>
          <a:p>
            <a:r>
              <a:rPr lang="es-ES" sz="1600" dirty="0" smtClean="0">
                <a:latin typeface="Times New Roman" pitchFamily="18" charset="0"/>
                <a:cs typeface="Times New Roman" pitchFamily="18" charset="0"/>
              </a:rPr>
              <a:t>Compartición de recursos.</a:t>
            </a:r>
          </a:p>
          <a:p>
            <a:pPr marL="0" marR="0" lvl="0" indent="0" defTabSz="914400" rtl="0" eaLnBrk="0" fontAlgn="base" latinLnBrk="0" hangingPunct="0">
              <a:lnSpc>
                <a:spcPct val="100000"/>
              </a:lnSpc>
              <a:spcBef>
                <a:spcPct val="0"/>
              </a:spcBef>
              <a:spcAft>
                <a:spcPct val="0"/>
              </a:spcAft>
              <a:buClrTx/>
              <a:buSzTx/>
              <a:tabLst/>
            </a:pPr>
            <a:endParaRPr kumimoji="0" lang="es-ES" b="0" i="0" u="none" strike="noStrike" cap="none" normalizeH="0" baseline="0" dirty="0" smtClean="0">
              <a:ln>
                <a:noFill/>
              </a:ln>
              <a:effectLst/>
              <a:latin typeface="Times New Roman" pitchFamily="18" charset="0"/>
              <a:cs typeface="Times New Roman" pitchFamily="18"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dirty="0" smtClean="0">
              <a:ln>
                <a:noFill/>
              </a:ln>
              <a:effectLst/>
              <a:latin typeface="Arial" pitchFamily="34" charset="0"/>
            </a:endParaRPr>
          </a:p>
        </p:txBody>
      </p:sp>
      <p:pic>
        <p:nvPicPr>
          <p:cNvPr id="7" name="6 Imagen" descr="redes_locales.jpg"/>
          <p:cNvPicPr>
            <a:picLocks noChangeAspect="1"/>
          </p:cNvPicPr>
          <p:nvPr/>
        </p:nvPicPr>
        <p:blipFill>
          <a:blip r:embed="rId2" cstate="print"/>
          <a:stretch>
            <a:fillRect/>
          </a:stretch>
        </p:blipFill>
        <p:spPr>
          <a:xfrm>
            <a:off x="5643538" y="1428736"/>
            <a:ext cx="3500462" cy="464347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4282" y="214290"/>
            <a:ext cx="8229600" cy="725470"/>
          </a:xfrm>
        </p:spPr>
        <p:txBody>
          <a:bodyPr>
            <a:normAutofit fontScale="90000"/>
          </a:bodyPr>
          <a:lstStyle/>
          <a:p>
            <a:r>
              <a:rPr lang="es-ES" sz="4900" dirty="0">
                <a:latin typeface="Times New Roman" pitchFamily="18" charset="0"/>
                <a:cs typeface="Times New Roman" pitchFamily="18" charset="0"/>
              </a:rPr>
              <a:t>Componentes</a:t>
            </a:r>
            <a:r>
              <a:rPr lang="es-ES" b="1" dirty="0"/>
              <a:t/>
            </a:r>
            <a:br>
              <a:rPr lang="es-ES" b="1" dirty="0"/>
            </a:br>
            <a:endParaRPr lang="es-ES" dirty="0"/>
          </a:p>
        </p:txBody>
      </p:sp>
      <p:sp>
        <p:nvSpPr>
          <p:cNvPr id="3" name="2 Marcador de contenido"/>
          <p:cNvSpPr>
            <a:spLocks noGrp="1"/>
          </p:cNvSpPr>
          <p:nvPr>
            <p:ph sz="quarter" idx="1"/>
          </p:nvPr>
        </p:nvSpPr>
        <p:spPr>
          <a:xfrm>
            <a:off x="500034" y="857232"/>
            <a:ext cx="8229600" cy="4525963"/>
          </a:xfrm>
        </p:spPr>
        <p:txBody>
          <a:bodyPr>
            <a:noAutofit/>
          </a:bodyPr>
          <a:lstStyle/>
          <a:p>
            <a:pPr>
              <a:buNone/>
            </a:pPr>
            <a:r>
              <a:rPr lang="es-ES" sz="1800" b="1" dirty="0" smtClean="0">
                <a:latin typeface="Times New Roman" pitchFamily="18" charset="0"/>
                <a:cs typeface="Times New Roman" pitchFamily="18" charset="0"/>
              </a:rPr>
              <a:t>Servidor: </a:t>
            </a:r>
            <a:r>
              <a:rPr lang="es-ES" sz="1800" dirty="0" smtClean="0">
                <a:latin typeface="Times New Roman" pitchFamily="18" charset="0"/>
                <a:cs typeface="Times New Roman" pitchFamily="18" charset="0"/>
              </a:rPr>
              <a:t>Son aquellos ordenadores que van a compartir sus recursos </a:t>
            </a:r>
            <a:r>
              <a:rPr lang="es-ES" sz="1800" dirty="0">
                <a:latin typeface="Times New Roman" pitchFamily="18" charset="0"/>
                <a:cs typeface="Times New Roman" pitchFamily="18" charset="0"/>
              </a:rPr>
              <a:t>hardware y software con los demás equipos de la red</a:t>
            </a:r>
            <a:r>
              <a:rPr lang="es-ES" sz="1800" dirty="0" smtClean="0">
                <a:latin typeface="Times New Roman" pitchFamily="18" charset="0"/>
                <a:cs typeface="Times New Roman" pitchFamily="18" charset="0"/>
              </a:rPr>
              <a:t>.</a:t>
            </a:r>
          </a:p>
          <a:p>
            <a:pPr lvl="0">
              <a:buNone/>
            </a:pPr>
            <a:r>
              <a:rPr lang="es-ES" sz="1800" b="1" dirty="0">
                <a:latin typeface="Times New Roman" pitchFamily="18" charset="0"/>
                <a:cs typeface="Times New Roman" pitchFamily="18" charset="0"/>
              </a:rPr>
              <a:t>Estación de trabajo</a:t>
            </a:r>
            <a:r>
              <a:rPr lang="es-ES" sz="1800" dirty="0">
                <a:latin typeface="Times New Roman" pitchFamily="18" charset="0"/>
                <a:cs typeface="Times New Roman" pitchFamily="18" charset="0"/>
              </a:rPr>
              <a:t>: los ordenadores que toman el papel de estaciones de trabajo aprovechan o tienen a su disposición los recursos que ofrece la red así como los servicios que proporcionan los Servidores a los cuales pueden acceder</a:t>
            </a:r>
            <a:r>
              <a:rPr lang="es-ES" sz="1800" dirty="0" smtClean="0">
                <a:latin typeface="Times New Roman" pitchFamily="18" charset="0"/>
                <a:cs typeface="Times New Roman" pitchFamily="18" charset="0"/>
              </a:rPr>
              <a:t>.</a:t>
            </a:r>
          </a:p>
          <a:p>
            <a:pPr lvl="0">
              <a:buNone/>
            </a:pPr>
            <a:r>
              <a:rPr lang="es-ES" sz="1800" b="1" dirty="0">
                <a:latin typeface="Times New Roman" pitchFamily="18" charset="0"/>
                <a:cs typeface="Times New Roman" pitchFamily="18" charset="0"/>
              </a:rPr>
              <a:t>Gateways o pasarelas: </a:t>
            </a:r>
            <a:r>
              <a:rPr lang="es-ES" sz="1800" dirty="0">
                <a:latin typeface="Times New Roman" pitchFamily="18" charset="0"/>
                <a:cs typeface="Times New Roman" pitchFamily="18" charset="0"/>
              </a:rPr>
              <a:t>es un hardware y software que permite las comunicaciones entre la red local y grandes ordenadores (mainframes).</a:t>
            </a:r>
            <a:r>
              <a:rPr lang="es-ES" sz="1800" dirty="0" smtClean="0">
                <a:latin typeface="Times New Roman" pitchFamily="18" charset="0"/>
                <a:cs typeface="Times New Roman" pitchFamily="18" charset="0"/>
              </a:rPr>
              <a:t> </a:t>
            </a:r>
          </a:p>
          <a:p>
            <a:pPr lvl="0">
              <a:buNone/>
            </a:pPr>
            <a:r>
              <a:rPr lang="es-ES" sz="1800" b="1" dirty="0">
                <a:latin typeface="Times New Roman" pitchFamily="18" charset="0"/>
                <a:cs typeface="Times New Roman" pitchFamily="18" charset="0"/>
              </a:rPr>
              <a:t>Bridges o puentes</a:t>
            </a:r>
            <a:r>
              <a:rPr lang="es-ES" sz="1800" dirty="0">
                <a:latin typeface="Times New Roman" pitchFamily="18" charset="0"/>
                <a:cs typeface="Times New Roman" pitchFamily="18" charset="0"/>
              </a:rPr>
              <a:t>: es un hardware y software que permite que se conecten dos redes locales entre sí</a:t>
            </a:r>
            <a:r>
              <a:rPr lang="es-ES" sz="1800" dirty="0" smtClean="0">
                <a:latin typeface="Times New Roman" pitchFamily="18" charset="0"/>
                <a:cs typeface="Times New Roman" pitchFamily="18" charset="0"/>
              </a:rPr>
              <a:t>.</a:t>
            </a:r>
          </a:p>
          <a:p>
            <a:pPr lvl="0">
              <a:buNone/>
            </a:pPr>
            <a:r>
              <a:rPr lang="es-ES" sz="1800" b="1" dirty="0">
                <a:latin typeface="Times New Roman" pitchFamily="18" charset="0"/>
                <a:cs typeface="Times New Roman" pitchFamily="18" charset="0"/>
              </a:rPr>
              <a:t>Tarjeta de red</a:t>
            </a:r>
            <a:r>
              <a:rPr lang="es-ES" sz="1800" dirty="0">
                <a:latin typeface="Times New Roman" pitchFamily="18" charset="0"/>
                <a:cs typeface="Times New Roman" pitchFamily="18" charset="0"/>
              </a:rPr>
              <a:t>: también se denominan NIC (Network Interface </a:t>
            </a:r>
            <a:r>
              <a:rPr lang="es-ES" sz="1800" dirty="0" err="1">
                <a:latin typeface="Times New Roman" pitchFamily="18" charset="0"/>
                <a:cs typeface="Times New Roman" pitchFamily="18" charset="0"/>
              </a:rPr>
              <a:t>Card</a:t>
            </a:r>
            <a:r>
              <a:rPr lang="es-ES" sz="1800" dirty="0">
                <a:latin typeface="Times New Roman" pitchFamily="18" charset="0"/>
                <a:cs typeface="Times New Roman" pitchFamily="18" charset="0"/>
              </a:rPr>
              <a:t>). Básicamente realiza la función de intermediario entre el ordenador y la red de comunicación</a:t>
            </a:r>
            <a:r>
              <a:rPr lang="es-ES" sz="1800" dirty="0" smtClean="0">
                <a:latin typeface="Times New Roman" pitchFamily="18" charset="0"/>
                <a:cs typeface="Times New Roman" pitchFamily="18" charset="0"/>
              </a:rPr>
              <a:t>.</a:t>
            </a:r>
          </a:p>
          <a:p>
            <a:pPr lvl="0">
              <a:buNone/>
            </a:pPr>
            <a:r>
              <a:rPr lang="es-ES" sz="1800" b="1" dirty="0">
                <a:latin typeface="Times New Roman" pitchFamily="18" charset="0"/>
                <a:cs typeface="Times New Roman" pitchFamily="18" charset="0"/>
              </a:rPr>
              <a:t>El medio</a:t>
            </a:r>
            <a:r>
              <a:rPr lang="es-ES" sz="1800" dirty="0">
                <a:latin typeface="Times New Roman" pitchFamily="18" charset="0"/>
                <a:cs typeface="Times New Roman" pitchFamily="18" charset="0"/>
              </a:rPr>
              <a:t>: constituido por el cableado y los conectores que enlazan los componentes de la red</a:t>
            </a:r>
            <a:r>
              <a:rPr lang="es-ES" sz="1800" dirty="0" smtClean="0">
                <a:latin typeface="Times New Roman" pitchFamily="18" charset="0"/>
                <a:cs typeface="Times New Roman" pitchFamily="18" charset="0"/>
              </a:rPr>
              <a:t>.</a:t>
            </a:r>
          </a:p>
          <a:p>
            <a:pPr lvl="0">
              <a:buNone/>
            </a:pPr>
            <a:r>
              <a:rPr lang="es-ES" sz="1800" b="1" dirty="0">
                <a:latin typeface="Times New Roman" pitchFamily="18" charset="0"/>
                <a:cs typeface="Times New Roman" pitchFamily="18" charset="0"/>
              </a:rPr>
              <a:t>Concentradores de cableado</a:t>
            </a:r>
            <a:r>
              <a:rPr lang="es-ES" sz="1800" dirty="0">
                <a:latin typeface="Times New Roman" pitchFamily="18" charset="0"/>
                <a:cs typeface="Times New Roman" pitchFamily="18" charset="0"/>
              </a:rPr>
              <a:t>: una LAN en bus usa solamente tarjetas de red en las estaciones y cableado coaxial para interconectarlas, además de los conectores, sin embargo este método complica el mantenimiento de la red ya que si falla alguna conexión toda la red deja de funcionar.</a:t>
            </a:r>
          </a:p>
          <a:p>
            <a:pPr>
              <a:buNone/>
            </a:pPr>
            <a:endParaRPr lang="es-ES" sz="18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l">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138</TotalTime>
  <Words>986</Words>
  <Application>Microsoft Office PowerPoint</Application>
  <PresentationFormat>Presentación en pantalla (4:3)</PresentationFormat>
  <Paragraphs>67</Paragraphs>
  <Slides>12</Slides>
  <Notes>0</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Civil</vt:lpstr>
      <vt:lpstr>CARACTERISTICAS DE UNA RED DE AREA LOCAL (LAN)</vt:lpstr>
      <vt:lpstr>Una red es lo que conecta a los ordenadores en un área relativamente pequeña </vt:lpstr>
      <vt:lpstr>Diapositiva 3</vt:lpstr>
      <vt:lpstr>tipos</vt:lpstr>
      <vt:lpstr>Token Ring</vt:lpstr>
      <vt:lpstr>ArcNet</vt:lpstr>
      <vt:lpstr>CONCLUSION DE RED DE AREA  LOCAL Son un conjunto de elementos que configuran una red de comunicación que facilita la transmisión de bits entre un dispositivo y otro. A la red pueden conectarse dispositivos de todo tipo tales como computadoras, terminales, periféricos, sensores, aparatos telefónicos, equipos facsímil, etc. Cabe destacar el carácter privado de una red local que, generalmente, no necesita otros medios de comunicación suministrados por empresas o redes de comunicación.   </vt:lpstr>
      <vt:lpstr>Diapositiva 8</vt:lpstr>
      <vt:lpstr>Componentes </vt:lpstr>
      <vt:lpstr>Diapositiva 10</vt:lpstr>
      <vt:lpstr>Diapositiva 11</vt:lpstr>
      <vt:lpstr>Diapositiva 12</vt:lpstr>
    </vt:vector>
  </TitlesOfParts>
  <Company>Administradora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CARACTERISTICAS DE UNA RED DE AREA LOCAL (LAN)</dc:title>
  <dc:creator>Lilianiita</dc:creator>
  <cp:lastModifiedBy>Lilianiita</cp:lastModifiedBy>
  <cp:revision>19</cp:revision>
  <dcterms:created xsi:type="dcterms:W3CDTF">2010-02-20T06:04:18Z</dcterms:created>
  <dcterms:modified xsi:type="dcterms:W3CDTF">2010-03-05T07:52:11Z</dcterms:modified>
</cp:coreProperties>
</file>