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Proxima Nova"/>
      <p:regular r:id="rId44"/>
      <p:bold r:id="rId45"/>
      <p:italic r:id="rId46"/>
      <p:boldItalic r:id="rId47"/>
    </p:embeddedFont>
    <p:embeddedFont>
      <p:font typeface="Alfa Slab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ProximaNova-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ProximaNova-italic.fntdata"/><Relationship Id="rId23" Type="http://schemas.openxmlformats.org/officeDocument/2006/relationships/slide" Target="slides/slide19.xml"/><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AlfaSlabOne-regular.fntdata"/><Relationship Id="rId25" Type="http://schemas.openxmlformats.org/officeDocument/2006/relationships/slide" Target="slides/slide21.xml"/><Relationship Id="rId47" Type="http://schemas.openxmlformats.org/officeDocument/2006/relationships/font" Target="fonts/ProximaNova-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0.jpg"/><Relationship Id="rId4" Type="http://schemas.openxmlformats.org/officeDocument/2006/relationships/image" Target="../media/image0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3.jpg"/><Relationship Id="rId4" Type="http://schemas.openxmlformats.org/officeDocument/2006/relationships/image" Target="../media/image0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09.jp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gif"/><Relationship Id="rId4" Type="http://schemas.openxmlformats.org/officeDocument/2006/relationships/image" Target="../media/image18.jp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youtube.com/v/Vdc8TCESIg8" TargetMode="External"/><Relationship Id="rId4" Type="http://schemas.openxmlformats.org/officeDocument/2006/relationships/image" Target="../media/image1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23600" y="584275"/>
            <a:ext cx="8296800" cy="869700"/>
          </a:xfrm>
          <a:prstGeom prst="rect">
            <a:avLst/>
          </a:prstGeom>
        </p:spPr>
        <p:txBody>
          <a:bodyPr anchorCtr="0" anchor="b" bIns="91425" lIns="91425" rIns="91425" tIns="91425">
            <a:noAutofit/>
          </a:bodyPr>
          <a:lstStyle/>
          <a:p>
            <a:pPr lvl="0">
              <a:spcBef>
                <a:spcPts val="0"/>
              </a:spcBef>
              <a:buNone/>
            </a:pPr>
            <a:r>
              <a:rPr lang="es"/>
              <a:t>La capa de transporte</a:t>
            </a:r>
          </a:p>
        </p:txBody>
      </p:sp>
      <p:pic>
        <p:nvPicPr>
          <p:cNvPr descr="zu1.jpg" id="57" name="Shape 57"/>
          <p:cNvPicPr preferRelativeResize="0"/>
          <p:nvPr/>
        </p:nvPicPr>
        <p:blipFill>
          <a:blip r:embed="rId3">
            <a:alphaModFix/>
          </a:blip>
          <a:stretch>
            <a:fillRect/>
          </a:stretch>
        </p:blipFill>
        <p:spPr>
          <a:xfrm>
            <a:off x="1938137" y="1585925"/>
            <a:ext cx="5267724" cy="2926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ctrTitle"/>
          </p:nvPr>
        </p:nvSpPr>
        <p:spPr>
          <a:xfrm>
            <a:off x="450900" y="-775525"/>
            <a:ext cx="8520600" cy="1957800"/>
          </a:xfrm>
          <a:prstGeom prst="rect">
            <a:avLst/>
          </a:prstGeom>
        </p:spPr>
        <p:txBody>
          <a:bodyPr anchorCtr="0" anchor="b" bIns="91425" lIns="91425" rIns="91425" tIns="91425">
            <a:noAutofit/>
          </a:bodyPr>
          <a:lstStyle/>
          <a:p>
            <a:pPr lvl="0">
              <a:spcBef>
                <a:spcPts val="0"/>
              </a:spcBef>
              <a:buNone/>
            </a:pPr>
            <a:r>
              <a:rPr lang="es" sz="3000"/>
              <a:t>Segmentación y reensamblaje</a:t>
            </a:r>
          </a:p>
        </p:txBody>
      </p:sp>
      <p:sp>
        <p:nvSpPr>
          <p:cNvPr id="115" name="Shape 115"/>
          <p:cNvSpPr txBox="1"/>
          <p:nvPr>
            <p:ph idx="1" type="subTitle"/>
          </p:nvPr>
        </p:nvSpPr>
        <p:spPr>
          <a:xfrm>
            <a:off x="4792200" y="2051300"/>
            <a:ext cx="4351800" cy="733500"/>
          </a:xfrm>
          <a:prstGeom prst="rect">
            <a:avLst/>
          </a:prstGeom>
        </p:spPr>
        <p:txBody>
          <a:bodyPr anchorCtr="0" anchor="t" bIns="91425" lIns="91425" rIns="91425" tIns="91425">
            <a:noAutofit/>
          </a:bodyPr>
          <a:lstStyle/>
          <a:p>
            <a:pPr lvl="0">
              <a:spcBef>
                <a:spcPts val="0"/>
              </a:spcBef>
              <a:buNone/>
            </a:pPr>
            <a:r>
              <a:rPr lang="es" sz="1100">
                <a:solidFill>
                  <a:srgbClr val="000000"/>
                </a:solidFill>
                <a:latin typeface="Arial"/>
                <a:ea typeface="Arial"/>
                <a:cs typeface="Arial"/>
                <a:sym typeface="Arial"/>
              </a:rPr>
              <a:t>	 	 	 	</a:t>
            </a:r>
          </a:p>
          <a:p>
            <a:pPr indent="-298450" lvl="0" marL="457200" rtl="0" algn="l">
              <a:lnSpc>
                <a:spcPct val="115000"/>
              </a:lnSpc>
              <a:spcBef>
                <a:spcPts val="1400"/>
              </a:spcBef>
              <a:spcAft>
                <a:spcPts val="400"/>
              </a:spcAft>
              <a:buClr>
                <a:srgbClr val="000000"/>
              </a:buClr>
              <a:buSzPct val="100000"/>
              <a:buFont typeface="Arial"/>
              <a:buChar char="●"/>
            </a:pPr>
            <a:r>
              <a:rPr b="1" lang="es" sz="1100">
                <a:solidFill>
                  <a:srgbClr val="333333"/>
                </a:solidFill>
                <a:highlight>
                  <a:srgbClr val="FFFFFF"/>
                </a:highlight>
                <a:latin typeface="Arial"/>
                <a:ea typeface="Arial"/>
                <a:cs typeface="Arial"/>
                <a:sym typeface="Arial"/>
              </a:rPr>
              <a:t>Las redes poseen una limitación en cuanto a la cantidad de datos que pueden incluirse</a:t>
            </a:r>
          </a:p>
          <a:p>
            <a:pPr indent="-298450" lvl="0" marL="457200" algn="l">
              <a:lnSpc>
                <a:spcPct val="115000"/>
              </a:lnSpc>
              <a:spcBef>
                <a:spcPts val="1400"/>
              </a:spcBef>
              <a:spcAft>
                <a:spcPts val="400"/>
              </a:spcAft>
              <a:buClr>
                <a:srgbClr val="000000"/>
              </a:buClr>
              <a:buSzPct val="100000"/>
              <a:buFont typeface="Arial"/>
              <a:buChar char="●"/>
            </a:pPr>
            <a:r>
              <a:rPr b="1" lang="es" sz="1100">
                <a:solidFill>
                  <a:srgbClr val="333333"/>
                </a:solidFill>
                <a:highlight>
                  <a:srgbClr val="FFFFFF"/>
                </a:highlight>
                <a:latin typeface="Arial"/>
                <a:ea typeface="Arial"/>
                <a:cs typeface="Arial"/>
                <a:sym typeface="Arial"/>
              </a:rPr>
              <a:t>La capa de Transporte divide los datos de aplicación en bloques de datos</a:t>
            </a:r>
          </a:p>
          <a:p>
            <a:pPr lvl="0">
              <a:spcBef>
                <a:spcPts val="0"/>
              </a:spcBef>
              <a:buNone/>
            </a:pPr>
            <a:r>
              <a:t/>
            </a:r>
            <a:endParaRPr/>
          </a:p>
        </p:txBody>
      </p:sp>
      <p:pic>
        <p:nvPicPr>
          <p:cNvPr descr="Selección_501.jpg" id="116" name="Shape 116"/>
          <p:cNvPicPr preferRelativeResize="0"/>
          <p:nvPr/>
        </p:nvPicPr>
        <p:blipFill>
          <a:blip r:embed="rId3">
            <a:alphaModFix/>
          </a:blip>
          <a:stretch>
            <a:fillRect/>
          </a:stretch>
        </p:blipFill>
        <p:spPr>
          <a:xfrm>
            <a:off x="450900" y="1694300"/>
            <a:ext cx="4467250" cy="270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ctrTitle"/>
          </p:nvPr>
        </p:nvSpPr>
        <p:spPr>
          <a:xfrm>
            <a:off x="311700" y="672175"/>
            <a:ext cx="8520600" cy="1957800"/>
          </a:xfrm>
          <a:prstGeom prst="rect">
            <a:avLst/>
          </a:prstGeom>
        </p:spPr>
        <p:txBody>
          <a:bodyPr anchorCtr="0" anchor="b" bIns="91425" lIns="91425" rIns="91425" tIns="91425">
            <a:noAutofit/>
          </a:bodyPr>
          <a:lstStyle/>
          <a:p>
            <a:pPr lvl="0">
              <a:spcBef>
                <a:spcPts val="0"/>
              </a:spcBef>
              <a:buNone/>
            </a:pPr>
            <a:r>
              <a:rPr lang="es"/>
              <a:t>1.3. Conceptos asociados</a:t>
            </a:r>
          </a:p>
        </p:txBody>
      </p:sp>
      <p:sp>
        <p:nvSpPr>
          <p:cNvPr id="122" name="Shape 122"/>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Victor B.C. y Hector Sevilla</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ctrTitle"/>
          </p:nvPr>
        </p:nvSpPr>
        <p:spPr>
          <a:xfrm>
            <a:off x="311700" y="595975"/>
            <a:ext cx="8520600" cy="485100"/>
          </a:xfrm>
          <a:prstGeom prst="rect">
            <a:avLst/>
          </a:prstGeom>
        </p:spPr>
        <p:txBody>
          <a:bodyPr anchorCtr="0" anchor="b" bIns="91425" lIns="91425" rIns="91425" tIns="91425">
            <a:noAutofit/>
          </a:bodyPr>
          <a:lstStyle/>
          <a:p>
            <a:pPr lvl="0">
              <a:spcBef>
                <a:spcPts val="0"/>
              </a:spcBef>
              <a:buNone/>
            </a:pPr>
            <a:r>
              <a:rPr lang="es" sz="3000"/>
              <a:t>Aplicaciones y procesos:</a:t>
            </a:r>
          </a:p>
        </p:txBody>
      </p:sp>
      <p:sp>
        <p:nvSpPr>
          <p:cNvPr id="128" name="Shape 128"/>
          <p:cNvSpPr txBox="1"/>
          <p:nvPr>
            <p:ph idx="1" type="subTitle"/>
          </p:nvPr>
        </p:nvSpPr>
        <p:spPr>
          <a:xfrm>
            <a:off x="238800" y="1191200"/>
            <a:ext cx="8133300" cy="3325800"/>
          </a:xfrm>
          <a:prstGeom prst="rect">
            <a:avLst/>
          </a:prstGeom>
        </p:spPr>
        <p:txBody>
          <a:bodyPr anchorCtr="0" anchor="t" bIns="91425" lIns="91425" rIns="91425" tIns="91425">
            <a:noAutofit/>
          </a:bodyPr>
          <a:lstStyle/>
          <a:p>
            <a:pPr indent="-228600" lvl="0" marL="457200" rtl="0" algn="l">
              <a:spcBef>
                <a:spcPts val="0"/>
              </a:spcBef>
              <a:buChar char="●"/>
            </a:pPr>
            <a:r>
              <a:rPr b="1" lang="es"/>
              <a:t>Aplicación</a:t>
            </a:r>
            <a:r>
              <a:rPr lang="es"/>
              <a:t>: conjunto de instrucciones ejecutables almacenadas en un dispositivo.</a:t>
            </a:r>
          </a:p>
          <a:p>
            <a:pPr indent="-228600" lvl="0" marL="457200" rtl="0" algn="l">
              <a:spcBef>
                <a:spcPts val="0"/>
              </a:spcBef>
              <a:buChar char="●"/>
            </a:pPr>
            <a:r>
              <a:rPr b="1" lang="es"/>
              <a:t>Proceso:</a:t>
            </a:r>
            <a:r>
              <a:rPr lang="es"/>
              <a:t> es cuando una aplicación se está ejecutando</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ctrTitle"/>
          </p:nvPr>
        </p:nvSpPr>
        <p:spPr>
          <a:xfrm>
            <a:off x="132775" y="291650"/>
            <a:ext cx="8520600" cy="399600"/>
          </a:xfrm>
          <a:prstGeom prst="rect">
            <a:avLst/>
          </a:prstGeom>
        </p:spPr>
        <p:txBody>
          <a:bodyPr anchorCtr="0" anchor="b" bIns="91425" lIns="91425" rIns="91425" tIns="91425">
            <a:noAutofit/>
          </a:bodyPr>
          <a:lstStyle/>
          <a:p>
            <a:pPr lvl="0">
              <a:spcBef>
                <a:spcPts val="0"/>
              </a:spcBef>
              <a:buNone/>
            </a:pPr>
            <a:r>
              <a:rPr lang="es" sz="3000"/>
              <a:t>Puertos</a:t>
            </a:r>
          </a:p>
        </p:txBody>
      </p:sp>
      <p:sp>
        <p:nvSpPr>
          <p:cNvPr id="134" name="Shape 134"/>
          <p:cNvSpPr txBox="1"/>
          <p:nvPr>
            <p:ph idx="1" type="subTitle"/>
          </p:nvPr>
        </p:nvSpPr>
        <p:spPr>
          <a:xfrm>
            <a:off x="311700" y="660305"/>
            <a:ext cx="8520600" cy="2667000"/>
          </a:xfrm>
          <a:prstGeom prst="rect">
            <a:avLst/>
          </a:prstGeom>
        </p:spPr>
        <p:txBody>
          <a:bodyPr anchorCtr="0" anchor="t" bIns="91425" lIns="91425" rIns="91425" tIns="91425">
            <a:noAutofit/>
          </a:bodyPr>
          <a:lstStyle/>
          <a:p>
            <a:pPr lvl="0" rtl="0" algn="l">
              <a:spcBef>
                <a:spcPts val="0"/>
              </a:spcBef>
              <a:buNone/>
            </a:pPr>
            <a:r>
              <a:rPr lang="es" sz="1400"/>
              <a:t>En un equipo se ejecutan procesos de forma simultánea, y darse el caso de que dos procesos de diferentes equipos quieran comunicarse entre sí. en ese caso la máquina ha de especificar con qué proceso de dicha máquina se quiere comunicar.</a:t>
            </a:r>
          </a:p>
          <a:p>
            <a:pPr lvl="0" rtl="0" algn="l">
              <a:spcBef>
                <a:spcPts val="0"/>
              </a:spcBef>
              <a:buNone/>
            </a:pPr>
            <a:r>
              <a:rPr lang="es" sz="1400"/>
              <a:t>Los protocolos TCP/IP denominan a este identificador número de puerto y utiliza 16 bits para identificarlos.</a:t>
            </a:r>
          </a:p>
          <a:p>
            <a:pPr lvl="0" algn="l">
              <a:spcBef>
                <a:spcPts val="0"/>
              </a:spcBef>
              <a:buNone/>
            </a:pPr>
            <a:r>
              <a:rPr lang="es" sz="1400"/>
              <a:t>A todos los procesos de software que requieren acceder a la red se les asigna un número de puertos exclusivo en ese host.</a:t>
            </a:r>
          </a:p>
        </p:txBody>
      </p:sp>
      <p:pic>
        <p:nvPicPr>
          <p:cNvPr descr="índice.jpeg" id="135" name="Shape 135"/>
          <p:cNvPicPr preferRelativeResize="0"/>
          <p:nvPr/>
        </p:nvPicPr>
        <p:blipFill>
          <a:blip r:embed="rId3">
            <a:alphaModFix/>
          </a:blip>
          <a:stretch>
            <a:fillRect/>
          </a:stretch>
        </p:blipFill>
        <p:spPr>
          <a:xfrm>
            <a:off x="989750" y="2558425"/>
            <a:ext cx="2724150" cy="1676400"/>
          </a:xfrm>
          <a:prstGeom prst="rect">
            <a:avLst/>
          </a:prstGeom>
          <a:noFill/>
          <a:ln>
            <a:noFill/>
          </a:ln>
        </p:spPr>
      </p:pic>
      <p:pic>
        <p:nvPicPr>
          <p:cNvPr descr="ipov.fig88.gif" id="136" name="Shape 136"/>
          <p:cNvPicPr preferRelativeResize="0"/>
          <p:nvPr/>
        </p:nvPicPr>
        <p:blipFill>
          <a:blip r:embed="rId4">
            <a:alphaModFix/>
          </a:blip>
          <a:stretch>
            <a:fillRect/>
          </a:stretch>
        </p:blipFill>
        <p:spPr>
          <a:xfrm>
            <a:off x="5451493" y="2407950"/>
            <a:ext cx="2593330" cy="1826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ctrTitle"/>
          </p:nvPr>
        </p:nvSpPr>
        <p:spPr>
          <a:xfrm>
            <a:off x="411125" y="125925"/>
            <a:ext cx="8520600" cy="770700"/>
          </a:xfrm>
          <a:prstGeom prst="rect">
            <a:avLst/>
          </a:prstGeom>
        </p:spPr>
        <p:txBody>
          <a:bodyPr anchorCtr="0" anchor="b" bIns="91425" lIns="91425" rIns="91425" tIns="91425">
            <a:noAutofit/>
          </a:bodyPr>
          <a:lstStyle/>
          <a:p>
            <a:pPr lvl="0">
              <a:spcBef>
                <a:spcPts val="0"/>
              </a:spcBef>
              <a:buNone/>
            </a:pPr>
            <a:r>
              <a:rPr lang="es" sz="3000"/>
              <a:t>TIPOS:</a:t>
            </a:r>
          </a:p>
        </p:txBody>
      </p:sp>
      <p:sp>
        <p:nvSpPr>
          <p:cNvPr id="142" name="Shape 142"/>
          <p:cNvSpPr txBox="1"/>
          <p:nvPr>
            <p:ph idx="1" type="subTitle"/>
          </p:nvPr>
        </p:nvSpPr>
        <p:spPr>
          <a:xfrm>
            <a:off x="311700" y="1124331"/>
            <a:ext cx="8520600" cy="2998500"/>
          </a:xfrm>
          <a:prstGeom prst="rect">
            <a:avLst/>
          </a:prstGeom>
        </p:spPr>
        <p:txBody>
          <a:bodyPr anchorCtr="0" anchor="t" bIns="91425" lIns="91425" rIns="91425" tIns="91425">
            <a:noAutofit/>
          </a:bodyPr>
          <a:lstStyle/>
          <a:p>
            <a:pPr lvl="0" algn="l">
              <a:spcBef>
                <a:spcPts val="0"/>
              </a:spcBef>
              <a:buNone/>
            </a:pPr>
            <a:r>
              <a:rPr lang="es" sz="1000"/>
              <a:t>Con  los 16 bits que se utilizan para identificar los números del puerto podemos tener valores que van desde 0 hasta 65535.</a:t>
            </a:r>
          </a:p>
          <a:p>
            <a:pPr indent="-292100" lvl="0" marL="457200" rtl="0" algn="l">
              <a:spcBef>
                <a:spcPts val="0"/>
              </a:spcBef>
              <a:buSzPct val="100000"/>
              <a:buChar char="●"/>
            </a:pPr>
            <a:r>
              <a:rPr lang="es" sz="1000"/>
              <a:t>Puertos bien conocidos(0-1023): Son usados normalmente por el sistema o por procesos con privilegios.</a:t>
            </a:r>
          </a:p>
          <a:p>
            <a:pPr indent="-292100" lvl="0" marL="457200" rtl="0" algn="l">
              <a:spcBef>
                <a:spcPts val="0"/>
              </a:spcBef>
              <a:buSzPct val="100000"/>
              <a:buChar char="●"/>
            </a:pPr>
            <a:r>
              <a:rPr lang="es" sz="1000"/>
              <a:t>Puertos registrados(1024-49151):Estos números de puertos están asignados a procesos o aplicaciones del usuario.</a:t>
            </a:r>
          </a:p>
          <a:p>
            <a:pPr indent="-292100" lvl="0" marL="457200" algn="l">
              <a:spcBef>
                <a:spcPts val="0"/>
              </a:spcBef>
              <a:buSzPct val="100000"/>
              <a:buChar char="●"/>
            </a:pPr>
            <a:r>
              <a:rPr lang="es" sz="1000"/>
              <a:t>Puertos dinámicos o privados(49152-65535):También   conocidos como puertos efímeros, suelen asignarse de manera dinámica a aplicaciones de cliente cuando se inicia una conexión.</a:t>
            </a:r>
          </a:p>
        </p:txBody>
      </p:sp>
      <p:pic>
        <p:nvPicPr>
          <p:cNvPr descr="puertos_tipos.png" id="143" name="Shape 143"/>
          <p:cNvPicPr preferRelativeResize="0"/>
          <p:nvPr/>
        </p:nvPicPr>
        <p:blipFill>
          <a:blip r:embed="rId3">
            <a:alphaModFix/>
          </a:blip>
          <a:stretch>
            <a:fillRect/>
          </a:stretch>
        </p:blipFill>
        <p:spPr>
          <a:xfrm>
            <a:off x="1533525" y="2134274"/>
            <a:ext cx="6076950" cy="2286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ctrTitle"/>
          </p:nvPr>
        </p:nvSpPr>
        <p:spPr>
          <a:xfrm>
            <a:off x="358100" y="79550"/>
            <a:ext cx="8520600" cy="618300"/>
          </a:xfrm>
          <a:prstGeom prst="rect">
            <a:avLst/>
          </a:prstGeom>
        </p:spPr>
        <p:txBody>
          <a:bodyPr anchorCtr="0" anchor="b" bIns="91425" lIns="91425" rIns="91425" tIns="91425">
            <a:noAutofit/>
          </a:bodyPr>
          <a:lstStyle/>
          <a:p>
            <a:pPr lvl="0">
              <a:spcBef>
                <a:spcPts val="0"/>
              </a:spcBef>
              <a:buNone/>
            </a:pPr>
            <a:r>
              <a:rPr lang="es" sz="3000"/>
              <a:t>Comunicación cliente/servidor y P2P</a:t>
            </a:r>
          </a:p>
        </p:txBody>
      </p:sp>
      <p:sp>
        <p:nvSpPr>
          <p:cNvPr id="149" name="Shape 149"/>
          <p:cNvSpPr txBox="1"/>
          <p:nvPr>
            <p:ph idx="1" type="subTitle"/>
          </p:nvPr>
        </p:nvSpPr>
        <p:spPr>
          <a:xfrm>
            <a:off x="311700" y="697850"/>
            <a:ext cx="8520600" cy="2517000"/>
          </a:xfrm>
          <a:prstGeom prst="rect">
            <a:avLst/>
          </a:prstGeom>
        </p:spPr>
        <p:txBody>
          <a:bodyPr anchorCtr="0" anchor="t" bIns="91425" lIns="91425" rIns="91425" tIns="91425">
            <a:noAutofit/>
          </a:bodyPr>
          <a:lstStyle/>
          <a:p>
            <a:pPr indent="-304800" lvl="0" marL="457200" rtl="0">
              <a:spcBef>
                <a:spcPts val="0"/>
              </a:spcBef>
              <a:buSzPct val="100000"/>
              <a:buChar char="●"/>
            </a:pPr>
            <a:r>
              <a:rPr lang="es" sz="1200"/>
              <a:t>El modelo de comunicación cliente servidor es un modelo de aplicación distribuida en el que las tareas se reparten entre los proveedores de recursos o servicios, llamados servidores, y los demandantes, llamados clientes</a:t>
            </a:r>
          </a:p>
          <a:p>
            <a:pPr indent="-304800" lvl="0" marL="457200">
              <a:spcBef>
                <a:spcPts val="0"/>
              </a:spcBef>
              <a:buSzPct val="100000"/>
              <a:buChar char="●"/>
            </a:pPr>
            <a:r>
              <a:rPr lang="es" sz="1200"/>
              <a:t>en modelo de comunicación punto a punto (P2P, peer to peer), los dispositivos en red actúan como iguales entre sí.</a:t>
            </a:r>
          </a:p>
        </p:txBody>
      </p:sp>
      <p:pic>
        <p:nvPicPr>
          <p:cNvPr descr="c-s_p2p.png" id="150" name="Shape 150"/>
          <p:cNvPicPr preferRelativeResize="0"/>
          <p:nvPr/>
        </p:nvPicPr>
        <p:blipFill>
          <a:blip r:embed="rId3">
            <a:alphaModFix/>
          </a:blip>
          <a:stretch>
            <a:fillRect/>
          </a:stretch>
        </p:blipFill>
        <p:spPr>
          <a:xfrm>
            <a:off x="2484925" y="1833271"/>
            <a:ext cx="4266949" cy="179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1.4. Principales protocolos</a:t>
            </a:r>
          </a:p>
        </p:txBody>
      </p:sp>
      <p:sp>
        <p:nvSpPr>
          <p:cNvPr id="156" name="Shape 156"/>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Autores:Victor B.C. y Héctor Sevilla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ctrTitle"/>
          </p:nvPr>
        </p:nvSpPr>
        <p:spPr>
          <a:xfrm>
            <a:off x="311700" y="595975"/>
            <a:ext cx="8520600" cy="325200"/>
          </a:xfrm>
          <a:prstGeom prst="rect">
            <a:avLst/>
          </a:prstGeom>
        </p:spPr>
        <p:txBody>
          <a:bodyPr anchorCtr="0" anchor="b" bIns="91425" lIns="91425" rIns="91425" tIns="91425">
            <a:noAutofit/>
          </a:bodyPr>
          <a:lstStyle/>
          <a:p>
            <a:pPr lvl="0">
              <a:spcBef>
                <a:spcPts val="0"/>
              </a:spcBef>
              <a:buNone/>
            </a:pPr>
            <a:r>
              <a:rPr lang="es" sz="2400"/>
              <a:t>Principales protocolos de la capa de transporte</a:t>
            </a:r>
          </a:p>
        </p:txBody>
      </p:sp>
      <p:sp>
        <p:nvSpPr>
          <p:cNvPr id="162" name="Shape 162"/>
          <p:cNvSpPr txBox="1"/>
          <p:nvPr>
            <p:ph idx="1" type="subTitle"/>
          </p:nvPr>
        </p:nvSpPr>
        <p:spPr>
          <a:xfrm>
            <a:off x="278575" y="1137598"/>
            <a:ext cx="8520600" cy="733500"/>
          </a:xfrm>
          <a:prstGeom prst="rect">
            <a:avLst/>
          </a:prstGeom>
        </p:spPr>
        <p:txBody>
          <a:bodyPr anchorCtr="0" anchor="t" bIns="91425" lIns="91425" rIns="91425" tIns="91425">
            <a:noAutofit/>
          </a:bodyPr>
          <a:lstStyle/>
          <a:p>
            <a:pPr lvl="0">
              <a:spcBef>
                <a:spcPts val="0"/>
              </a:spcBef>
              <a:buNone/>
            </a:pPr>
            <a:r>
              <a:rPr lang="es">
                <a:solidFill>
                  <a:srgbClr val="666666"/>
                </a:solidFill>
                <a:latin typeface="Alfa Slab One"/>
                <a:ea typeface="Alfa Slab One"/>
                <a:cs typeface="Alfa Slab One"/>
                <a:sym typeface="Alfa Slab One"/>
              </a:rPr>
              <a:t>Los Principales protocolos de la capa de transporte en la pila de protocolos TCP/IP son UDP y TCP</a:t>
            </a:r>
          </a:p>
        </p:txBody>
      </p:sp>
      <p:pic>
        <p:nvPicPr>
          <p:cNvPr descr="protocolos-tcpip.png" id="163" name="Shape 163"/>
          <p:cNvPicPr preferRelativeResize="0"/>
          <p:nvPr/>
        </p:nvPicPr>
        <p:blipFill>
          <a:blip r:embed="rId3">
            <a:alphaModFix/>
          </a:blip>
          <a:stretch>
            <a:fillRect/>
          </a:stretch>
        </p:blipFill>
        <p:spPr>
          <a:xfrm>
            <a:off x="1162850" y="2379527"/>
            <a:ext cx="6553200" cy="246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2. Protocolo UDP</a:t>
            </a:r>
          </a:p>
        </p:txBody>
      </p:sp>
      <p:sp>
        <p:nvSpPr>
          <p:cNvPr id="169" name="Shape 169"/>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2.1. UDP. Características</a:t>
            </a:r>
          </a:p>
        </p:txBody>
      </p:sp>
      <p:sp>
        <p:nvSpPr>
          <p:cNvPr id="175" name="Shape 175"/>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Acaymo y Marcos</a:t>
            </a:r>
          </a:p>
        </p:txBody>
      </p:sp>
      <p:sp>
        <p:nvSpPr>
          <p:cNvPr id="176" name="Shape 176"/>
          <p:cNvSpPr txBox="1"/>
          <p:nvPr/>
        </p:nvSpPr>
        <p:spPr>
          <a:xfrm>
            <a:off x="1115450" y="2623400"/>
            <a:ext cx="1604400" cy="8469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265500" y="538524"/>
            <a:ext cx="4045200" cy="1551900"/>
          </a:xfrm>
          <a:prstGeom prst="rect">
            <a:avLst/>
          </a:prstGeom>
        </p:spPr>
        <p:txBody>
          <a:bodyPr anchorCtr="0" anchor="b" bIns="91425" lIns="91425" rIns="91425" tIns="91425">
            <a:noAutofit/>
          </a:bodyPr>
          <a:lstStyle/>
          <a:p>
            <a:pPr lvl="0">
              <a:spcBef>
                <a:spcPts val="0"/>
              </a:spcBef>
              <a:buNone/>
            </a:pPr>
            <a:r>
              <a:rPr lang="es"/>
              <a:t>La capa de transporte</a:t>
            </a:r>
          </a:p>
        </p:txBody>
      </p:sp>
      <p:sp>
        <p:nvSpPr>
          <p:cNvPr id="63" name="Shape 63"/>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buAutoNum type="arabicPeriod"/>
            </a:pPr>
            <a:r>
              <a:rPr lang="es"/>
              <a:t>Características</a:t>
            </a:r>
          </a:p>
          <a:p>
            <a:pPr indent="-228600" lvl="1" marL="914400" rtl="0">
              <a:spcBef>
                <a:spcPts val="0"/>
              </a:spcBef>
              <a:buAutoNum type="arabicPeriod"/>
            </a:pPr>
            <a:r>
              <a:rPr lang="es"/>
              <a:t>Tareas (Martin G y Daniel P)</a:t>
            </a:r>
          </a:p>
          <a:p>
            <a:pPr indent="-228600" lvl="1" marL="914400" rtl="0">
              <a:spcBef>
                <a:spcPts val="0"/>
              </a:spcBef>
              <a:buAutoNum type="arabicPeriod"/>
            </a:pPr>
            <a:r>
              <a:rPr lang="es"/>
              <a:t>Servicios principales</a:t>
            </a:r>
          </a:p>
          <a:p>
            <a:pPr indent="-228600" lvl="1" marL="914400" rtl="0">
              <a:spcBef>
                <a:spcPts val="0"/>
              </a:spcBef>
              <a:buAutoNum type="arabicPeriod"/>
            </a:pPr>
            <a:r>
              <a:rPr lang="es"/>
              <a:t>Conceptos asociados (Hector y Victor)</a:t>
            </a:r>
          </a:p>
          <a:p>
            <a:pPr indent="-228600" lvl="1" marL="914400" rtl="0">
              <a:spcBef>
                <a:spcPts val="0"/>
              </a:spcBef>
              <a:buAutoNum type="arabicPeriod"/>
            </a:pPr>
            <a:r>
              <a:rPr lang="es"/>
              <a:t>Principales protocolos</a:t>
            </a:r>
          </a:p>
          <a:p>
            <a:pPr indent="-228600" lvl="0" marL="457200" rtl="0">
              <a:spcBef>
                <a:spcPts val="0"/>
              </a:spcBef>
              <a:buAutoNum type="arabicPeriod"/>
            </a:pPr>
            <a:r>
              <a:rPr lang="es"/>
              <a:t>Protocolo UDP</a:t>
            </a:r>
          </a:p>
          <a:p>
            <a:pPr indent="-228600" lvl="1" marL="914400" rtl="0">
              <a:spcBef>
                <a:spcPts val="0"/>
              </a:spcBef>
              <a:buAutoNum type="arabicPeriod"/>
            </a:pPr>
            <a:r>
              <a:rPr lang="es"/>
              <a:t>Características (Acaymo y Marcos)</a:t>
            </a:r>
          </a:p>
          <a:p>
            <a:pPr indent="-228600" lvl="1" marL="914400" rtl="0">
              <a:spcBef>
                <a:spcPts val="0"/>
              </a:spcBef>
              <a:buAutoNum type="arabicPeriod"/>
            </a:pPr>
            <a:r>
              <a:rPr lang="es"/>
              <a:t>Transmisión de datos (Juanbi y Nacho)</a:t>
            </a:r>
          </a:p>
          <a:p>
            <a:pPr indent="-228600" lvl="1" marL="914400" rtl="0">
              <a:spcBef>
                <a:spcPts val="0"/>
              </a:spcBef>
              <a:buAutoNum type="arabicPeriod"/>
            </a:pPr>
            <a:r>
              <a:rPr lang="es"/>
              <a:t>Aplicaciones que utilizan UDP</a:t>
            </a:r>
          </a:p>
          <a:p>
            <a:pPr indent="-228600" lvl="1" marL="914400" rtl="0">
              <a:spcBef>
                <a:spcPts val="0"/>
              </a:spcBef>
              <a:buAutoNum type="arabicPeriod"/>
            </a:pPr>
            <a:r>
              <a:rPr lang="es"/>
              <a:t>Campos del datagrama UDP</a:t>
            </a:r>
          </a:p>
          <a:p>
            <a:pPr indent="-228600" lvl="0" marL="457200" rtl="0">
              <a:spcBef>
                <a:spcPts val="0"/>
              </a:spcBef>
              <a:buAutoNum type="arabicPeriod"/>
            </a:pPr>
            <a:r>
              <a:rPr lang="es"/>
              <a:t>Protocolo TCP</a:t>
            </a:r>
          </a:p>
          <a:p>
            <a:pPr indent="-228600" lvl="1" marL="914400" rtl="0">
              <a:spcBef>
                <a:spcPts val="0"/>
              </a:spcBef>
              <a:buAutoNum type="arabicPeriod"/>
            </a:pPr>
            <a:r>
              <a:rPr lang="es"/>
              <a:t>Características (Ruben y Manu)</a:t>
            </a:r>
          </a:p>
          <a:p>
            <a:pPr indent="-228600" lvl="1" marL="914400" rtl="0">
              <a:spcBef>
                <a:spcPts val="0"/>
              </a:spcBef>
              <a:buAutoNum type="arabicPeriod"/>
            </a:pPr>
            <a:r>
              <a:rPr lang="es"/>
              <a:t>Estados de conexión (Daniel B y Daniel G)</a:t>
            </a:r>
          </a:p>
          <a:p>
            <a:pPr indent="-228600" lvl="1" marL="914400" rtl="0">
              <a:spcBef>
                <a:spcPts val="0"/>
              </a:spcBef>
              <a:buAutoNum type="arabicPeriod"/>
            </a:pPr>
            <a:r>
              <a:rPr lang="es"/>
              <a:t>Campos de segmento TCP</a:t>
            </a:r>
          </a:p>
          <a:p>
            <a:pPr indent="-228600" lvl="1" marL="914400" rtl="0">
              <a:spcBef>
                <a:spcPts val="0"/>
              </a:spcBef>
              <a:buAutoNum type="arabicPeriod"/>
            </a:pPr>
            <a:r>
              <a:rPr lang="es"/>
              <a:t>Transmisión de datos (grupo 7)</a:t>
            </a:r>
          </a:p>
        </p:txBody>
      </p:sp>
      <p:sp>
        <p:nvSpPr>
          <p:cNvPr id="64" name="Shape 64"/>
          <p:cNvSpPr txBox="1"/>
          <p:nvPr>
            <p:ph idx="1" type="subTitle"/>
          </p:nvPr>
        </p:nvSpPr>
        <p:spPr>
          <a:xfrm>
            <a:off x="265500" y="2981125"/>
            <a:ext cx="4045200" cy="13454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51425" y="185450"/>
            <a:ext cx="8520600" cy="572700"/>
          </a:xfrm>
          <a:prstGeom prst="rect">
            <a:avLst/>
          </a:prstGeom>
        </p:spPr>
        <p:txBody>
          <a:bodyPr anchorCtr="0" anchor="t" bIns="91425" lIns="91425" rIns="91425" tIns="91425">
            <a:noAutofit/>
          </a:bodyPr>
          <a:lstStyle/>
          <a:p>
            <a:pPr lvl="0">
              <a:spcBef>
                <a:spcPts val="0"/>
              </a:spcBef>
              <a:buNone/>
            </a:pPr>
            <a:r>
              <a:rPr lang="es"/>
              <a:t>UDP. Características Generales</a:t>
            </a:r>
          </a:p>
        </p:txBody>
      </p:sp>
      <p:sp>
        <p:nvSpPr>
          <p:cNvPr id="182" name="Shape 182"/>
          <p:cNvSpPr txBox="1"/>
          <p:nvPr/>
        </p:nvSpPr>
        <p:spPr>
          <a:xfrm>
            <a:off x="5212350" y="1556125"/>
            <a:ext cx="1852200" cy="12462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protocolos-de-red-clase-4-17-638.jpg" id="183" name="Shape 183"/>
          <p:cNvPicPr preferRelativeResize="0"/>
          <p:nvPr/>
        </p:nvPicPr>
        <p:blipFill>
          <a:blip r:embed="rId3">
            <a:alphaModFix/>
          </a:blip>
          <a:stretch>
            <a:fillRect/>
          </a:stretch>
        </p:blipFill>
        <p:spPr>
          <a:xfrm>
            <a:off x="481949" y="2299799"/>
            <a:ext cx="3599999" cy="2702849"/>
          </a:xfrm>
          <a:prstGeom prst="rect">
            <a:avLst/>
          </a:prstGeom>
          <a:noFill/>
          <a:ln>
            <a:noFill/>
          </a:ln>
        </p:spPr>
      </p:pic>
      <p:pic>
        <p:nvPicPr>
          <p:cNvPr descr="image014.jpg" id="184" name="Shape 184"/>
          <p:cNvPicPr preferRelativeResize="0"/>
          <p:nvPr/>
        </p:nvPicPr>
        <p:blipFill>
          <a:blip r:embed="rId4">
            <a:alphaModFix/>
          </a:blip>
          <a:stretch>
            <a:fillRect/>
          </a:stretch>
        </p:blipFill>
        <p:spPr>
          <a:xfrm>
            <a:off x="6296012" y="735387"/>
            <a:ext cx="2847975" cy="2066925"/>
          </a:xfrm>
          <a:prstGeom prst="rect">
            <a:avLst/>
          </a:prstGeom>
          <a:noFill/>
          <a:ln>
            <a:noFill/>
          </a:ln>
        </p:spPr>
      </p:pic>
      <p:sp>
        <p:nvSpPr>
          <p:cNvPr id="185" name="Shape 185"/>
          <p:cNvSpPr txBox="1"/>
          <p:nvPr/>
        </p:nvSpPr>
        <p:spPr>
          <a:xfrm>
            <a:off x="0" y="758150"/>
            <a:ext cx="6830700" cy="1658700"/>
          </a:xfrm>
          <a:prstGeom prst="rect">
            <a:avLst/>
          </a:prstGeom>
          <a:noFill/>
          <a:ln>
            <a:noFill/>
          </a:ln>
        </p:spPr>
        <p:txBody>
          <a:bodyPr anchorCtr="0" anchor="t" bIns="91425" lIns="91425" rIns="91425" tIns="91425">
            <a:noAutofit/>
          </a:bodyPr>
          <a:lstStyle/>
          <a:p>
            <a:pPr indent="-292100" lvl="0" marL="457200" rtl="0">
              <a:lnSpc>
                <a:spcPct val="115000"/>
              </a:lnSpc>
              <a:spcBef>
                <a:spcPts val="0"/>
              </a:spcBef>
              <a:buSzPct val="100000"/>
              <a:buAutoNum type="arabicPeriod"/>
            </a:pPr>
            <a:r>
              <a:rPr lang="es" sz="1000"/>
              <a:t>Cada datagrama se envía de forma independiente del resto.</a:t>
            </a:r>
          </a:p>
          <a:p>
            <a:pPr indent="-292100" lvl="0" marL="457200" rtl="0">
              <a:lnSpc>
                <a:spcPct val="115000"/>
              </a:lnSpc>
              <a:spcBef>
                <a:spcPts val="0"/>
              </a:spcBef>
              <a:buSzPct val="100000"/>
              <a:buAutoNum type="arabicPeriod"/>
            </a:pPr>
            <a:r>
              <a:rPr lang="es" sz="1000"/>
              <a:t>UDP no ofrece  mecanismo que permita garantizar al remitente que  los datos hayan llegado al destino.</a:t>
            </a:r>
          </a:p>
          <a:p>
            <a:pPr indent="-292100" lvl="0" marL="457200" rtl="0">
              <a:lnSpc>
                <a:spcPct val="115000"/>
              </a:lnSpc>
              <a:spcBef>
                <a:spcPts val="0"/>
              </a:spcBef>
              <a:buSzPct val="100000"/>
              <a:buAutoNum type="arabicPeriod"/>
            </a:pPr>
            <a:r>
              <a:rPr lang="es" sz="1000"/>
              <a:t>Los datagramas se envían sin que esté identificado su orden, no se puede identificar en el destino ni el orden de datagramas ni si ha llegado duplicado.</a:t>
            </a:r>
          </a:p>
          <a:p>
            <a:pPr indent="-292100" lvl="0" marL="457200" rtl="0">
              <a:lnSpc>
                <a:spcPct val="115000"/>
              </a:lnSpc>
              <a:spcBef>
                <a:spcPts val="0"/>
              </a:spcBef>
              <a:buSzPct val="100000"/>
              <a:buAutoNum type="arabicPeriod"/>
            </a:pPr>
            <a:r>
              <a:rPr lang="es" sz="1000"/>
              <a:t>No hay mecanismos que eviten congestiones.</a:t>
            </a:r>
          </a:p>
          <a:p>
            <a:pPr indent="-292100" lvl="0" marL="457200" rtl="0">
              <a:lnSpc>
                <a:spcPct val="115000"/>
              </a:lnSpc>
              <a:spcBef>
                <a:spcPts val="0"/>
              </a:spcBef>
              <a:buSzPct val="100000"/>
              <a:buAutoNum type="arabicPeriod"/>
            </a:pPr>
            <a:r>
              <a:rPr lang="es" sz="1000"/>
              <a:t>No dispone de mecanismo de fragmentación incluido en el protocolo, sino que la propia aplicación debe dividir su información en fragmentos.</a:t>
            </a:r>
          </a:p>
          <a:p>
            <a:pPr indent="-292100" lvl="0" marL="457200" rtl="0">
              <a:lnSpc>
                <a:spcPct val="115000"/>
              </a:lnSpc>
              <a:spcBef>
                <a:spcPts val="0"/>
              </a:spcBef>
              <a:buSzPct val="100000"/>
              <a:buAutoNum type="arabicPeriod"/>
            </a:pPr>
            <a:r>
              <a:rPr lang="es" sz="1000"/>
              <a:t>En el encabezado del datagrama se envía una suma de comprobación, permite averiguar en el destino si ha habido errores.</a:t>
            </a:r>
          </a:p>
          <a:p>
            <a:pPr lvl="0">
              <a:spcBef>
                <a:spcPts val="0"/>
              </a:spcBef>
              <a:buNone/>
            </a:pPr>
            <a:r>
              <a:t/>
            </a:r>
            <a:endParaRPr sz="1000"/>
          </a:p>
          <a:p>
            <a:pPr lvl="0">
              <a:spcBef>
                <a:spcPts val="0"/>
              </a:spcBef>
              <a:buNone/>
            </a:pPr>
            <a:r>
              <a:t/>
            </a:r>
            <a:endParaRPr/>
          </a:p>
        </p:txBody>
      </p:sp>
      <p:sp>
        <p:nvSpPr>
          <p:cNvPr id="186" name="Shape 186"/>
          <p:cNvSpPr txBox="1"/>
          <p:nvPr/>
        </p:nvSpPr>
        <p:spPr>
          <a:xfrm>
            <a:off x="4081950" y="2127650"/>
            <a:ext cx="4647900" cy="2843700"/>
          </a:xfrm>
          <a:prstGeom prst="rect">
            <a:avLst/>
          </a:prstGeom>
          <a:noFill/>
          <a:ln>
            <a:noFill/>
          </a:ln>
        </p:spPr>
        <p:txBody>
          <a:bodyPr anchorCtr="0" anchor="t" bIns="91425" lIns="91425" rIns="91425" tIns="91425">
            <a:noAutofit/>
          </a:bodyPr>
          <a:lstStyle/>
          <a:p>
            <a:pPr lvl="0" rtl="0">
              <a:lnSpc>
                <a:spcPct val="115000"/>
              </a:lnSpc>
              <a:spcBef>
                <a:spcPts val="1400"/>
              </a:spcBef>
              <a:spcAft>
                <a:spcPts val="400"/>
              </a:spcAft>
              <a:buNone/>
            </a:pPr>
            <a:r>
              <a:rPr b="1" lang="es" sz="1000"/>
              <a:t>Servicios que ofrece el protocolo</a:t>
            </a:r>
          </a:p>
          <a:p>
            <a:pPr indent="-292100" lvl="0" marL="457200" rtl="0">
              <a:lnSpc>
                <a:spcPct val="115000"/>
              </a:lnSpc>
              <a:spcBef>
                <a:spcPts val="1400"/>
              </a:spcBef>
              <a:spcAft>
                <a:spcPts val="400"/>
              </a:spcAft>
              <a:buSzPct val="100000"/>
              <a:buChar char="●"/>
            </a:pPr>
            <a:r>
              <a:rPr lang="es" sz="1000"/>
              <a:t>Multiplexación de envíos</a:t>
            </a:r>
          </a:p>
          <a:p>
            <a:pPr indent="-292100" lvl="0" marL="457200" rtl="0">
              <a:lnSpc>
                <a:spcPct val="115000"/>
              </a:lnSpc>
              <a:spcBef>
                <a:spcPts val="1400"/>
              </a:spcBef>
              <a:spcAft>
                <a:spcPts val="400"/>
              </a:spcAft>
              <a:buSzPct val="100000"/>
              <a:buChar char="●"/>
            </a:pPr>
            <a:r>
              <a:rPr lang="es" sz="1000"/>
              <a:t>Detección de errores</a:t>
            </a:r>
          </a:p>
          <a:p>
            <a:pPr lvl="0" rtl="0">
              <a:spcBef>
                <a:spcPts val="0"/>
              </a:spcBef>
              <a:buNone/>
            </a:pPr>
            <a:r>
              <a:t/>
            </a:r>
            <a:endParaRPr b="1" sz="1000"/>
          </a:p>
          <a:p>
            <a:pPr lvl="0" rtl="0">
              <a:spcBef>
                <a:spcPts val="0"/>
              </a:spcBef>
              <a:buNone/>
            </a:pPr>
            <a:r>
              <a:rPr b="1" lang="es" sz="1000"/>
              <a:t>Consecuencias</a:t>
            </a:r>
          </a:p>
          <a:p>
            <a:pPr lvl="0" rtl="0">
              <a:spcBef>
                <a:spcPts val="0"/>
              </a:spcBef>
              <a:buNone/>
            </a:pPr>
            <a:r>
              <a:t/>
            </a:r>
            <a:endParaRPr b="1" sz="1000"/>
          </a:p>
          <a:p>
            <a:pPr indent="-292100" lvl="0" marL="457200">
              <a:spcBef>
                <a:spcPts val="0"/>
              </a:spcBef>
              <a:buSzPct val="100000"/>
              <a:buChar char="●"/>
            </a:pPr>
            <a:r>
              <a:rPr lang="es" sz="1000"/>
              <a:t>Útil para aplicaciones que funcionan en tiempo real</a:t>
            </a:r>
          </a:p>
          <a:p>
            <a:pPr indent="-292100" lvl="0" marL="457200" rtl="0">
              <a:spcBef>
                <a:spcPts val="0"/>
              </a:spcBef>
              <a:buSzPct val="100000"/>
              <a:buChar char="●"/>
            </a:pPr>
            <a:r>
              <a:rPr lang="es" sz="1000"/>
              <a:t>Permite elevadas velocidades de transferencia, por su sencillez</a:t>
            </a:r>
          </a:p>
          <a:p>
            <a:pPr lvl="0">
              <a:spcBef>
                <a:spcPts val="0"/>
              </a:spcBef>
              <a:buNone/>
            </a:pPr>
            <a:r>
              <a:t/>
            </a:r>
            <a:endParaRPr b="1" sz="1000"/>
          </a:p>
          <a:p>
            <a:pPr lvl="0">
              <a:spcBef>
                <a:spcPts val="0"/>
              </a:spcBef>
              <a:buNone/>
            </a:pPr>
            <a:r>
              <a:rPr b="1" lang="es" sz="1100"/>
              <a:t> </a:t>
            </a:r>
            <a:r>
              <a:rPr b="1" lang="es" sz="1000"/>
              <a:t>Servicios adicionales</a:t>
            </a:r>
          </a:p>
          <a:p>
            <a:pPr lvl="0">
              <a:spcBef>
                <a:spcPts val="0"/>
              </a:spcBef>
              <a:buNone/>
            </a:pPr>
            <a:r>
              <a:t/>
            </a:r>
            <a:endParaRPr b="1" sz="1000"/>
          </a:p>
          <a:p>
            <a:pPr lvl="0">
              <a:spcBef>
                <a:spcPts val="0"/>
              </a:spcBef>
              <a:buNone/>
            </a:pPr>
            <a:r>
              <a:rPr lang="es" sz="1000"/>
              <a:t>Cualquier otra funcionalidad la deberá implementar la aplicación que haga uso del protocolo UDP, si </a:t>
            </a:r>
            <a:r>
              <a:rPr lang="es" sz="1100"/>
              <a:t>es necesaria una elevada fiabilidad o control de flujo usa TCP</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2.2. </a:t>
            </a:r>
            <a:r>
              <a:rPr lang="es">
                <a:solidFill>
                  <a:srgbClr val="FF5722"/>
                </a:solidFill>
              </a:rPr>
              <a:t>UDP. Transmisión de datos</a:t>
            </a:r>
          </a:p>
        </p:txBody>
      </p:sp>
      <p:sp>
        <p:nvSpPr>
          <p:cNvPr id="192" name="Shape 192"/>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Nacho y Juanbi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ctrTitle"/>
          </p:nvPr>
        </p:nvSpPr>
        <p:spPr>
          <a:xfrm>
            <a:off x="311700" y="595975"/>
            <a:ext cx="8520600" cy="607500"/>
          </a:xfrm>
          <a:prstGeom prst="rect">
            <a:avLst/>
          </a:prstGeom>
        </p:spPr>
        <p:txBody>
          <a:bodyPr anchorCtr="0" anchor="b" bIns="91425" lIns="91425" rIns="91425" tIns="91425">
            <a:noAutofit/>
          </a:bodyPr>
          <a:lstStyle/>
          <a:p>
            <a:pPr lvl="0">
              <a:spcBef>
                <a:spcPts val="0"/>
              </a:spcBef>
              <a:buNone/>
            </a:pPr>
            <a:r>
              <a:rPr lang="es" sz="3000">
                <a:solidFill>
                  <a:srgbClr val="FF5722"/>
                </a:solidFill>
              </a:rPr>
              <a:t>UDP. Transmisión de datos</a:t>
            </a:r>
          </a:p>
        </p:txBody>
      </p:sp>
      <p:pic>
        <p:nvPicPr>
          <p:cNvPr id="198" name="Shape 198"/>
          <p:cNvPicPr preferRelativeResize="0"/>
          <p:nvPr/>
        </p:nvPicPr>
        <p:blipFill rotWithShape="1">
          <a:blip r:embed="rId3">
            <a:alphaModFix/>
          </a:blip>
          <a:srcRect b="0" l="-5299" r="5299" t="0"/>
          <a:stretch/>
        </p:blipFill>
        <p:spPr>
          <a:xfrm>
            <a:off x="5714850" y="1565700"/>
            <a:ext cx="2877099" cy="2320850"/>
          </a:xfrm>
          <a:prstGeom prst="rect">
            <a:avLst/>
          </a:prstGeom>
          <a:noFill/>
          <a:ln>
            <a:noFill/>
          </a:ln>
        </p:spPr>
      </p:pic>
      <p:sp>
        <p:nvSpPr>
          <p:cNvPr id="199" name="Shape 199"/>
          <p:cNvSpPr txBox="1"/>
          <p:nvPr/>
        </p:nvSpPr>
        <p:spPr>
          <a:xfrm>
            <a:off x="501300" y="1510750"/>
            <a:ext cx="4724700" cy="32550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Font typeface="Proxima Nova"/>
              <a:buChar char="●"/>
            </a:pPr>
            <a:r>
              <a:rPr lang="es">
                <a:latin typeface="Proxima Nova"/>
                <a:ea typeface="Proxima Nova"/>
                <a:cs typeface="Proxima Nova"/>
                <a:sym typeface="Proxima Nova"/>
              </a:rPr>
              <a:t>La aplicación divide la información en fragmentos pequeños para ser enviados por UDP y los pasa a la capa de transporte, que los encapsula y los envía a través de la capa de red. </a:t>
            </a:r>
          </a:p>
          <a:p>
            <a:pPr indent="-317500" lvl="0" marL="457200" rtl="0">
              <a:spcBef>
                <a:spcPts val="0"/>
              </a:spcBef>
              <a:buClr>
                <a:srgbClr val="000000"/>
              </a:buClr>
              <a:buFont typeface="Proxima Nova"/>
              <a:buChar char="●"/>
            </a:pPr>
            <a:r>
              <a:rPr lang="es">
                <a:latin typeface="Proxima Nova"/>
                <a:ea typeface="Proxima Nova"/>
                <a:cs typeface="Proxima Nova"/>
                <a:sym typeface="Proxima Nova"/>
              </a:rPr>
              <a:t>En el destino,  se comprueba el checksum (fórmula matemática con la que se comprueba si hay fallo en la información). Si es incorrecto, el datagrama se descarta y, en caso contrario, se desencapsula la información y se pasa al proceso que corresponda según el número de puerto. </a:t>
            </a:r>
          </a:p>
          <a:p>
            <a:pPr lvl="0">
              <a:spcBef>
                <a:spcPts val="0"/>
              </a:spcBef>
              <a:buNone/>
            </a:pPr>
            <a:r>
              <a:t/>
            </a:r>
            <a:endParaRPr/>
          </a:p>
        </p:txBody>
      </p:sp>
      <p:sp>
        <p:nvSpPr>
          <p:cNvPr id="200" name="Shape 200"/>
          <p:cNvSpPr txBox="1"/>
          <p:nvPr/>
        </p:nvSpPr>
        <p:spPr>
          <a:xfrm>
            <a:off x="679850" y="4511725"/>
            <a:ext cx="3577800" cy="344100"/>
          </a:xfrm>
          <a:prstGeom prst="rect">
            <a:avLst/>
          </a:prstGeom>
          <a:noFill/>
          <a:ln>
            <a:noFill/>
          </a:ln>
        </p:spPr>
        <p:txBody>
          <a:bodyPr anchorCtr="0" anchor="t" bIns="91425" lIns="91425" rIns="91425" tIns="91425">
            <a:noAutofit/>
          </a:bodyPr>
          <a:lstStyle/>
          <a:p>
            <a:pPr lvl="0" rtl="0" algn="ctr">
              <a:spcBef>
                <a:spcPts val="0"/>
              </a:spcBef>
              <a:buNone/>
            </a:pPr>
            <a:r>
              <a:rPr lang="es">
                <a:solidFill>
                  <a:schemeClr val="dk2"/>
                </a:solidFill>
                <a:latin typeface="Proxima Nova"/>
                <a:ea typeface="Proxima Nova"/>
                <a:cs typeface="Proxima Nova"/>
                <a:sym typeface="Proxima Nova"/>
              </a:rPr>
              <a:t>Autores: </a:t>
            </a:r>
            <a:r>
              <a:rPr lang="es" sz="1200">
                <a:solidFill>
                  <a:schemeClr val="dk2"/>
                </a:solidFill>
                <a:latin typeface="Proxima Nova"/>
                <a:ea typeface="Proxima Nova"/>
                <a:cs typeface="Proxima Nova"/>
                <a:sym typeface="Proxima Nova"/>
              </a:rPr>
              <a:t>Nacho y Juanbi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ctrTitle"/>
          </p:nvPr>
        </p:nvSpPr>
        <p:spPr>
          <a:xfrm>
            <a:off x="311700" y="404375"/>
            <a:ext cx="8520600" cy="858000"/>
          </a:xfrm>
          <a:prstGeom prst="rect">
            <a:avLst/>
          </a:prstGeom>
        </p:spPr>
        <p:txBody>
          <a:bodyPr anchorCtr="0" anchor="b" bIns="91425" lIns="91425" rIns="91425" tIns="91425">
            <a:noAutofit/>
          </a:bodyPr>
          <a:lstStyle/>
          <a:p>
            <a:pPr lvl="0">
              <a:spcBef>
                <a:spcPts val="0"/>
              </a:spcBef>
              <a:buNone/>
            </a:pPr>
            <a:r>
              <a:rPr lang="es" sz="3000"/>
              <a:t>2.3. Aplicaciones que utilizan UDP</a:t>
            </a:r>
          </a:p>
        </p:txBody>
      </p:sp>
      <p:sp>
        <p:nvSpPr>
          <p:cNvPr id="206" name="Shape 206"/>
          <p:cNvSpPr txBox="1"/>
          <p:nvPr>
            <p:ph idx="1" type="subTitle"/>
          </p:nvPr>
        </p:nvSpPr>
        <p:spPr>
          <a:xfrm>
            <a:off x="-614125" y="4330275"/>
            <a:ext cx="5919600" cy="733500"/>
          </a:xfrm>
          <a:prstGeom prst="rect">
            <a:avLst/>
          </a:prstGeom>
        </p:spPr>
        <p:txBody>
          <a:bodyPr anchorCtr="0" anchor="t" bIns="91425" lIns="91425" rIns="91425" tIns="91425">
            <a:noAutofit/>
          </a:bodyPr>
          <a:lstStyle/>
          <a:p>
            <a:pPr lvl="0">
              <a:spcBef>
                <a:spcPts val="0"/>
              </a:spcBef>
              <a:buNone/>
            </a:pPr>
            <a:r>
              <a:rPr lang="es" sz="1400"/>
              <a:t>Autores:</a:t>
            </a:r>
            <a:r>
              <a:rPr lang="es"/>
              <a:t> </a:t>
            </a:r>
            <a:r>
              <a:rPr lang="es" sz="1200"/>
              <a:t>Nacho y Juanbi</a:t>
            </a:r>
          </a:p>
        </p:txBody>
      </p:sp>
      <p:sp>
        <p:nvSpPr>
          <p:cNvPr id="207" name="Shape 207"/>
          <p:cNvSpPr txBox="1"/>
          <p:nvPr/>
        </p:nvSpPr>
        <p:spPr>
          <a:xfrm>
            <a:off x="582700" y="1533650"/>
            <a:ext cx="7513500" cy="2715300"/>
          </a:xfrm>
          <a:prstGeom prst="rect">
            <a:avLst/>
          </a:prstGeom>
          <a:noFill/>
          <a:ln>
            <a:noFill/>
          </a:ln>
        </p:spPr>
        <p:txBody>
          <a:bodyPr anchorCtr="0" anchor="t" bIns="91425" lIns="91425" rIns="91425" tIns="91425">
            <a:noAutofit/>
          </a:bodyPr>
          <a:lstStyle/>
          <a:p>
            <a:pPr lvl="0">
              <a:spcBef>
                <a:spcPts val="0"/>
              </a:spcBef>
              <a:buNone/>
            </a:pPr>
            <a:r>
              <a:rPr lang="es" sz="1100"/>
              <a:t>	 	 	 	</a:t>
            </a:r>
          </a:p>
          <a:p>
            <a:pPr indent="-317500" lvl="0" marL="457200" rtl="0">
              <a:lnSpc>
                <a:spcPct val="115000"/>
              </a:lnSpc>
              <a:spcBef>
                <a:spcPts val="0"/>
              </a:spcBef>
            </a:pPr>
            <a:r>
              <a:rPr b="1" lang="es"/>
              <a:t>Protocolo DNS</a:t>
            </a:r>
            <a:r>
              <a:rPr lang="es"/>
              <a:t>: Permite averiguar dirección IP de un recurso mediante su nombre (DNS) o a la inversa. En caso de no responder, se vuelve a solicitar.</a:t>
            </a:r>
          </a:p>
          <a:p>
            <a:pPr indent="-317500" lvl="0" marL="457200" rtl="0">
              <a:lnSpc>
                <a:spcPct val="115000"/>
              </a:lnSpc>
              <a:spcBef>
                <a:spcPts val="0"/>
              </a:spcBef>
            </a:pPr>
            <a:r>
              <a:rPr b="1" lang="es"/>
              <a:t>Protocolo DHCP</a:t>
            </a:r>
            <a:r>
              <a:rPr lang="es"/>
              <a:t>: Permite obtener la configuración IP de un dispositivo desde un servidor DHCP. Importante que sea rápida y en caso de que no llegue, se vuelve a solicitar.</a:t>
            </a:r>
          </a:p>
          <a:p>
            <a:pPr indent="-317500" lvl="0" marL="457200" rtl="0">
              <a:lnSpc>
                <a:spcPct val="115000"/>
              </a:lnSpc>
              <a:spcBef>
                <a:spcPts val="0"/>
              </a:spcBef>
            </a:pPr>
            <a:r>
              <a:rPr b="1" lang="es"/>
              <a:t>Protocolos de streaming de voz y vídeo</a:t>
            </a:r>
            <a:r>
              <a:rPr lang="es"/>
              <a:t>: Requieren gran velocidad de transmisión, se diseñan para permitir que se pierdan algunos datos, la mayoría utiliza UDP.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ctrTitle"/>
          </p:nvPr>
        </p:nvSpPr>
        <p:spPr>
          <a:xfrm>
            <a:off x="396800" y="207600"/>
            <a:ext cx="8520600" cy="667200"/>
          </a:xfrm>
          <a:prstGeom prst="rect">
            <a:avLst/>
          </a:prstGeom>
        </p:spPr>
        <p:txBody>
          <a:bodyPr anchorCtr="0" anchor="b" bIns="91425" lIns="91425" rIns="91425" tIns="91425">
            <a:noAutofit/>
          </a:bodyPr>
          <a:lstStyle/>
          <a:p>
            <a:pPr lvl="0">
              <a:spcBef>
                <a:spcPts val="0"/>
              </a:spcBef>
              <a:buNone/>
            </a:pPr>
            <a:r>
              <a:rPr lang="es" sz="3000"/>
              <a:t>2.3. Aplicaciones que utilizan UDP</a:t>
            </a:r>
          </a:p>
        </p:txBody>
      </p:sp>
      <p:sp>
        <p:nvSpPr>
          <p:cNvPr id="213" name="Shape 213"/>
          <p:cNvSpPr txBox="1"/>
          <p:nvPr>
            <p:ph idx="1" type="subTitle"/>
          </p:nvPr>
        </p:nvSpPr>
        <p:spPr>
          <a:xfrm>
            <a:off x="311700" y="1458223"/>
            <a:ext cx="8520600" cy="733500"/>
          </a:xfrm>
          <a:prstGeom prst="rect">
            <a:avLst/>
          </a:prstGeom>
        </p:spPr>
        <p:txBody>
          <a:bodyPr anchorCtr="0" anchor="t" bIns="91425" lIns="91425" rIns="91425" tIns="91425">
            <a:noAutofit/>
          </a:bodyPr>
          <a:lstStyle/>
          <a:p>
            <a:pPr indent="-317500" lvl="0" marL="457200" algn="l">
              <a:lnSpc>
                <a:spcPct val="115000"/>
              </a:lnSpc>
              <a:spcBef>
                <a:spcPts val="0"/>
              </a:spcBef>
              <a:buClr>
                <a:srgbClr val="000000"/>
              </a:buClr>
              <a:buSzPct val="100000"/>
              <a:buFont typeface="Arial"/>
              <a:buChar char="●"/>
            </a:pPr>
            <a:r>
              <a:rPr b="1" lang="es" sz="1400">
                <a:solidFill>
                  <a:srgbClr val="000000"/>
                </a:solidFill>
                <a:latin typeface="Arial"/>
                <a:ea typeface="Arial"/>
                <a:cs typeface="Arial"/>
                <a:sym typeface="Arial"/>
              </a:rPr>
              <a:t>Juegos online:</a:t>
            </a:r>
            <a:r>
              <a:rPr lang="es" sz="1400">
                <a:solidFill>
                  <a:srgbClr val="000000"/>
                </a:solidFill>
                <a:latin typeface="Arial"/>
                <a:ea typeface="Arial"/>
                <a:cs typeface="Arial"/>
                <a:sym typeface="Arial"/>
              </a:rPr>
              <a:t> Requieren alta velocidad de respuesta en el intercambio de los jugadores por eso suelen utilizar UDP.</a:t>
            </a:r>
          </a:p>
          <a:p>
            <a:pPr indent="-317500" lvl="0" marL="457200" algn="l">
              <a:lnSpc>
                <a:spcPct val="115000"/>
              </a:lnSpc>
              <a:spcBef>
                <a:spcPts val="0"/>
              </a:spcBef>
              <a:buClr>
                <a:srgbClr val="000000"/>
              </a:buClr>
              <a:buSzPct val="100000"/>
              <a:buFont typeface="Arial"/>
              <a:buChar char="●"/>
            </a:pPr>
            <a:r>
              <a:rPr b="1" lang="es" sz="1400">
                <a:solidFill>
                  <a:srgbClr val="000000"/>
                </a:solidFill>
                <a:latin typeface="Arial"/>
                <a:ea typeface="Arial"/>
                <a:cs typeface="Arial"/>
                <a:sym typeface="Arial"/>
              </a:rPr>
              <a:t>Protocolos de difusión y multidifusión de datos</a:t>
            </a:r>
            <a:r>
              <a:rPr lang="es" sz="1400">
                <a:solidFill>
                  <a:srgbClr val="000000"/>
                </a:solidFill>
                <a:latin typeface="Arial"/>
                <a:ea typeface="Arial"/>
                <a:cs typeface="Arial"/>
                <a:sym typeface="Arial"/>
              </a:rPr>
              <a:t>: Permiten transmitir datos mediante tramas o paquetes broadcast o multicast y utilizan UDP.</a:t>
            </a:r>
          </a:p>
        </p:txBody>
      </p:sp>
      <p:pic>
        <p:nvPicPr>
          <p:cNvPr id="214" name="Shape 214"/>
          <p:cNvPicPr preferRelativeResize="0"/>
          <p:nvPr/>
        </p:nvPicPr>
        <p:blipFill>
          <a:blip r:embed="rId3">
            <a:alphaModFix/>
          </a:blip>
          <a:stretch>
            <a:fillRect/>
          </a:stretch>
        </p:blipFill>
        <p:spPr>
          <a:xfrm>
            <a:off x="2554425" y="2745562"/>
            <a:ext cx="3810000" cy="1552575"/>
          </a:xfrm>
          <a:prstGeom prst="rect">
            <a:avLst/>
          </a:prstGeom>
          <a:noFill/>
          <a:ln>
            <a:noFill/>
          </a:ln>
        </p:spPr>
      </p:pic>
      <p:sp>
        <p:nvSpPr>
          <p:cNvPr id="215" name="Shape 215"/>
          <p:cNvSpPr txBox="1"/>
          <p:nvPr/>
        </p:nvSpPr>
        <p:spPr>
          <a:xfrm>
            <a:off x="1483300" y="4525400"/>
            <a:ext cx="2609400" cy="377700"/>
          </a:xfrm>
          <a:prstGeom prst="rect">
            <a:avLst/>
          </a:prstGeom>
          <a:noFill/>
          <a:ln>
            <a:noFill/>
          </a:ln>
        </p:spPr>
        <p:txBody>
          <a:bodyPr anchorCtr="0" anchor="t" bIns="91425" lIns="91425" rIns="91425" tIns="91425">
            <a:noAutofit/>
          </a:bodyPr>
          <a:lstStyle/>
          <a:p>
            <a:pPr lvl="0">
              <a:spcBef>
                <a:spcPts val="0"/>
              </a:spcBef>
              <a:buNone/>
            </a:pPr>
            <a:r>
              <a:rPr lang="es">
                <a:solidFill>
                  <a:srgbClr val="666666"/>
                </a:solidFill>
              </a:rPr>
              <a:t>Autores: </a:t>
            </a:r>
            <a:r>
              <a:rPr lang="es" sz="1200">
                <a:solidFill>
                  <a:srgbClr val="666666"/>
                </a:solidFill>
              </a:rPr>
              <a:t>Nacho y juanbi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ctrTitle"/>
          </p:nvPr>
        </p:nvSpPr>
        <p:spPr>
          <a:xfrm>
            <a:off x="270500" y="609675"/>
            <a:ext cx="8520600" cy="626400"/>
          </a:xfrm>
          <a:prstGeom prst="rect">
            <a:avLst/>
          </a:prstGeom>
        </p:spPr>
        <p:txBody>
          <a:bodyPr anchorCtr="0" anchor="b" bIns="91425" lIns="91425" rIns="91425" tIns="91425">
            <a:noAutofit/>
          </a:bodyPr>
          <a:lstStyle/>
          <a:p>
            <a:pPr lvl="0">
              <a:spcBef>
                <a:spcPts val="0"/>
              </a:spcBef>
              <a:buNone/>
            </a:pPr>
            <a:r>
              <a:rPr lang="es" sz="3000"/>
              <a:t>2.4. Campos de datagrama UDP</a:t>
            </a:r>
          </a:p>
        </p:txBody>
      </p:sp>
      <p:sp>
        <p:nvSpPr>
          <p:cNvPr id="221" name="Shape 221"/>
          <p:cNvSpPr txBox="1"/>
          <p:nvPr>
            <p:ph idx="1" type="subTitle"/>
          </p:nvPr>
        </p:nvSpPr>
        <p:spPr>
          <a:xfrm>
            <a:off x="943450" y="4539200"/>
            <a:ext cx="2977800" cy="397200"/>
          </a:xfrm>
          <a:prstGeom prst="rect">
            <a:avLst/>
          </a:prstGeom>
        </p:spPr>
        <p:txBody>
          <a:bodyPr anchorCtr="0" anchor="t" bIns="91425" lIns="91425" rIns="91425" tIns="91425">
            <a:noAutofit/>
          </a:bodyPr>
          <a:lstStyle/>
          <a:p>
            <a:pPr lvl="0">
              <a:spcBef>
                <a:spcPts val="0"/>
              </a:spcBef>
              <a:buNone/>
            </a:pPr>
            <a:r>
              <a:rPr lang="es" sz="1400"/>
              <a:t>Autores</a:t>
            </a:r>
            <a:r>
              <a:rPr lang="es" sz="1200"/>
              <a:t>:Nacho y Juanbi </a:t>
            </a:r>
          </a:p>
        </p:txBody>
      </p:sp>
      <p:sp>
        <p:nvSpPr>
          <p:cNvPr id="222" name="Shape 222"/>
          <p:cNvSpPr txBox="1"/>
          <p:nvPr/>
        </p:nvSpPr>
        <p:spPr>
          <a:xfrm>
            <a:off x="6070575" y="2005200"/>
            <a:ext cx="1435200" cy="659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Encabezado UDP" id="223" name="Shape 223" title="Encabezado UDP"/>
          <p:cNvPicPr preferRelativeResize="0"/>
          <p:nvPr/>
        </p:nvPicPr>
        <p:blipFill>
          <a:blip r:embed="rId3">
            <a:alphaModFix/>
          </a:blip>
          <a:stretch>
            <a:fillRect/>
          </a:stretch>
        </p:blipFill>
        <p:spPr>
          <a:xfrm>
            <a:off x="4203024" y="2262850"/>
            <a:ext cx="4831100" cy="1373050"/>
          </a:xfrm>
          <a:prstGeom prst="rect">
            <a:avLst/>
          </a:prstGeom>
          <a:noFill/>
          <a:ln>
            <a:noFill/>
          </a:ln>
        </p:spPr>
      </p:pic>
      <p:sp>
        <p:nvSpPr>
          <p:cNvPr id="224" name="Shape 224"/>
          <p:cNvSpPr txBox="1"/>
          <p:nvPr/>
        </p:nvSpPr>
        <p:spPr>
          <a:xfrm>
            <a:off x="226625" y="1394025"/>
            <a:ext cx="4147800" cy="3110700"/>
          </a:xfrm>
          <a:prstGeom prst="rect">
            <a:avLst/>
          </a:prstGeom>
          <a:noFill/>
          <a:ln>
            <a:noFill/>
          </a:ln>
        </p:spPr>
        <p:txBody>
          <a:bodyPr anchorCtr="0" anchor="t" bIns="91425" lIns="91425" rIns="91425" tIns="91425">
            <a:noAutofit/>
          </a:bodyPr>
          <a:lstStyle/>
          <a:p>
            <a:pPr lvl="0" rtl="0">
              <a:spcBef>
                <a:spcPts val="0"/>
              </a:spcBef>
              <a:buNone/>
            </a:pPr>
            <a:r>
              <a:rPr lang="es"/>
              <a:t>La cabecera UDP consta de 4 campos de los cuales 2 son opcionales (puerto de origen y suma de de comprobación)</a:t>
            </a:r>
          </a:p>
          <a:p>
            <a:pPr lvl="0" rtl="0">
              <a:spcBef>
                <a:spcPts val="0"/>
              </a:spcBef>
              <a:buNone/>
            </a:pPr>
            <a:r>
              <a:t/>
            </a:r>
            <a:endParaRPr/>
          </a:p>
          <a:p>
            <a:pPr lvl="0" rtl="0">
              <a:spcBef>
                <a:spcPts val="0"/>
              </a:spcBef>
              <a:buNone/>
            </a:pPr>
            <a:r>
              <a:t/>
            </a:r>
            <a:endParaRPr/>
          </a:p>
          <a:p>
            <a:pPr indent="-228600" lvl="0" marL="457200" rtl="0">
              <a:spcBef>
                <a:spcPts val="0"/>
              </a:spcBef>
              <a:buChar char="●"/>
            </a:pPr>
            <a:r>
              <a:rPr b="1" lang="es"/>
              <a:t>Puerto de origen</a:t>
            </a:r>
            <a:r>
              <a:rPr lang="es"/>
              <a:t>:(16 bits) identifican el proceso de origen</a:t>
            </a:r>
          </a:p>
          <a:p>
            <a:pPr indent="-228600" lvl="0" marL="457200" rtl="0">
              <a:spcBef>
                <a:spcPts val="0"/>
              </a:spcBef>
              <a:buChar char="●"/>
            </a:pPr>
            <a:r>
              <a:rPr b="1" lang="es"/>
              <a:t>Puerto de destino</a:t>
            </a:r>
            <a:r>
              <a:rPr lang="es"/>
              <a:t>:(16 bits) identifican el proceso de recepción</a:t>
            </a:r>
          </a:p>
          <a:p>
            <a:pPr indent="-228600" lvl="0" marL="457200" rtl="0">
              <a:spcBef>
                <a:spcPts val="0"/>
              </a:spcBef>
              <a:buChar char="●"/>
            </a:pPr>
            <a:r>
              <a:rPr b="1" lang="es"/>
              <a:t>Longitud total</a:t>
            </a:r>
            <a:r>
              <a:rPr lang="es"/>
              <a:t>:(16 bits) tamaño del datagrama</a:t>
            </a:r>
          </a:p>
          <a:p>
            <a:pPr indent="-228600" lvl="0" marL="457200" rtl="0">
              <a:spcBef>
                <a:spcPts val="0"/>
              </a:spcBef>
              <a:buChar char="●"/>
            </a:pPr>
            <a:r>
              <a:rPr b="1" lang="es"/>
              <a:t>Suma de comprobación de encabezado</a:t>
            </a:r>
            <a:r>
              <a:rPr lang="es"/>
              <a:t>: (16 bits) permite controlar la integridad del datagrama</a:t>
            </a:r>
          </a:p>
          <a:p>
            <a:pPr lvl="0" rtl="0">
              <a:spcBef>
                <a:spcPts val="0"/>
              </a:spcBef>
              <a:buNone/>
            </a:pPr>
            <a:r>
              <a:t/>
            </a:r>
            <a:endParaRP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3. El protocolo TCP</a:t>
            </a:r>
          </a:p>
        </p:txBody>
      </p:sp>
      <p:sp>
        <p:nvSpPr>
          <p:cNvPr id="230" name="Shape 230"/>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3.1. TCP. Características</a:t>
            </a:r>
          </a:p>
        </p:txBody>
      </p:sp>
      <p:sp>
        <p:nvSpPr>
          <p:cNvPr id="236" name="Shape 236"/>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Emmanuel y Rubén </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179025"/>
            <a:ext cx="2235900" cy="1208400"/>
          </a:xfrm>
          <a:prstGeom prst="rect">
            <a:avLst/>
          </a:prstGeom>
        </p:spPr>
        <p:txBody>
          <a:bodyPr anchorCtr="0" anchor="b" bIns="91425" lIns="91425" rIns="91425" tIns="91425">
            <a:noAutofit/>
          </a:bodyPr>
          <a:lstStyle/>
          <a:p>
            <a:pPr lvl="0">
              <a:spcBef>
                <a:spcPts val="0"/>
              </a:spcBef>
              <a:buNone/>
            </a:pPr>
            <a:r>
              <a:rPr lang="es"/>
              <a:t>Función principal del protocolo</a:t>
            </a:r>
          </a:p>
        </p:txBody>
      </p:sp>
      <p:sp>
        <p:nvSpPr>
          <p:cNvPr id="242" name="Shape 242"/>
          <p:cNvSpPr txBox="1"/>
          <p:nvPr>
            <p:ph idx="1" type="body"/>
          </p:nvPr>
        </p:nvSpPr>
        <p:spPr>
          <a:xfrm>
            <a:off x="311700" y="1490875"/>
            <a:ext cx="2704200" cy="1590300"/>
          </a:xfrm>
          <a:prstGeom prst="rect">
            <a:avLst/>
          </a:prstGeom>
        </p:spPr>
        <p:txBody>
          <a:bodyPr anchorCtr="0" anchor="t" bIns="91425" lIns="91425" rIns="91425" tIns="91425">
            <a:noAutofit/>
          </a:bodyPr>
          <a:lstStyle/>
          <a:p>
            <a:pPr lvl="0">
              <a:spcBef>
                <a:spcPts val="0"/>
              </a:spcBef>
              <a:buNone/>
            </a:pPr>
            <a:r>
              <a:rPr lang="es"/>
              <a:t>Prestar un servicio que permite que la comunicación entre dos sistemas se efectúe:</a:t>
            </a:r>
          </a:p>
          <a:p>
            <a:pPr indent="-228600" lvl="0" marL="457200" rtl="0">
              <a:spcBef>
                <a:spcPts val="0"/>
              </a:spcBef>
              <a:buChar char="➢"/>
            </a:pPr>
            <a:r>
              <a:rPr lang="es"/>
              <a:t>Sin errores</a:t>
            </a:r>
          </a:p>
          <a:p>
            <a:pPr indent="-228600" lvl="0" marL="457200" rtl="0">
              <a:spcBef>
                <a:spcPts val="0"/>
              </a:spcBef>
              <a:buChar char="➢"/>
            </a:pPr>
            <a:r>
              <a:rPr lang="es"/>
              <a:t>Sin pérdidas</a:t>
            </a:r>
          </a:p>
          <a:p>
            <a:pPr indent="-228600" lvl="0" marL="457200">
              <a:spcBef>
                <a:spcPts val="0"/>
              </a:spcBef>
              <a:buChar char="➢"/>
            </a:pPr>
            <a:r>
              <a:rPr lang="es"/>
              <a:t>Con seguridad</a:t>
            </a:r>
          </a:p>
          <a:p>
            <a:pPr lvl="0">
              <a:spcBef>
                <a:spcPts val="0"/>
              </a:spcBef>
              <a:buNone/>
            </a:pPr>
            <a:r>
              <a:t/>
            </a:r>
            <a:endParaRPr/>
          </a:p>
        </p:txBody>
      </p:sp>
      <p:sp>
        <p:nvSpPr>
          <p:cNvPr id="243" name="Shape 243"/>
          <p:cNvSpPr txBox="1"/>
          <p:nvPr/>
        </p:nvSpPr>
        <p:spPr>
          <a:xfrm rot="-939871">
            <a:off x="7084271" y="1136758"/>
            <a:ext cx="1664417" cy="460177"/>
          </a:xfrm>
          <a:prstGeom prst="rect">
            <a:avLst/>
          </a:prstGeom>
          <a:noFill/>
          <a:ln>
            <a:noFill/>
          </a:ln>
        </p:spPr>
        <p:txBody>
          <a:bodyPr anchorCtr="0" anchor="t" bIns="91425" lIns="91425" rIns="91425" tIns="91425">
            <a:noAutofit/>
          </a:bodyPr>
          <a:lstStyle/>
          <a:p>
            <a:pPr lvl="0">
              <a:spcBef>
                <a:spcPts val="0"/>
              </a:spcBef>
              <a:buNone/>
            </a:pPr>
            <a:r>
              <a:rPr lang="es">
                <a:solidFill>
                  <a:srgbClr val="FF5722"/>
                </a:solidFill>
              </a:rPr>
              <a:t>PDU ➜ Segmento</a:t>
            </a:r>
          </a:p>
        </p:txBody>
      </p:sp>
      <p:pic>
        <p:nvPicPr>
          <p:cNvPr descr="image003.jpg" id="244" name="Shape 244"/>
          <p:cNvPicPr preferRelativeResize="0"/>
          <p:nvPr/>
        </p:nvPicPr>
        <p:blipFill>
          <a:blip r:embed="rId3">
            <a:alphaModFix/>
          </a:blip>
          <a:stretch>
            <a:fillRect/>
          </a:stretch>
        </p:blipFill>
        <p:spPr>
          <a:xfrm>
            <a:off x="3015893" y="0"/>
            <a:ext cx="3600106" cy="2733549"/>
          </a:xfrm>
          <a:prstGeom prst="rect">
            <a:avLst/>
          </a:prstGeom>
          <a:noFill/>
          <a:ln>
            <a:noFill/>
          </a:ln>
        </p:spPr>
      </p:pic>
      <p:sp>
        <p:nvSpPr>
          <p:cNvPr id="245" name="Shape 245"/>
          <p:cNvSpPr txBox="1"/>
          <p:nvPr/>
        </p:nvSpPr>
        <p:spPr>
          <a:xfrm>
            <a:off x="311700" y="3325100"/>
            <a:ext cx="3945000" cy="1412100"/>
          </a:xfrm>
          <a:prstGeom prst="rect">
            <a:avLst/>
          </a:prstGeom>
          <a:noFill/>
          <a:ln>
            <a:noFill/>
          </a:ln>
        </p:spPr>
        <p:txBody>
          <a:bodyPr anchorCtr="0" anchor="t" bIns="91425" lIns="91425" rIns="91425" tIns="91425">
            <a:noAutofit/>
          </a:bodyPr>
          <a:lstStyle/>
          <a:p>
            <a:pPr lvl="0">
              <a:spcBef>
                <a:spcPts val="0"/>
              </a:spcBef>
              <a:buNone/>
            </a:pPr>
            <a:r>
              <a:rPr b="1" i="1" lang="es">
                <a:solidFill>
                  <a:srgbClr val="FF5722"/>
                </a:solidFill>
              </a:rPr>
              <a:t>ORIENTADO A LA CONEXIÓN</a:t>
            </a:r>
          </a:p>
          <a:p>
            <a:pPr lvl="0">
              <a:spcBef>
                <a:spcPts val="0"/>
              </a:spcBef>
              <a:buNone/>
            </a:pPr>
            <a:r>
              <a:t/>
            </a:r>
            <a:endParaRPr/>
          </a:p>
          <a:p>
            <a:pPr indent="-228600" lvl="0" marL="457200" rtl="0">
              <a:spcBef>
                <a:spcPts val="0"/>
              </a:spcBef>
              <a:buChar char="➢"/>
            </a:pPr>
            <a:r>
              <a:rPr i="1" lang="es"/>
              <a:t>Primero busca una ruta para enviar los paquetes y luego los envía.</a:t>
            </a:r>
          </a:p>
          <a:p>
            <a:pPr indent="-228600" lvl="0" marL="457200">
              <a:spcBef>
                <a:spcPts val="0"/>
              </a:spcBef>
              <a:buChar char="➢"/>
            </a:pPr>
            <a:r>
              <a:rPr i="1" lang="es"/>
              <a:t>Al finalizar, si no es necesaria, la destruye.</a:t>
            </a:r>
          </a:p>
        </p:txBody>
      </p:sp>
      <p:sp>
        <p:nvSpPr>
          <p:cNvPr id="246" name="Shape 246"/>
          <p:cNvSpPr/>
          <p:nvPr/>
        </p:nvSpPr>
        <p:spPr>
          <a:xfrm>
            <a:off x="5783850" y="2533875"/>
            <a:ext cx="3360000" cy="260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300px-Fin_de_conexión_TCP.svg.png" id="247" name="Shape 247"/>
          <p:cNvPicPr preferRelativeResize="0"/>
          <p:nvPr/>
        </p:nvPicPr>
        <p:blipFill>
          <a:blip r:embed="rId4">
            <a:alphaModFix/>
          </a:blip>
          <a:stretch>
            <a:fillRect/>
          </a:stretch>
        </p:blipFill>
        <p:spPr>
          <a:xfrm>
            <a:off x="5726900" y="2540862"/>
            <a:ext cx="3416949" cy="2595724"/>
          </a:xfrm>
          <a:prstGeom prst="rect">
            <a:avLst/>
          </a:prstGeom>
          <a:noFill/>
          <a:ln>
            <a:noFill/>
          </a:ln>
        </p:spPr>
      </p:pic>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solidFill>
                  <a:srgbClr val="FF5722"/>
                </a:solidFill>
              </a:rPr>
              <a:t>Servicios que ofrece el protocolo</a:t>
            </a:r>
          </a:p>
        </p:txBody>
      </p:sp>
      <p:sp>
        <p:nvSpPr>
          <p:cNvPr id="253" name="Shape 253"/>
          <p:cNvSpPr txBox="1"/>
          <p:nvPr>
            <p:ph idx="1" type="body"/>
          </p:nvPr>
        </p:nvSpPr>
        <p:spPr>
          <a:xfrm>
            <a:off x="345925" y="1144050"/>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s"/>
              <a:t>Conexiones lógicas</a:t>
            </a:r>
          </a:p>
          <a:p>
            <a:pPr indent="-228600" lvl="0" marL="457200" rtl="0">
              <a:spcBef>
                <a:spcPts val="0"/>
              </a:spcBef>
              <a:buClr>
                <a:srgbClr val="666666"/>
              </a:buClr>
              <a:buAutoNum type="arabicPeriod"/>
            </a:pPr>
            <a:r>
              <a:rPr lang="es">
                <a:solidFill>
                  <a:srgbClr val="666666"/>
                </a:solidFill>
              </a:rPr>
              <a:t>Multiplexación de conexiones</a:t>
            </a:r>
          </a:p>
          <a:p>
            <a:pPr indent="-228600" lvl="0" marL="457200" rtl="0">
              <a:spcBef>
                <a:spcPts val="0"/>
              </a:spcBef>
              <a:buAutoNum type="arabicPeriod"/>
            </a:pPr>
            <a:r>
              <a:rPr lang="es"/>
              <a:t>Fragmentación</a:t>
            </a:r>
          </a:p>
          <a:p>
            <a:pPr indent="-228600" lvl="0" marL="457200" rtl="0">
              <a:spcBef>
                <a:spcPts val="0"/>
              </a:spcBef>
              <a:buAutoNum type="arabicPeriod"/>
            </a:pPr>
            <a:r>
              <a:rPr lang="es"/>
              <a:t>Reordenación</a:t>
            </a:r>
          </a:p>
          <a:p>
            <a:pPr indent="-228600" lvl="0" marL="457200" rtl="0">
              <a:spcBef>
                <a:spcPts val="0"/>
              </a:spcBef>
              <a:buAutoNum type="arabicPeriod"/>
            </a:pPr>
            <a:r>
              <a:rPr lang="es"/>
              <a:t>Detección de errores</a:t>
            </a:r>
          </a:p>
          <a:p>
            <a:pPr indent="-228600" lvl="0" marL="457200" rtl="0">
              <a:spcBef>
                <a:spcPts val="0"/>
              </a:spcBef>
              <a:buAutoNum type="arabicPeriod"/>
            </a:pPr>
            <a:r>
              <a:rPr lang="es"/>
              <a:t>Entrega fiable</a:t>
            </a:r>
          </a:p>
          <a:p>
            <a:pPr indent="-228600" lvl="0" marL="457200" rtl="0">
              <a:spcBef>
                <a:spcPts val="0"/>
              </a:spcBef>
              <a:buAutoNum type="arabicPeriod"/>
            </a:pPr>
            <a:r>
              <a:rPr lang="es"/>
              <a:t>Retransmisión automática</a:t>
            </a:r>
          </a:p>
          <a:p>
            <a:pPr indent="-228600" lvl="0" marL="457200" rtl="0">
              <a:spcBef>
                <a:spcPts val="0"/>
              </a:spcBef>
              <a:buAutoNum type="arabicPeriod"/>
            </a:pPr>
            <a:r>
              <a:rPr lang="es"/>
              <a:t>Eliminación</a:t>
            </a:r>
          </a:p>
          <a:p>
            <a:pPr indent="-228600" lvl="0" marL="457200" rtl="0">
              <a:spcBef>
                <a:spcPts val="0"/>
              </a:spcBef>
              <a:buAutoNum type="arabicPeriod"/>
            </a:pPr>
            <a:r>
              <a:rPr lang="es"/>
              <a:t>Control de flujo</a:t>
            </a:r>
          </a:p>
        </p:txBody>
      </p:sp>
      <p:pic>
        <p:nvPicPr>
          <p:cNvPr descr="internet-images-mux.gif" id="254" name="Shape 254"/>
          <p:cNvPicPr preferRelativeResize="0"/>
          <p:nvPr/>
        </p:nvPicPr>
        <p:blipFill>
          <a:blip r:embed="rId3">
            <a:alphaModFix/>
          </a:blip>
          <a:stretch>
            <a:fillRect/>
          </a:stretch>
        </p:blipFill>
        <p:spPr>
          <a:xfrm>
            <a:off x="6675775" y="1297387"/>
            <a:ext cx="2190750" cy="1228725"/>
          </a:xfrm>
          <a:prstGeom prst="rect">
            <a:avLst/>
          </a:prstGeom>
          <a:noFill/>
          <a:ln>
            <a:noFill/>
          </a:ln>
        </p:spPr>
      </p:pic>
      <p:pic>
        <p:nvPicPr>
          <p:cNvPr descr="funciones.jpg" id="255" name="Shape 255"/>
          <p:cNvPicPr preferRelativeResize="0"/>
          <p:nvPr/>
        </p:nvPicPr>
        <p:blipFill>
          <a:blip r:embed="rId4">
            <a:alphaModFix/>
          </a:blip>
          <a:stretch>
            <a:fillRect/>
          </a:stretch>
        </p:blipFill>
        <p:spPr>
          <a:xfrm>
            <a:off x="3495349" y="3258875"/>
            <a:ext cx="2638475" cy="1884625"/>
          </a:xfrm>
          <a:prstGeom prst="rect">
            <a:avLst/>
          </a:prstGeom>
          <a:noFill/>
          <a:ln>
            <a:noFill/>
          </a:ln>
        </p:spPr>
      </p:pic>
      <p:pic>
        <p:nvPicPr>
          <p:cNvPr descr="índice.jpeg" id="256" name="Shape 256"/>
          <p:cNvPicPr preferRelativeResize="0"/>
          <p:nvPr/>
        </p:nvPicPr>
        <p:blipFill>
          <a:blip r:embed="rId5">
            <a:alphaModFix/>
          </a:blip>
          <a:stretch>
            <a:fillRect/>
          </a:stretch>
        </p:blipFill>
        <p:spPr>
          <a:xfrm>
            <a:off x="3912000" y="1404924"/>
            <a:ext cx="2715800" cy="1559750"/>
          </a:xfrm>
          <a:prstGeom prst="rect">
            <a:avLst/>
          </a:prstGeom>
          <a:noFill/>
          <a:ln>
            <a:noFill/>
          </a:ln>
        </p:spPr>
      </p:pic>
      <p:sp>
        <p:nvSpPr>
          <p:cNvPr id="257" name="Shape 257"/>
          <p:cNvSpPr txBox="1"/>
          <p:nvPr/>
        </p:nvSpPr>
        <p:spPr>
          <a:xfrm>
            <a:off x="6692950" y="3416287"/>
            <a:ext cx="2156400" cy="912300"/>
          </a:xfrm>
          <a:prstGeom prst="rect">
            <a:avLst/>
          </a:prstGeom>
          <a:noFill/>
          <a:ln>
            <a:noFill/>
          </a:ln>
        </p:spPr>
        <p:txBody>
          <a:bodyPr anchorCtr="0" anchor="t" bIns="91425" lIns="91425" rIns="91425" tIns="91425">
            <a:noAutofit/>
          </a:bodyPr>
          <a:lstStyle/>
          <a:p>
            <a:pPr lvl="0">
              <a:spcBef>
                <a:spcPts val="0"/>
              </a:spcBef>
              <a:buNone/>
            </a:pPr>
            <a:r>
              <a:rPr lang="es">
                <a:solidFill>
                  <a:srgbClr val="FF5722"/>
                </a:solidFill>
              </a:rPr>
              <a:t>Consecuencias</a:t>
            </a:r>
          </a:p>
          <a:p>
            <a:pPr lvl="0">
              <a:spcBef>
                <a:spcPts val="0"/>
              </a:spcBef>
              <a:buNone/>
            </a:pPr>
            <a:r>
              <a:t/>
            </a:r>
            <a:endParaRPr/>
          </a:p>
          <a:p>
            <a:pPr indent="-228600" lvl="0" marL="457200">
              <a:spcBef>
                <a:spcPts val="0"/>
              </a:spcBef>
              <a:buChar char="●"/>
            </a:pPr>
            <a:r>
              <a:rPr lang="es"/>
              <a:t>Mucho más lento</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1.1. Tareas de la capa de transporte</a:t>
            </a:r>
          </a:p>
        </p:txBody>
      </p:sp>
      <p:sp>
        <p:nvSpPr>
          <p:cNvPr id="70" name="Shape 70"/>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Martin G y Daniel P</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ctrTitle"/>
          </p:nvPr>
        </p:nvSpPr>
        <p:spPr>
          <a:xfrm>
            <a:off x="311700" y="1325350"/>
            <a:ext cx="8520600" cy="804300"/>
          </a:xfrm>
          <a:prstGeom prst="rect">
            <a:avLst/>
          </a:prstGeom>
        </p:spPr>
        <p:txBody>
          <a:bodyPr anchorCtr="0" anchor="b" bIns="91425" lIns="91425" rIns="91425" tIns="91425">
            <a:noAutofit/>
          </a:bodyPr>
          <a:lstStyle/>
          <a:p>
            <a:pPr lvl="0">
              <a:spcBef>
                <a:spcPts val="0"/>
              </a:spcBef>
              <a:buNone/>
            </a:pPr>
            <a:r>
              <a:rPr lang="es" sz="4000">
                <a:solidFill>
                  <a:srgbClr val="FF5722"/>
                </a:solidFill>
              </a:rPr>
              <a:t>3.2. TCP. Estados de conexión</a:t>
            </a:r>
          </a:p>
        </p:txBody>
      </p:sp>
      <p:sp>
        <p:nvSpPr>
          <p:cNvPr id="263" name="Shape 263"/>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Daniel Bueno y Daniel García</a:t>
            </a:r>
          </a:p>
        </p:txBody>
      </p:sp>
    </p:spTree>
  </p:cSld>
  <p:clrMapOvr>
    <a:masterClrMapping/>
  </p:clrMapOvr>
  <mc:AlternateContent>
    <mc:Choice Requires="p14">
      <p:transition spd="slow">
        <p14:flip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ctrTitle"/>
          </p:nvPr>
        </p:nvSpPr>
        <p:spPr>
          <a:xfrm>
            <a:off x="2091600" y="243350"/>
            <a:ext cx="5156700" cy="1047600"/>
          </a:xfrm>
          <a:prstGeom prst="rect">
            <a:avLst/>
          </a:prstGeom>
        </p:spPr>
        <p:txBody>
          <a:bodyPr anchorCtr="0" anchor="b" bIns="91425" lIns="91425" rIns="91425" tIns="91425">
            <a:noAutofit/>
          </a:bodyPr>
          <a:lstStyle/>
          <a:p>
            <a:pPr lvl="0">
              <a:spcBef>
                <a:spcPts val="0"/>
              </a:spcBef>
              <a:buNone/>
            </a:pPr>
            <a:r>
              <a:rPr lang="es" sz="4000">
                <a:solidFill>
                  <a:srgbClr val="FF5722"/>
                </a:solidFill>
              </a:rPr>
              <a:t>¿Que son?</a:t>
            </a:r>
          </a:p>
        </p:txBody>
      </p:sp>
      <p:sp>
        <p:nvSpPr>
          <p:cNvPr id="269" name="Shape 269"/>
          <p:cNvSpPr txBox="1"/>
          <p:nvPr>
            <p:ph idx="1" type="subTitle"/>
          </p:nvPr>
        </p:nvSpPr>
        <p:spPr>
          <a:xfrm>
            <a:off x="409650" y="1499175"/>
            <a:ext cx="8520600" cy="1933800"/>
          </a:xfrm>
          <a:prstGeom prst="rect">
            <a:avLst/>
          </a:prstGeom>
        </p:spPr>
        <p:txBody>
          <a:bodyPr anchorCtr="0" anchor="t" bIns="91425" lIns="91425" rIns="91425" tIns="91425">
            <a:noAutofit/>
          </a:bodyPr>
          <a:lstStyle/>
          <a:p>
            <a:pPr lvl="0">
              <a:spcBef>
                <a:spcPts val="0"/>
              </a:spcBef>
              <a:buNone/>
            </a:pPr>
            <a:r>
              <a:rPr lang="es" sz="1800"/>
              <a:t>Las conexiones TCP comunican dos procesos en dos equipos y cada uno es identificado por un número de puerto</a:t>
            </a:r>
            <a:r>
              <a:rPr lang="es"/>
              <a:t> </a:t>
            </a:r>
          </a:p>
          <a:p>
            <a:pPr lvl="0">
              <a:spcBef>
                <a:spcPts val="0"/>
              </a:spcBef>
              <a:buNone/>
            </a:pPr>
            <a:r>
              <a:t/>
            </a:r>
            <a:endParaRPr/>
          </a:p>
        </p:txBody>
      </p:sp>
      <p:pic>
        <p:nvPicPr>
          <p:cNvPr descr="transition_logo_250.jpg" id="270" name="Shape 270"/>
          <p:cNvPicPr preferRelativeResize="0"/>
          <p:nvPr/>
        </p:nvPicPr>
        <p:blipFill>
          <a:blip r:embed="rId3">
            <a:alphaModFix/>
          </a:blip>
          <a:stretch>
            <a:fillRect/>
          </a:stretch>
        </p:blipFill>
        <p:spPr>
          <a:xfrm>
            <a:off x="3526950" y="2223725"/>
            <a:ext cx="2286000" cy="2857500"/>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ctrTitle"/>
          </p:nvPr>
        </p:nvSpPr>
        <p:spPr>
          <a:xfrm>
            <a:off x="389025" y="319625"/>
            <a:ext cx="2483700" cy="910200"/>
          </a:xfrm>
          <a:prstGeom prst="rect">
            <a:avLst/>
          </a:prstGeom>
        </p:spPr>
        <p:txBody>
          <a:bodyPr anchorCtr="0" anchor="b" bIns="91425" lIns="91425" rIns="91425" tIns="91425">
            <a:noAutofit/>
          </a:bodyPr>
          <a:lstStyle/>
          <a:p>
            <a:pPr lvl="0">
              <a:spcBef>
                <a:spcPts val="0"/>
              </a:spcBef>
              <a:buNone/>
            </a:pPr>
            <a:r>
              <a:rPr lang="es" sz="3000">
                <a:solidFill>
                  <a:srgbClr val="FF5722"/>
                </a:solidFill>
              </a:rPr>
              <a:t>Pasos que ejecutan</a:t>
            </a:r>
          </a:p>
        </p:txBody>
      </p:sp>
      <p:sp>
        <p:nvSpPr>
          <p:cNvPr id="276" name="Shape 276"/>
          <p:cNvSpPr txBox="1"/>
          <p:nvPr/>
        </p:nvSpPr>
        <p:spPr>
          <a:xfrm>
            <a:off x="4326925" y="455200"/>
            <a:ext cx="3788700" cy="736800"/>
          </a:xfrm>
          <a:prstGeom prst="rect">
            <a:avLst/>
          </a:prstGeom>
          <a:noFill/>
          <a:ln>
            <a:noFill/>
          </a:ln>
        </p:spPr>
        <p:txBody>
          <a:bodyPr anchorCtr="0" anchor="t" bIns="91425" lIns="91425" rIns="91425" tIns="91425">
            <a:noAutofit/>
          </a:bodyPr>
          <a:lstStyle/>
          <a:p>
            <a:pPr lvl="0">
              <a:spcBef>
                <a:spcPts val="0"/>
              </a:spcBef>
              <a:buNone/>
            </a:pPr>
            <a:r>
              <a:rPr lang="es"/>
              <a:t>Los servidores escuchan pero los del cliente están cerrados y sólo cambian cuando se comunica con el servidor.</a:t>
            </a:r>
          </a:p>
        </p:txBody>
      </p:sp>
      <p:sp>
        <p:nvSpPr>
          <p:cNvPr id="277" name="Shape 277"/>
          <p:cNvSpPr txBox="1"/>
          <p:nvPr/>
        </p:nvSpPr>
        <p:spPr>
          <a:xfrm>
            <a:off x="3988775" y="607600"/>
            <a:ext cx="355200" cy="441900"/>
          </a:xfrm>
          <a:prstGeom prst="rect">
            <a:avLst/>
          </a:prstGeom>
          <a:noFill/>
          <a:ln>
            <a:noFill/>
          </a:ln>
        </p:spPr>
        <p:txBody>
          <a:bodyPr anchorCtr="0" anchor="t" bIns="91425" lIns="91425" rIns="91425" tIns="91425">
            <a:noAutofit/>
          </a:bodyPr>
          <a:lstStyle/>
          <a:p>
            <a:pPr lvl="0">
              <a:spcBef>
                <a:spcPts val="0"/>
              </a:spcBef>
              <a:buNone/>
            </a:pPr>
            <a:r>
              <a:rPr lang="es"/>
              <a:t>1.</a:t>
            </a:r>
          </a:p>
        </p:txBody>
      </p:sp>
      <p:sp>
        <p:nvSpPr>
          <p:cNvPr id="278" name="Shape 278"/>
          <p:cNvSpPr txBox="1"/>
          <p:nvPr/>
        </p:nvSpPr>
        <p:spPr>
          <a:xfrm>
            <a:off x="4326925" y="1420600"/>
            <a:ext cx="3680400" cy="947400"/>
          </a:xfrm>
          <a:prstGeom prst="rect">
            <a:avLst/>
          </a:prstGeom>
          <a:noFill/>
          <a:ln>
            <a:noFill/>
          </a:ln>
        </p:spPr>
        <p:txBody>
          <a:bodyPr anchorCtr="0" anchor="t" bIns="91425" lIns="91425" rIns="91425" tIns="91425">
            <a:noAutofit/>
          </a:bodyPr>
          <a:lstStyle/>
          <a:p>
            <a:pPr lvl="0">
              <a:spcBef>
                <a:spcPts val="0"/>
              </a:spcBef>
              <a:buNone/>
            </a:pPr>
            <a:r>
              <a:rPr lang="es"/>
              <a:t>Cuando se establece una conexión (tras pasar por una serie de estados) los puertos pueden intercambiar datos con una sola conexión. </a:t>
            </a:r>
          </a:p>
        </p:txBody>
      </p:sp>
      <p:sp>
        <p:nvSpPr>
          <p:cNvPr id="279" name="Shape 279"/>
          <p:cNvSpPr txBox="1"/>
          <p:nvPr/>
        </p:nvSpPr>
        <p:spPr>
          <a:xfrm>
            <a:off x="3988775" y="1679650"/>
            <a:ext cx="355200" cy="429300"/>
          </a:xfrm>
          <a:prstGeom prst="rect">
            <a:avLst/>
          </a:prstGeom>
          <a:noFill/>
          <a:ln>
            <a:noFill/>
          </a:ln>
        </p:spPr>
        <p:txBody>
          <a:bodyPr anchorCtr="0" anchor="t" bIns="91425" lIns="91425" rIns="91425" tIns="91425">
            <a:noAutofit/>
          </a:bodyPr>
          <a:lstStyle/>
          <a:p>
            <a:pPr lvl="0">
              <a:spcBef>
                <a:spcPts val="0"/>
              </a:spcBef>
              <a:buNone/>
            </a:pPr>
            <a:r>
              <a:rPr lang="es"/>
              <a:t>2.</a:t>
            </a:r>
          </a:p>
        </p:txBody>
      </p:sp>
      <p:sp>
        <p:nvSpPr>
          <p:cNvPr id="280" name="Shape 280"/>
          <p:cNvSpPr txBox="1"/>
          <p:nvPr/>
        </p:nvSpPr>
        <p:spPr>
          <a:xfrm>
            <a:off x="4359850" y="2596600"/>
            <a:ext cx="3788700" cy="1045800"/>
          </a:xfrm>
          <a:prstGeom prst="rect">
            <a:avLst/>
          </a:prstGeom>
          <a:noFill/>
          <a:ln>
            <a:noFill/>
          </a:ln>
        </p:spPr>
        <p:txBody>
          <a:bodyPr anchorCtr="0" anchor="t" bIns="91425" lIns="91425" rIns="91425" tIns="91425">
            <a:noAutofit/>
          </a:bodyPr>
          <a:lstStyle/>
          <a:p>
            <a:pPr lvl="0">
              <a:spcBef>
                <a:spcPts val="0"/>
              </a:spcBef>
              <a:buNone/>
            </a:pPr>
            <a:r>
              <a:rPr lang="es"/>
              <a:t>Cuando la conexión ya no es necesaria, se eliminan dejando un margen de tiempo para paquetes que puedan quedarse rezagados.</a:t>
            </a:r>
          </a:p>
        </p:txBody>
      </p:sp>
      <p:sp>
        <p:nvSpPr>
          <p:cNvPr id="281" name="Shape 281"/>
          <p:cNvSpPr txBox="1"/>
          <p:nvPr/>
        </p:nvSpPr>
        <p:spPr>
          <a:xfrm>
            <a:off x="3988775" y="2793825"/>
            <a:ext cx="355200" cy="429300"/>
          </a:xfrm>
          <a:prstGeom prst="rect">
            <a:avLst/>
          </a:prstGeom>
          <a:noFill/>
          <a:ln>
            <a:noFill/>
          </a:ln>
        </p:spPr>
        <p:txBody>
          <a:bodyPr anchorCtr="0" anchor="t" bIns="91425" lIns="91425" rIns="91425" tIns="91425">
            <a:noAutofit/>
          </a:bodyPr>
          <a:lstStyle/>
          <a:p>
            <a:pPr lvl="0" rtl="0">
              <a:spcBef>
                <a:spcPts val="0"/>
              </a:spcBef>
              <a:buNone/>
            </a:pPr>
            <a:r>
              <a:rPr lang="es"/>
              <a:t>3.</a:t>
            </a:r>
          </a:p>
        </p:txBody>
      </p:sp>
      <p:pic>
        <p:nvPicPr>
          <p:cNvPr descr="maquina-de-estados-tcp.jpg" id="282" name="Shape 282"/>
          <p:cNvPicPr preferRelativeResize="0"/>
          <p:nvPr/>
        </p:nvPicPr>
        <p:blipFill>
          <a:blip r:embed="rId3">
            <a:alphaModFix/>
          </a:blip>
          <a:stretch>
            <a:fillRect/>
          </a:stretch>
        </p:blipFill>
        <p:spPr>
          <a:xfrm>
            <a:off x="236624" y="1344400"/>
            <a:ext cx="3282656" cy="3412024"/>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3.3. Campos de segmento TCP</a:t>
            </a:r>
          </a:p>
        </p:txBody>
      </p:sp>
      <p:sp>
        <p:nvSpPr>
          <p:cNvPr id="288" name="Shape 288"/>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Daniel Bueno y Daniel García</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ctrTitle"/>
          </p:nvPr>
        </p:nvSpPr>
        <p:spPr>
          <a:xfrm>
            <a:off x="382125" y="1187725"/>
            <a:ext cx="8520600" cy="981900"/>
          </a:xfrm>
          <a:prstGeom prst="rect">
            <a:avLst/>
          </a:prstGeom>
        </p:spPr>
        <p:txBody>
          <a:bodyPr anchorCtr="0" anchor="b" bIns="91425" lIns="91425" rIns="91425" tIns="91425">
            <a:noAutofit/>
          </a:bodyPr>
          <a:lstStyle/>
          <a:p>
            <a:pPr lvl="0">
              <a:spcBef>
                <a:spcPts val="0"/>
              </a:spcBef>
              <a:buNone/>
            </a:pPr>
            <a:r>
              <a:rPr lang="es" sz="1100">
                <a:solidFill>
                  <a:srgbClr val="000000"/>
                </a:solidFill>
                <a:latin typeface="Arial"/>
                <a:ea typeface="Arial"/>
                <a:cs typeface="Arial"/>
                <a:sym typeface="Arial"/>
              </a:rPr>
              <a:t>	 	 	 	</a:t>
            </a:r>
          </a:p>
          <a:p>
            <a:pPr lvl="0" algn="l">
              <a:spcBef>
                <a:spcPts val="0"/>
              </a:spcBef>
              <a:buNone/>
            </a:pPr>
            <a:r>
              <a:rPr lang="es" sz="3000">
                <a:solidFill>
                  <a:srgbClr val="FF5722"/>
                </a:solidFill>
              </a:rPr>
              <a:t>Definición</a:t>
            </a:r>
          </a:p>
          <a:p>
            <a:pPr lvl="0">
              <a:spcBef>
                <a:spcPts val="0"/>
              </a:spcBef>
              <a:buNone/>
            </a:pPr>
            <a:r>
              <a:t/>
            </a:r>
            <a:endParaRPr/>
          </a:p>
        </p:txBody>
      </p:sp>
      <p:sp>
        <p:nvSpPr>
          <p:cNvPr id="294" name="Shape 294"/>
          <p:cNvSpPr txBox="1"/>
          <p:nvPr>
            <p:ph idx="1" type="subTitle"/>
          </p:nvPr>
        </p:nvSpPr>
        <p:spPr>
          <a:xfrm>
            <a:off x="431000" y="1436123"/>
            <a:ext cx="8520600" cy="733500"/>
          </a:xfrm>
          <a:prstGeom prst="rect">
            <a:avLst/>
          </a:prstGeom>
        </p:spPr>
        <p:txBody>
          <a:bodyPr anchorCtr="0" anchor="t" bIns="91425" lIns="91425" rIns="91425" tIns="91425">
            <a:noAutofit/>
          </a:bodyPr>
          <a:lstStyle/>
          <a:p>
            <a:pPr lvl="0" algn="l">
              <a:spcBef>
                <a:spcPts val="0"/>
              </a:spcBef>
              <a:buNone/>
            </a:pPr>
            <a:r>
              <a:rPr lang="es" sz="1800"/>
              <a:t>Se llama segmentos TCP a los paquetes de bits que constituyen las unidades del protocolo TCP.</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ctrTitle"/>
          </p:nvPr>
        </p:nvSpPr>
        <p:spPr>
          <a:xfrm>
            <a:off x="435975" y="531375"/>
            <a:ext cx="5483100" cy="575400"/>
          </a:xfrm>
          <a:prstGeom prst="rect">
            <a:avLst/>
          </a:prstGeom>
        </p:spPr>
        <p:txBody>
          <a:bodyPr anchorCtr="0" anchor="b" bIns="91425" lIns="91425" rIns="91425" tIns="91425">
            <a:noAutofit/>
          </a:bodyPr>
          <a:lstStyle/>
          <a:p>
            <a:pPr lvl="0" rtl="0" algn="l">
              <a:lnSpc>
                <a:spcPct val="115000"/>
              </a:lnSpc>
              <a:spcBef>
                <a:spcPts val="1800"/>
              </a:spcBef>
              <a:spcAft>
                <a:spcPts val="400"/>
              </a:spcAft>
              <a:buNone/>
            </a:pPr>
            <a:r>
              <a:rPr b="1" lang="es" sz="2400">
                <a:solidFill>
                  <a:srgbClr val="FF5722"/>
                </a:solidFill>
                <a:latin typeface="Arial"/>
                <a:ea typeface="Arial"/>
                <a:cs typeface="Arial"/>
                <a:sym typeface="Arial"/>
              </a:rPr>
              <a:t>Campos de la cabecera TCP</a:t>
            </a:r>
          </a:p>
        </p:txBody>
      </p:sp>
      <p:pic>
        <p:nvPicPr>
          <p:cNvPr descr="tcp_header.png" id="300" name="Shape 300"/>
          <p:cNvPicPr preferRelativeResize="0"/>
          <p:nvPr/>
        </p:nvPicPr>
        <p:blipFill>
          <a:blip r:embed="rId3">
            <a:alphaModFix/>
          </a:blip>
          <a:stretch>
            <a:fillRect/>
          </a:stretch>
        </p:blipFill>
        <p:spPr>
          <a:xfrm>
            <a:off x="623049" y="1148625"/>
            <a:ext cx="8066549" cy="3378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idx="1" type="subTitle"/>
          </p:nvPr>
        </p:nvSpPr>
        <p:spPr>
          <a:xfrm>
            <a:off x="258300" y="338225"/>
            <a:ext cx="8742900" cy="4336200"/>
          </a:xfrm>
          <a:prstGeom prst="rect">
            <a:avLst/>
          </a:prstGeom>
        </p:spPr>
        <p:txBody>
          <a:bodyPr anchorCtr="0" anchor="t" bIns="91425" lIns="91425" rIns="91425" tIns="91425">
            <a:noAutofit/>
          </a:bodyPr>
          <a:lstStyle/>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Puerto origen</a:t>
            </a:r>
            <a:r>
              <a:rPr b="1" lang="es" sz="1200">
                <a:solidFill>
                  <a:srgbClr val="000000"/>
                </a:solidFill>
                <a:latin typeface="Arial"/>
                <a:ea typeface="Arial"/>
                <a:cs typeface="Arial"/>
                <a:sym typeface="Arial"/>
              </a:rPr>
              <a:t>→ </a:t>
            </a:r>
            <a:r>
              <a:rPr lang="es" sz="1200">
                <a:latin typeface="Arial"/>
                <a:ea typeface="Arial"/>
                <a:cs typeface="Arial"/>
                <a:sym typeface="Arial"/>
              </a:rPr>
              <a:t>Identifica el puerto emisor.</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Puerto destino</a:t>
            </a:r>
            <a:r>
              <a:rPr b="1" lang="es" sz="1200">
                <a:solidFill>
                  <a:srgbClr val="000000"/>
                </a:solidFill>
                <a:latin typeface="Arial"/>
                <a:ea typeface="Arial"/>
                <a:cs typeface="Arial"/>
                <a:sym typeface="Arial"/>
              </a:rPr>
              <a:t>→</a:t>
            </a:r>
            <a:r>
              <a:rPr lang="es" sz="1200">
                <a:latin typeface="Arial"/>
                <a:ea typeface="Arial"/>
                <a:cs typeface="Arial"/>
                <a:sym typeface="Arial"/>
              </a:rPr>
              <a:t> Identifica el puerto receptor.</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Número de secuencia</a:t>
            </a:r>
            <a:r>
              <a:rPr b="1" lang="es" sz="1200">
                <a:solidFill>
                  <a:srgbClr val="000000"/>
                </a:solidFill>
                <a:latin typeface="Arial"/>
                <a:ea typeface="Arial"/>
                <a:cs typeface="Arial"/>
                <a:sym typeface="Arial"/>
              </a:rPr>
              <a:t>→</a:t>
            </a:r>
            <a:r>
              <a:rPr lang="es" sz="1200">
                <a:solidFill>
                  <a:srgbClr val="333333"/>
                </a:solidFill>
                <a:latin typeface="Arial"/>
                <a:ea typeface="Arial"/>
                <a:cs typeface="Arial"/>
                <a:sym typeface="Arial"/>
              </a:rPr>
              <a:t> </a:t>
            </a:r>
            <a:r>
              <a:rPr lang="es" sz="1200">
                <a:latin typeface="Arial"/>
                <a:ea typeface="Arial"/>
                <a:cs typeface="Arial"/>
                <a:sym typeface="Arial"/>
              </a:rPr>
              <a:t>Identifica el byte del flujo de datos enviado por el emisor TCP al receptor TCP que representa el primer byte de datos del segmento.</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Número de acuse de recibo</a:t>
            </a:r>
            <a:r>
              <a:rPr b="1" lang="es" sz="1200">
                <a:solidFill>
                  <a:srgbClr val="000000"/>
                </a:solidFill>
                <a:latin typeface="Arial"/>
                <a:ea typeface="Arial"/>
                <a:cs typeface="Arial"/>
                <a:sym typeface="Arial"/>
              </a:rPr>
              <a:t>→</a:t>
            </a:r>
            <a:r>
              <a:rPr b="1" lang="es" sz="1200">
                <a:solidFill>
                  <a:srgbClr val="333333"/>
                </a:solidFill>
                <a:latin typeface="Arial"/>
                <a:ea typeface="Arial"/>
                <a:cs typeface="Arial"/>
                <a:sym typeface="Arial"/>
              </a:rPr>
              <a:t> </a:t>
            </a:r>
            <a:r>
              <a:rPr lang="es" sz="1200">
                <a:latin typeface="Arial"/>
                <a:ea typeface="Arial"/>
                <a:cs typeface="Arial"/>
                <a:sym typeface="Arial"/>
              </a:rPr>
              <a:t>Contiene el valor del siguiente número de secuencia que el emisor del segmento espera recibir.</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Posición datos</a:t>
            </a:r>
            <a:r>
              <a:rPr b="1" lang="es" sz="1200">
                <a:solidFill>
                  <a:srgbClr val="000000"/>
                </a:solidFill>
                <a:latin typeface="Arial"/>
                <a:ea typeface="Arial"/>
                <a:cs typeface="Arial"/>
                <a:sym typeface="Arial"/>
              </a:rPr>
              <a:t>→</a:t>
            </a:r>
            <a:r>
              <a:rPr lang="es" sz="1200">
                <a:latin typeface="Arial"/>
                <a:ea typeface="Arial"/>
                <a:cs typeface="Arial"/>
                <a:sym typeface="Arial"/>
              </a:rPr>
              <a:t> Especifica el tamaño de la cabecera en palabras de 32 bits.</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Reservado</a:t>
            </a:r>
            <a:r>
              <a:rPr b="1" lang="es" sz="1200">
                <a:solidFill>
                  <a:srgbClr val="000000"/>
                </a:solidFill>
                <a:latin typeface="Arial"/>
                <a:ea typeface="Arial"/>
                <a:cs typeface="Arial"/>
                <a:sym typeface="Arial"/>
              </a:rPr>
              <a:t>→</a:t>
            </a:r>
            <a:r>
              <a:rPr lang="es" sz="1200">
                <a:solidFill>
                  <a:srgbClr val="000000"/>
                </a:solidFill>
                <a:latin typeface="Arial"/>
                <a:ea typeface="Arial"/>
                <a:cs typeface="Arial"/>
                <a:sym typeface="Arial"/>
              </a:rPr>
              <a:t> </a:t>
            </a:r>
            <a:r>
              <a:rPr lang="es" sz="1200">
                <a:latin typeface="Arial"/>
                <a:ea typeface="Arial"/>
                <a:cs typeface="Arial"/>
                <a:sym typeface="Arial"/>
              </a:rPr>
              <a:t>Para uso futuro. Debe estar a 0.</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URG</a:t>
            </a:r>
            <a:r>
              <a:rPr b="1" lang="es" sz="1200">
                <a:solidFill>
                  <a:srgbClr val="000000"/>
                </a:solidFill>
                <a:latin typeface="Arial"/>
                <a:ea typeface="Arial"/>
                <a:cs typeface="Arial"/>
                <a:sym typeface="Arial"/>
              </a:rPr>
              <a:t>→</a:t>
            </a:r>
            <a:r>
              <a:rPr lang="es" sz="1200">
                <a:latin typeface="Arial"/>
                <a:ea typeface="Arial"/>
                <a:cs typeface="Arial"/>
                <a:sym typeface="Arial"/>
              </a:rPr>
              <a:t> Indica que el campo puntero urgente es significativo en este segmento. </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ACk</a:t>
            </a:r>
            <a:r>
              <a:rPr b="1" lang="es" sz="1200">
                <a:solidFill>
                  <a:srgbClr val="000000"/>
                </a:solidFill>
                <a:latin typeface="Arial"/>
                <a:ea typeface="Arial"/>
                <a:cs typeface="Arial"/>
                <a:sym typeface="Arial"/>
              </a:rPr>
              <a:t>→</a:t>
            </a:r>
            <a:r>
              <a:rPr lang="es" sz="1200">
                <a:latin typeface="Arial"/>
                <a:ea typeface="Arial"/>
                <a:cs typeface="Arial"/>
                <a:sym typeface="Arial"/>
              </a:rPr>
              <a:t>  Indica que el campo de reconocimiento es significativo en este segmento. </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PSH</a:t>
            </a:r>
            <a:r>
              <a:rPr b="1" lang="es" sz="1200">
                <a:solidFill>
                  <a:srgbClr val="000000"/>
                </a:solidFill>
                <a:latin typeface="Arial"/>
                <a:ea typeface="Arial"/>
                <a:cs typeface="Arial"/>
                <a:sym typeface="Arial"/>
              </a:rPr>
              <a:t>→</a:t>
            </a:r>
            <a:r>
              <a:rPr lang="es" sz="1200">
                <a:latin typeface="Arial"/>
                <a:ea typeface="Arial"/>
                <a:cs typeface="Arial"/>
                <a:sym typeface="Arial"/>
              </a:rPr>
              <a:t>  Función push. </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RST</a:t>
            </a:r>
            <a:r>
              <a:rPr b="1" lang="es" sz="1200">
                <a:solidFill>
                  <a:srgbClr val="000000"/>
                </a:solidFill>
                <a:latin typeface="Arial"/>
                <a:ea typeface="Arial"/>
                <a:cs typeface="Arial"/>
                <a:sym typeface="Arial"/>
              </a:rPr>
              <a:t>→</a:t>
            </a:r>
            <a:r>
              <a:rPr lang="es" sz="1200">
                <a:latin typeface="Arial"/>
                <a:ea typeface="Arial"/>
                <a:cs typeface="Arial"/>
                <a:sym typeface="Arial"/>
              </a:rPr>
              <a:t>  Resetea la conexión.</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SYN</a:t>
            </a:r>
            <a:r>
              <a:rPr lang="es" sz="1200">
                <a:solidFill>
                  <a:srgbClr val="000000"/>
                </a:solidFill>
                <a:latin typeface="Arial"/>
                <a:ea typeface="Arial"/>
                <a:cs typeface="Arial"/>
                <a:sym typeface="Arial"/>
              </a:rPr>
              <a:t>→</a:t>
            </a:r>
            <a:r>
              <a:rPr lang="es" sz="1200">
                <a:latin typeface="Arial"/>
                <a:ea typeface="Arial"/>
                <a:cs typeface="Arial"/>
                <a:sym typeface="Arial"/>
              </a:rPr>
              <a:t> Sincroniza los números de secuencia.</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FYN</a:t>
            </a:r>
            <a:r>
              <a:rPr lang="es" sz="1200">
                <a:solidFill>
                  <a:srgbClr val="000000"/>
                </a:solidFill>
                <a:latin typeface="Arial"/>
                <a:ea typeface="Arial"/>
                <a:cs typeface="Arial"/>
                <a:sym typeface="Arial"/>
              </a:rPr>
              <a:t>→ </a:t>
            </a:r>
            <a:r>
              <a:rPr lang="es" sz="1200">
                <a:latin typeface="Arial"/>
                <a:ea typeface="Arial"/>
                <a:cs typeface="Arial"/>
                <a:sym typeface="Arial"/>
              </a:rPr>
              <a:t>No hay más datos del emisor. </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Ventana</a:t>
            </a:r>
            <a:r>
              <a:rPr b="1" lang="es" sz="1200">
                <a:solidFill>
                  <a:srgbClr val="000000"/>
                </a:solidFill>
                <a:latin typeface="Arial"/>
                <a:ea typeface="Arial"/>
                <a:cs typeface="Arial"/>
                <a:sym typeface="Arial"/>
              </a:rPr>
              <a:t>→</a:t>
            </a:r>
            <a:r>
              <a:rPr lang="es" sz="1200">
                <a:latin typeface="Arial"/>
                <a:ea typeface="Arial"/>
                <a:cs typeface="Arial"/>
                <a:sym typeface="Arial"/>
              </a:rPr>
              <a:t> Tamaño de la ventana de recepción que especifica el número máximo de bytes que pueden ser metidos en el buffer de recepción o dicho de otro modo. Es un sistema de control de flujo.</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Suma de control</a:t>
            </a:r>
            <a:r>
              <a:rPr b="1" lang="es" sz="1200">
                <a:solidFill>
                  <a:srgbClr val="000000"/>
                </a:solidFill>
                <a:latin typeface="Arial"/>
                <a:ea typeface="Arial"/>
                <a:cs typeface="Arial"/>
                <a:sym typeface="Arial"/>
              </a:rPr>
              <a:t>→</a:t>
            </a:r>
            <a:r>
              <a:rPr lang="es" sz="1200">
                <a:latin typeface="Arial"/>
                <a:ea typeface="Arial"/>
                <a:cs typeface="Arial"/>
                <a:sym typeface="Arial"/>
              </a:rPr>
              <a:t> Suma de chequeo  utilizado para la comprobación de errores tanto en la cabecera como en los datos.</a:t>
            </a:r>
          </a:p>
          <a:p>
            <a:pPr indent="-304800" lvl="0" marL="457200" rtl="0" algn="l">
              <a:spcBef>
                <a:spcPts val="0"/>
              </a:spcBef>
              <a:buSzPct val="100000"/>
              <a:buFont typeface="Arial"/>
              <a:buChar char="●"/>
            </a:pPr>
            <a:r>
              <a:rPr b="1" lang="es" sz="1200" u="sng">
                <a:solidFill>
                  <a:srgbClr val="000000"/>
                </a:solidFill>
                <a:latin typeface="Arial"/>
                <a:ea typeface="Arial"/>
                <a:cs typeface="Arial"/>
                <a:sym typeface="Arial"/>
              </a:rPr>
              <a:t>Puntero urgente</a:t>
            </a:r>
            <a:r>
              <a:rPr b="1" lang="es" sz="1200">
                <a:solidFill>
                  <a:srgbClr val="000000"/>
                </a:solidFill>
                <a:latin typeface="Arial"/>
                <a:ea typeface="Arial"/>
                <a:cs typeface="Arial"/>
                <a:sym typeface="Arial"/>
              </a:rPr>
              <a:t>→</a:t>
            </a:r>
            <a:r>
              <a:rPr lang="es" sz="1200">
                <a:latin typeface="Arial"/>
                <a:ea typeface="Arial"/>
                <a:cs typeface="Arial"/>
                <a:sym typeface="Arial"/>
              </a:rPr>
              <a:t> Cantidad de bytes desde el número de secuencia que indica el lugar donde acaban los datos urgentes.</a:t>
            </a:r>
          </a:p>
          <a:p>
            <a:pPr indent="-304800" lvl="0" marL="457200" rtl="0" algn="l">
              <a:lnSpc>
                <a:spcPct val="115000"/>
              </a:lnSpc>
              <a:spcBef>
                <a:spcPts val="0"/>
              </a:spcBef>
              <a:buSzPct val="100000"/>
              <a:buFont typeface="Arial"/>
              <a:buChar char="●"/>
            </a:pPr>
            <a:r>
              <a:rPr b="1" lang="es" sz="1200" u="sng">
                <a:solidFill>
                  <a:srgbClr val="000000"/>
                </a:solidFill>
                <a:latin typeface="Arial"/>
                <a:ea typeface="Arial"/>
                <a:cs typeface="Arial"/>
                <a:sym typeface="Arial"/>
              </a:rPr>
              <a:t>Opciones</a:t>
            </a:r>
            <a:r>
              <a:rPr b="1" lang="es" sz="1200">
                <a:solidFill>
                  <a:srgbClr val="000000"/>
                </a:solidFill>
                <a:latin typeface="Arial"/>
                <a:ea typeface="Arial"/>
                <a:cs typeface="Arial"/>
                <a:sym typeface="Arial"/>
              </a:rPr>
              <a:t>→</a:t>
            </a:r>
            <a:r>
              <a:rPr lang="es" sz="1200">
                <a:solidFill>
                  <a:srgbClr val="000000"/>
                </a:solidFill>
                <a:latin typeface="Arial"/>
                <a:ea typeface="Arial"/>
                <a:cs typeface="Arial"/>
                <a:sym typeface="Arial"/>
              </a:rPr>
              <a:t> </a:t>
            </a:r>
            <a:r>
              <a:rPr lang="es" sz="1200">
                <a:latin typeface="Arial"/>
                <a:ea typeface="Arial"/>
                <a:cs typeface="Arial"/>
                <a:sym typeface="Arial"/>
              </a:rPr>
              <a:t>Para poder añadir características no cubiertas por la cabecera fija.</a:t>
            </a:r>
          </a:p>
          <a:p>
            <a:pPr indent="-304800" lvl="0" marL="457200" rtl="0" algn="l">
              <a:lnSpc>
                <a:spcPct val="115000"/>
              </a:lnSpc>
              <a:spcBef>
                <a:spcPts val="0"/>
              </a:spcBef>
              <a:buSzPct val="100000"/>
              <a:buFont typeface="Arial"/>
              <a:buChar char="●"/>
            </a:pPr>
            <a:r>
              <a:rPr b="1" lang="es" sz="1200" u="sng">
                <a:solidFill>
                  <a:srgbClr val="000000"/>
                </a:solidFill>
                <a:latin typeface="Arial"/>
                <a:ea typeface="Arial"/>
                <a:cs typeface="Arial"/>
                <a:sym typeface="Arial"/>
              </a:rPr>
              <a:t>Relleno</a:t>
            </a:r>
            <a:r>
              <a:rPr b="1" lang="es" sz="1200">
                <a:solidFill>
                  <a:srgbClr val="000000"/>
                </a:solidFill>
                <a:latin typeface="Arial"/>
                <a:ea typeface="Arial"/>
                <a:cs typeface="Arial"/>
                <a:sym typeface="Arial"/>
              </a:rPr>
              <a:t>→ </a:t>
            </a:r>
            <a:r>
              <a:rPr lang="es" sz="1200">
                <a:latin typeface="Arial"/>
                <a:ea typeface="Arial"/>
                <a:cs typeface="Arial"/>
                <a:sym typeface="Arial"/>
              </a:rPr>
              <a:t>Se utiliza para asegurarse que la cabecera acaba con un tamaño múltiplo de 32 bits.</a:t>
            </a:r>
          </a:p>
          <a:p>
            <a:pPr lvl="0" rtl="0" algn="l">
              <a:spcBef>
                <a:spcPts val="0"/>
              </a:spcBef>
              <a:buNone/>
            </a:pPr>
            <a:r>
              <a:t/>
            </a:r>
            <a:endParaRPr sz="1200">
              <a:latin typeface="Arial"/>
              <a:ea typeface="Arial"/>
              <a:cs typeface="Arial"/>
              <a:sym typeface="Arial"/>
            </a:endParaRPr>
          </a:p>
          <a:p>
            <a:pPr lvl="0" rtl="0" algn="l">
              <a:spcBef>
                <a:spcPts val="0"/>
              </a:spcBef>
              <a:buNone/>
            </a:pPr>
            <a:r>
              <a:t/>
            </a:r>
            <a:endParaRPr sz="1400">
              <a:latin typeface="Arial"/>
              <a:ea typeface="Arial"/>
              <a:cs typeface="Arial"/>
              <a:sym typeface="Arial"/>
            </a:endParaRPr>
          </a:p>
          <a:p>
            <a:pPr lvl="0" rtl="0" algn="l">
              <a:spcBef>
                <a:spcPts val="0"/>
              </a:spcBef>
              <a:buNone/>
            </a:pPr>
            <a:r>
              <a:t/>
            </a:r>
            <a:endParaRPr sz="1400"/>
          </a:p>
          <a:p>
            <a:pPr lvl="0" rtl="0" algn="l">
              <a:spcBef>
                <a:spcPts val="0"/>
              </a:spcBef>
              <a:buNone/>
            </a:pPr>
            <a:r>
              <a:t/>
            </a:r>
            <a:endParaRPr sz="1400"/>
          </a:p>
          <a:p>
            <a:pPr lvl="0" algn="l">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3.4. TCP. Transmisión de datos</a:t>
            </a:r>
          </a:p>
        </p:txBody>
      </p:sp>
      <p:sp>
        <p:nvSpPr>
          <p:cNvPr id="311" name="Shape 311"/>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s"/>
              <a:t>Autores: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ctrTitle"/>
          </p:nvPr>
        </p:nvSpPr>
        <p:spPr>
          <a:xfrm>
            <a:off x="288000" y="199475"/>
            <a:ext cx="8568000" cy="868800"/>
          </a:xfrm>
          <a:prstGeom prst="rect">
            <a:avLst/>
          </a:prstGeom>
        </p:spPr>
        <p:txBody>
          <a:bodyPr anchorCtr="0" anchor="b" bIns="91425" lIns="91425" rIns="91425" tIns="91425">
            <a:noAutofit/>
          </a:bodyPr>
          <a:lstStyle/>
          <a:p>
            <a:pPr lvl="0">
              <a:spcBef>
                <a:spcPts val="0"/>
              </a:spcBef>
              <a:buNone/>
            </a:pPr>
            <a:r>
              <a:rPr lang="es" sz="3600"/>
              <a:t>Comparación TCP vs UDP</a:t>
            </a:r>
          </a:p>
        </p:txBody>
      </p:sp>
      <p:sp>
        <p:nvSpPr>
          <p:cNvPr id="317" name="Shape 317"/>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t/>
            </a:r>
            <a:endParaRPr/>
          </a:p>
        </p:txBody>
      </p:sp>
      <p:sp>
        <p:nvSpPr>
          <p:cNvPr descr="Explains the basics of transport protocols and compares the two major options: UDP and TCP.  Here's a list of the sections in this video and their time codes: 00:07 - About transport protocols 02:11 - User Datagram Protocol 04:08 - Transmission Control Protocol 09:00 - So which one is better?  == Further reading == How can BitTorrent run reliable file transfers over UDP? - http://arstechnica.com/uncategorized/2008/12/utorrents-switch-to-udp-and-why-the-sky-isnt-falling/ - https://en.wikipedia.org/wiki/Micro_Transport_Protocol  == Acknowledgements == The thumbnail of this video uses an icon by Dmitry Baranovskiy from The Noun Project. The icons that are used throughout the video are credited to their respective authors at the end of the video." id="318" name="Shape 318" title="UDP and TCP: Comparison of Transport Protocols">
            <a:hlinkClick r:id="rId3"/>
          </p:cNvPr>
          <p:cNvSpPr/>
          <p:nvPr/>
        </p:nvSpPr>
        <p:spPr>
          <a:xfrm>
            <a:off x="1987349" y="1068275"/>
            <a:ext cx="5169300" cy="3876975"/>
          </a:xfrm>
          <a:prstGeom prst="rect">
            <a:avLst/>
          </a:prstGeom>
          <a:blipFill>
            <a:blip r:embed="rId4">
              <a:alphaModFix/>
            </a:blip>
            <a:stretch>
              <a:fillRect/>
            </a:stretch>
          </a:blipFill>
          <a:ln>
            <a:noFill/>
          </a:ln>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Recursos</a:t>
            </a:r>
          </a:p>
        </p:txBody>
      </p:sp>
      <p:sp>
        <p:nvSpPr>
          <p:cNvPr id="324" name="Shape 3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s"/>
              <a:t>Apuntes de clase: http://smr.iesharia.org/wiki/doku.php/rde:ut6:inicio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ctrTitle"/>
          </p:nvPr>
        </p:nvSpPr>
        <p:spPr>
          <a:xfrm>
            <a:off x="265325" y="-634900"/>
            <a:ext cx="8520600" cy="1957800"/>
          </a:xfrm>
          <a:prstGeom prst="rect">
            <a:avLst/>
          </a:prstGeom>
        </p:spPr>
        <p:txBody>
          <a:bodyPr anchorCtr="0" anchor="b" bIns="91425" lIns="91425" rIns="91425" tIns="91425">
            <a:noAutofit/>
          </a:bodyPr>
          <a:lstStyle/>
          <a:p>
            <a:pPr lvl="0">
              <a:spcBef>
                <a:spcPts val="0"/>
              </a:spcBef>
              <a:buNone/>
            </a:pPr>
            <a:r>
              <a:rPr lang="es" sz="3000"/>
              <a:t>Transporte de información</a:t>
            </a:r>
          </a:p>
        </p:txBody>
      </p:sp>
      <p:sp>
        <p:nvSpPr>
          <p:cNvPr id="76" name="Shape 76"/>
          <p:cNvSpPr txBox="1"/>
          <p:nvPr>
            <p:ph idx="1" type="subTitle"/>
          </p:nvPr>
        </p:nvSpPr>
        <p:spPr>
          <a:xfrm>
            <a:off x="3712125" y="1879675"/>
            <a:ext cx="5120100" cy="733500"/>
          </a:xfrm>
          <a:prstGeom prst="rect">
            <a:avLst/>
          </a:prstGeom>
        </p:spPr>
        <p:txBody>
          <a:bodyPr anchorCtr="0" anchor="t" bIns="91425" lIns="91425" rIns="91425" tIns="91425">
            <a:noAutofit/>
          </a:bodyPr>
          <a:lstStyle/>
          <a:p>
            <a:pPr lvl="0" rtl="0" algn="l">
              <a:spcBef>
                <a:spcPts val="0"/>
              </a:spcBef>
              <a:buNone/>
            </a:pPr>
            <a:r>
              <a:rPr lang="es" sz="1100">
                <a:solidFill>
                  <a:srgbClr val="000000"/>
                </a:solidFill>
                <a:latin typeface="Arial"/>
                <a:ea typeface="Arial"/>
                <a:cs typeface="Arial"/>
                <a:sym typeface="Arial"/>
              </a:rPr>
              <a:t>	 	 	 	</a:t>
            </a:r>
          </a:p>
          <a:p>
            <a:pPr indent="-304800" lvl="0" marL="457200" rtl="0" algn="l">
              <a:lnSpc>
                <a:spcPct val="115000"/>
              </a:lnSpc>
              <a:spcBef>
                <a:spcPts val="0"/>
              </a:spcBef>
              <a:buClr>
                <a:srgbClr val="000000"/>
              </a:buClr>
              <a:buSzPct val="100000"/>
              <a:buChar char="●"/>
            </a:pPr>
            <a:r>
              <a:rPr lang="es" sz="1200">
                <a:solidFill>
                  <a:srgbClr val="000000"/>
                </a:solidFill>
                <a:highlight>
                  <a:srgbClr val="FFFFFF"/>
                </a:highlight>
              </a:rPr>
              <a:t>Intermediario entre las capas orientadas a la red y las orientadas a las aplicaciones.</a:t>
            </a:r>
            <a:r>
              <a:rPr lang="es" sz="1200">
                <a:solidFill>
                  <a:srgbClr val="000000"/>
                </a:solidFill>
              </a:rPr>
              <a:t>	</a:t>
            </a:r>
            <a:r>
              <a:rPr lang="es" sz="1200">
                <a:solidFill>
                  <a:srgbClr val="000000"/>
                </a:solidFill>
                <a:latin typeface="Arial"/>
                <a:ea typeface="Arial"/>
                <a:cs typeface="Arial"/>
                <a:sym typeface="Arial"/>
              </a:rPr>
              <a:t> 	</a:t>
            </a:r>
            <a:r>
              <a:rPr lang="es" sz="1800">
                <a:solidFill>
                  <a:srgbClr val="000000"/>
                </a:solidFill>
                <a:latin typeface="Arial"/>
                <a:ea typeface="Arial"/>
                <a:cs typeface="Arial"/>
                <a:sym typeface="Arial"/>
              </a:rPr>
              <a:t> 	 	</a:t>
            </a:r>
          </a:p>
          <a:p>
            <a:pPr indent="-304800" lvl="0" marL="457200" rtl="0" algn="l">
              <a:lnSpc>
                <a:spcPct val="115000"/>
              </a:lnSpc>
              <a:spcBef>
                <a:spcPts val="0"/>
              </a:spcBef>
              <a:buClr>
                <a:srgbClr val="000000"/>
              </a:buClr>
              <a:buSzPct val="100000"/>
              <a:buFont typeface="Arial"/>
              <a:buChar char="●"/>
            </a:pPr>
            <a:r>
              <a:rPr lang="es" sz="1200">
                <a:solidFill>
                  <a:srgbClr val="000000"/>
                </a:solidFill>
                <a:highlight>
                  <a:srgbClr val="FFFFFF"/>
                </a:highlight>
              </a:rPr>
              <a:t>La capa de transporte </a:t>
            </a:r>
            <a:r>
              <a:rPr b="1" lang="es" sz="1200">
                <a:solidFill>
                  <a:srgbClr val="000000"/>
                </a:solidFill>
                <a:highlight>
                  <a:srgbClr val="FFFFFF"/>
                </a:highlight>
              </a:rPr>
              <a:t>recoge</a:t>
            </a:r>
            <a:r>
              <a:rPr lang="es" sz="1200">
                <a:solidFill>
                  <a:srgbClr val="000000"/>
                </a:solidFill>
                <a:highlight>
                  <a:srgbClr val="FFFFFF"/>
                </a:highlight>
              </a:rPr>
              <a:t> en el host de origen de la aplicación los datos a enviar.</a:t>
            </a:r>
            <a:r>
              <a:rPr lang="es" sz="1200">
                <a:solidFill>
                  <a:srgbClr val="000000"/>
                </a:solidFill>
              </a:rPr>
              <a:t>	</a:t>
            </a:r>
          </a:p>
          <a:p>
            <a:pPr indent="-304800" lvl="0" marL="457200" rtl="0" algn="l">
              <a:lnSpc>
                <a:spcPct val="115000"/>
              </a:lnSpc>
              <a:spcBef>
                <a:spcPts val="0"/>
              </a:spcBef>
              <a:buClr>
                <a:srgbClr val="000000"/>
              </a:buClr>
              <a:buSzPct val="100000"/>
              <a:buFont typeface="Arial"/>
              <a:buChar char="●"/>
            </a:pPr>
            <a:r>
              <a:rPr b="1" lang="es" sz="1200">
                <a:solidFill>
                  <a:srgbClr val="000000"/>
                </a:solidFill>
                <a:highlight>
                  <a:srgbClr val="FFFFFF"/>
                </a:highlight>
              </a:rPr>
              <a:t>Fragmenta</a:t>
            </a:r>
            <a:r>
              <a:rPr lang="es" sz="1200">
                <a:solidFill>
                  <a:srgbClr val="000000"/>
                </a:solidFill>
                <a:highlight>
                  <a:srgbClr val="FFFFFF"/>
                </a:highlight>
              </a:rPr>
              <a:t> los datos en segmento con la </a:t>
            </a:r>
            <a:r>
              <a:rPr b="1" lang="es" sz="1200">
                <a:solidFill>
                  <a:srgbClr val="000000"/>
                </a:solidFill>
                <a:highlight>
                  <a:srgbClr val="FFFFFF"/>
                </a:highlight>
              </a:rPr>
              <a:t>longitud apropiada</a:t>
            </a:r>
            <a:r>
              <a:rPr lang="es" sz="1200">
                <a:solidFill>
                  <a:srgbClr val="000000"/>
                </a:solidFill>
                <a:highlight>
                  <a:srgbClr val="FFFFFF"/>
                </a:highlight>
              </a:rPr>
              <a:t> para ser transferidos por la capa de red.</a:t>
            </a:r>
            <a:r>
              <a:rPr lang="es" sz="1200">
                <a:solidFill>
                  <a:srgbClr val="000000"/>
                </a:solidFill>
              </a:rPr>
              <a:t>	</a:t>
            </a:r>
          </a:p>
          <a:p>
            <a:pPr indent="-304800" lvl="0" marL="457200" rtl="0" algn="l">
              <a:lnSpc>
                <a:spcPct val="115000"/>
              </a:lnSpc>
              <a:spcBef>
                <a:spcPts val="0"/>
              </a:spcBef>
              <a:buClr>
                <a:srgbClr val="000000"/>
              </a:buClr>
              <a:buSzPct val="100000"/>
              <a:buFont typeface="Arial"/>
              <a:buChar char="●"/>
            </a:pPr>
            <a:r>
              <a:rPr lang="es" sz="1200">
                <a:solidFill>
                  <a:srgbClr val="000000"/>
                </a:solidFill>
                <a:highlight>
                  <a:srgbClr val="FFFFFF"/>
                </a:highlight>
              </a:rPr>
              <a:t>Los </a:t>
            </a:r>
            <a:r>
              <a:rPr b="1" lang="es" sz="1200">
                <a:solidFill>
                  <a:srgbClr val="000000"/>
                </a:solidFill>
                <a:highlight>
                  <a:srgbClr val="FFFFFF"/>
                </a:highlight>
              </a:rPr>
              <a:t>etiqueta</a:t>
            </a:r>
            <a:r>
              <a:rPr lang="es" sz="1200">
                <a:solidFill>
                  <a:srgbClr val="000000"/>
                </a:solidFill>
                <a:highlight>
                  <a:srgbClr val="FFFFFF"/>
                </a:highlight>
              </a:rPr>
              <a:t> de forma que se pueda identificar:</a:t>
            </a:r>
            <a:r>
              <a:rPr lang="es" sz="1200">
                <a:solidFill>
                  <a:srgbClr val="000000"/>
                </a:solidFill>
              </a:rPr>
              <a:t>	</a:t>
            </a:r>
          </a:p>
          <a:p>
            <a:pPr indent="-304800" lvl="1" marL="914400" rtl="0" algn="l">
              <a:lnSpc>
                <a:spcPct val="115000"/>
              </a:lnSpc>
              <a:spcBef>
                <a:spcPts val="0"/>
              </a:spcBef>
              <a:buClr>
                <a:srgbClr val="000000"/>
              </a:buClr>
              <a:buSzPct val="100000"/>
              <a:buFont typeface="Courier New"/>
              <a:buChar char="o"/>
            </a:pPr>
            <a:r>
              <a:rPr lang="es" sz="1200">
                <a:solidFill>
                  <a:srgbClr val="000000"/>
                </a:solidFill>
                <a:highlight>
                  <a:srgbClr val="FFFFFF"/>
                </a:highlight>
              </a:rPr>
              <a:t>la aplicación que los ha generado.</a:t>
            </a:r>
          </a:p>
          <a:p>
            <a:pPr indent="-304800" lvl="1" marL="914400" rtl="0" algn="l">
              <a:lnSpc>
                <a:spcPct val="115000"/>
              </a:lnSpc>
              <a:spcBef>
                <a:spcPts val="0"/>
              </a:spcBef>
              <a:buClr>
                <a:srgbClr val="000000"/>
              </a:buClr>
              <a:buSzPct val="100000"/>
              <a:buFont typeface="Courier New"/>
              <a:buChar char="o"/>
            </a:pPr>
            <a:r>
              <a:rPr lang="es" sz="1200">
                <a:solidFill>
                  <a:srgbClr val="000000"/>
                </a:solidFill>
              </a:rPr>
              <a:t> </a:t>
            </a:r>
            <a:r>
              <a:rPr lang="es" sz="1200">
                <a:solidFill>
                  <a:srgbClr val="000000"/>
                </a:solidFill>
                <a:highlight>
                  <a:srgbClr val="FFFFFF"/>
                </a:highlight>
              </a:rPr>
              <a:t>La aplicación que ha de recibirlos.</a:t>
            </a:r>
            <a:r>
              <a:rPr lang="es" sz="1200">
                <a:solidFill>
                  <a:srgbClr val="000000"/>
                </a:solidFill>
              </a:rPr>
              <a:t>	</a:t>
            </a:r>
          </a:p>
          <a:p>
            <a:pPr indent="-304800" lvl="0" marL="457200" rtl="0" algn="l">
              <a:lnSpc>
                <a:spcPct val="115000"/>
              </a:lnSpc>
              <a:spcBef>
                <a:spcPts val="0"/>
              </a:spcBef>
              <a:buClr>
                <a:srgbClr val="000000"/>
              </a:buClr>
              <a:buSzPct val="100000"/>
              <a:buFont typeface="Arial"/>
              <a:buChar char="●"/>
            </a:pPr>
            <a:r>
              <a:rPr lang="es" sz="1200">
                <a:solidFill>
                  <a:srgbClr val="000000"/>
                </a:solidFill>
                <a:highlight>
                  <a:srgbClr val="FFFFFF"/>
                </a:highlight>
              </a:rPr>
              <a:t>Los entrega al nivel de red para que sea gestionado su transporte a través de la red.</a:t>
            </a:r>
          </a:p>
          <a:p>
            <a:pPr lvl="0" rtl="0" algn="l">
              <a:spcBef>
                <a:spcPts val="0"/>
              </a:spcBef>
              <a:buNone/>
            </a:pPr>
            <a:r>
              <a:t/>
            </a:r>
            <a:endParaRPr sz="1200">
              <a:solidFill>
                <a:srgbClr val="000000"/>
              </a:solidFill>
              <a:highlight>
                <a:srgbClr val="FFFFFF"/>
              </a:highlight>
            </a:endParaRPr>
          </a:p>
          <a:p>
            <a:pPr lvl="0" rtl="0" algn="l">
              <a:lnSpc>
                <a:spcPct val="115000"/>
              </a:lnSpc>
              <a:spcBef>
                <a:spcPts val="0"/>
              </a:spcBef>
              <a:buNone/>
            </a:pPr>
            <a:r>
              <a:t/>
            </a:r>
            <a:endParaRPr sz="1200">
              <a:solidFill>
                <a:srgbClr val="000000"/>
              </a:solidFill>
              <a:highlight>
                <a:srgbClr val="FFFFFF"/>
              </a:highlight>
            </a:endParaRPr>
          </a:p>
          <a:p>
            <a:pPr lvl="0" rtl="0" algn="l">
              <a:lnSpc>
                <a:spcPct val="115000"/>
              </a:lnSpc>
              <a:spcBef>
                <a:spcPts val="0"/>
              </a:spcBef>
              <a:buNone/>
            </a:pPr>
            <a:r>
              <a:t/>
            </a:r>
            <a:endParaRPr sz="700">
              <a:solidFill>
                <a:srgbClr val="333333"/>
              </a:solidFill>
              <a:highlight>
                <a:srgbClr val="FFFFFF"/>
              </a:highlight>
              <a:latin typeface="Arial"/>
              <a:ea typeface="Arial"/>
              <a:cs typeface="Arial"/>
              <a:sym typeface="Arial"/>
            </a:endParaRPr>
          </a:p>
          <a:p>
            <a:pPr lvl="0" algn="l">
              <a:spcBef>
                <a:spcPts val="0"/>
              </a:spcBef>
              <a:buNone/>
            </a:pPr>
            <a:r>
              <a:t/>
            </a:r>
            <a:endParaRPr/>
          </a:p>
        </p:txBody>
      </p:sp>
      <p:pic>
        <p:nvPicPr>
          <p:cNvPr descr="Selección_503.jpg" id="77" name="Shape 77"/>
          <p:cNvPicPr preferRelativeResize="0"/>
          <p:nvPr/>
        </p:nvPicPr>
        <p:blipFill>
          <a:blip r:embed="rId3">
            <a:alphaModFix/>
          </a:blip>
          <a:stretch>
            <a:fillRect/>
          </a:stretch>
        </p:blipFill>
        <p:spPr>
          <a:xfrm>
            <a:off x="311687" y="1879662"/>
            <a:ext cx="3400425"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1.2. Servicios principales de la capa de transporte</a:t>
            </a:r>
          </a:p>
        </p:txBody>
      </p:sp>
      <p:sp>
        <p:nvSpPr>
          <p:cNvPr id="83" name="Shape 83"/>
          <p:cNvSpPr txBox="1"/>
          <p:nvPr>
            <p:ph idx="1" type="subTitle"/>
          </p:nvPr>
        </p:nvSpPr>
        <p:spPr>
          <a:xfrm>
            <a:off x="364725" y="3132698"/>
            <a:ext cx="8520600" cy="733500"/>
          </a:xfrm>
          <a:prstGeom prst="rect">
            <a:avLst/>
          </a:prstGeom>
        </p:spPr>
        <p:txBody>
          <a:bodyPr anchorCtr="0" anchor="t" bIns="91425" lIns="91425" rIns="91425" tIns="91425">
            <a:noAutofit/>
          </a:bodyPr>
          <a:lstStyle/>
          <a:p>
            <a:pPr lvl="0">
              <a:spcBef>
                <a:spcPts val="0"/>
              </a:spcBef>
              <a:buNone/>
            </a:pPr>
            <a:r>
              <a:rPr lang="es"/>
              <a:t>Autores: Martin G y Daniel P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311700" y="595975"/>
            <a:ext cx="8520600" cy="829800"/>
          </a:xfrm>
          <a:prstGeom prst="rect">
            <a:avLst/>
          </a:prstGeom>
        </p:spPr>
        <p:txBody>
          <a:bodyPr anchorCtr="0" anchor="b" bIns="91425" lIns="91425" rIns="91425" tIns="91425">
            <a:noAutofit/>
          </a:bodyPr>
          <a:lstStyle/>
          <a:p>
            <a:pPr lvl="0" rtl="0">
              <a:spcBef>
                <a:spcPts val="0"/>
              </a:spcBef>
              <a:buNone/>
            </a:pPr>
            <a:r>
              <a:rPr lang="es"/>
              <a:t>  </a:t>
            </a:r>
            <a:r>
              <a:rPr lang="es" sz="3000"/>
              <a:t>Control de Flujo</a:t>
            </a:r>
          </a:p>
        </p:txBody>
      </p:sp>
      <p:sp>
        <p:nvSpPr>
          <p:cNvPr id="89" name="Shape 89"/>
          <p:cNvSpPr txBox="1"/>
          <p:nvPr>
            <p:ph idx="1" type="subTitle"/>
          </p:nvPr>
        </p:nvSpPr>
        <p:spPr>
          <a:xfrm>
            <a:off x="364725" y="1661225"/>
            <a:ext cx="3194700" cy="1653000"/>
          </a:xfrm>
          <a:prstGeom prst="rect">
            <a:avLst/>
          </a:prstGeom>
        </p:spPr>
        <p:txBody>
          <a:bodyPr anchorCtr="0" anchor="t" bIns="91425" lIns="91425" rIns="91425" tIns="91425">
            <a:noAutofit/>
          </a:bodyPr>
          <a:lstStyle/>
          <a:p>
            <a:pPr indent="-342900" lvl="0" marL="457200" algn="l">
              <a:spcBef>
                <a:spcPts val="0"/>
              </a:spcBef>
              <a:buClr>
                <a:srgbClr val="000000"/>
              </a:buClr>
              <a:buSzPct val="100000"/>
              <a:buChar char="●"/>
            </a:pPr>
            <a:r>
              <a:rPr lang="es" sz="1800">
                <a:solidFill>
                  <a:srgbClr val="000000"/>
                </a:solidFill>
              </a:rPr>
              <a:t>equipos/red recursos limitados</a:t>
            </a:r>
          </a:p>
          <a:p>
            <a:pPr indent="-342900" lvl="0" marL="457200" algn="l">
              <a:spcBef>
                <a:spcPts val="0"/>
              </a:spcBef>
              <a:buClr>
                <a:srgbClr val="000000"/>
              </a:buClr>
              <a:buSzPct val="100000"/>
              <a:buChar char="●"/>
            </a:pPr>
            <a:r>
              <a:rPr lang="es" sz="1800">
                <a:solidFill>
                  <a:srgbClr val="000000"/>
                </a:solidFill>
              </a:rPr>
              <a:t>reducción de la velocidad del flujo de datos</a:t>
            </a:r>
          </a:p>
          <a:p>
            <a:pPr indent="-342900" lvl="0" marL="457200" algn="l">
              <a:spcBef>
                <a:spcPts val="0"/>
              </a:spcBef>
              <a:buClr>
                <a:srgbClr val="000000"/>
              </a:buClr>
              <a:buSzPct val="100000"/>
              <a:buChar char="●"/>
            </a:pPr>
            <a:r>
              <a:rPr lang="es" sz="1800">
                <a:solidFill>
                  <a:srgbClr val="000000"/>
                </a:solidFill>
              </a:rPr>
              <a:t>regulación de datos que el origen transmite como grupo</a:t>
            </a:r>
          </a:p>
        </p:txBody>
      </p:sp>
      <p:pic>
        <p:nvPicPr>
          <p:cNvPr descr="Gridlock" id="90" name="Shape 90"/>
          <p:cNvPicPr preferRelativeResize="0"/>
          <p:nvPr/>
        </p:nvPicPr>
        <p:blipFill>
          <a:blip r:embed="rId3">
            <a:alphaModFix/>
          </a:blip>
          <a:stretch>
            <a:fillRect/>
          </a:stretch>
        </p:blipFill>
        <p:spPr>
          <a:xfrm>
            <a:off x="4924779" y="1498675"/>
            <a:ext cx="3150775" cy="31460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ctrTitle"/>
          </p:nvPr>
        </p:nvSpPr>
        <p:spPr>
          <a:xfrm>
            <a:off x="238800" y="-497675"/>
            <a:ext cx="8520600" cy="1957800"/>
          </a:xfrm>
          <a:prstGeom prst="rect">
            <a:avLst/>
          </a:prstGeom>
        </p:spPr>
        <p:txBody>
          <a:bodyPr anchorCtr="0" anchor="b" bIns="91425" lIns="91425" rIns="91425" tIns="91425">
            <a:noAutofit/>
          </a:bodyPr>
          <a:lstStyle/>
          <a:p>
            <a:pPr lvl="0">
              <a:spcBef>
                <a:spcPts val="0"/>
              </a:spcBef>
              <a:buNone/>
            </a:pPr>
            <a:r>
              <a:rPr lang="es" sz="3000"/>
              <a:t>Entrega Confiable</a:t>
            </a:r>
          </a:p>
        </p:txBody>
      </p:sp>
      <p:sp>
        <p:nvSpPr>
          <p:cNvPr id="96" name="Shape 96"/>
          <p:cNvSpPr txBox="1"/>
          <p:nvPr>
            <p:ph idx="1" type="subTitle"/>
          </p:nvPr>
        </p:nvSpPr>
        <p:spPr>
          <a:xfrm>
            <a:off x="371350" y="1807048"/>
            <a:ext cx="8520600" cy="733500"/>
          </a:xfrm>
          <a:prstGeom prst="rect">
            <a:avLst/>
          </a:prstGeom>
        </p:spPr>
        <p:txBody>
          <a:bodyPr anchorCtr="0" anchor="t" bIns="91425" lIns="91425" rIns="91425" tIns="91425">
            <a:noAutofit/>
          </a:bodyPr>
          <a:lstStyle/>
          <a:p>
            <a:pPr lvl="0" algn="l">
              <a:spcBef>
                <a:spcPts val="0"/>
              </a:spcBef>
              <a:buNone/>
            </a:pPr>
            <a:r>
              <a:rPr lang="es">
                <a:solidFill>
                  <a:srgbClr val="000000"/>
                </a:solidFill>
              </a:rPr>
              <a:t>La capa de transporte asegura que todas las secciones lleguen a destino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64725" y="-278950"/>
            <a:ext cx="8520600" cy="1957800"/>
          </a:xfrm>
          <a:prstGeom prst="rect">
            <a:avLst/>
          </a:prstGeom>
        </p:spPr>
        <p:txBody>
          <a:bodyPr anchorCtr="0" anchor="b" bIns="91425" lIns="91425" rIns="91425" tIns="91425">
            <a:noAutofit/>
          </a:bodyPr>
          <a:lstStyle/>
          <a:p>
            <a:pPr lvl="0">
              <a:spcBef>
                <a:spcPts val="0"/>
              </a:spcBef>
              <a:buNone/>
            </a:pPr>
            <a:r>
              <a:rPr lang="es" sz="3000"/>
              <a:t>Establecimiento de una sesión</a:t>
            </a:r>
          </a:p>
        </p:txBody>
      </p:sp>
      <p:sp>
        <p:nvSpPr>
          <p:cNvPr id="102" name="Shape 102"/>
          <p:cNvSpPr txBox="1"/>
          <p:nvPr>
            <p:ph idx="1" type="subTitle"/>
          </p:nvPr>
        </p:nvSpPr>
        <p:spPr>
          <a:xfrm>
            <a:off x="470775" y="1986000"/>
            <a:ext cx="3923700" cy="7335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s">
                <a:solidFill>
                  <a:srgbClr val="000000"/>
                </a:solidFill>
              </a:rPr>
              <a:t>Ofrece conexión creando secciones entre las aplicaciones</a:t>
            </a:r>
          </a:p>
          <a:p>
            <a:pPr indent="-228600" lvl="0" marL="457200">
              <a:spcBef>
                <a:spcPts val="0"/>
              </a:spcBef>
              <a:buClr>
                <a:srgbClr val="000000"/>
              </a:buClr>
              <a:buChar char="●"/>
            </a:pPr>
            <a:r>
              <a:rPr lang="es">
                <a:solidFill>
                  <a:srgbClr val="000000"/>
                </a:solidFill>
              </a:rPr>
              <a:t>Preparan las aplicaciones para que se comuniquen entre sí </a:t>
            </a:r>
          </a:p>
        </p:txBody>
      </p:sp>
      <p:pic>
        <p:nvPicPr>
          <p:cNvPr descr="This image rendered as PNG in" id="103" name="Shape 103"/>
          <p:cNvPicPr preferRelativeResize="0"/>
          <p:nvPr/>
        </p:nvPicPr>
        <p:blipFill>
          <a:blip r:embed="rId3">
            <a:alphaModFix/>
          </a:blip>
          <a:stretch>
            <a:fillRect/>
          </a:stretch>
        </p:blipFill>
        <p:spPr>
          <a:xfrm>
            <a:off x="4351550" y="1986000"/>
            <a:ext cx="3880700" cy="310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ctrTitle"/>
          </p:nvPr>
        </p:nvSpPr>
        <p:spPr>
          <a:xfrm>
            <a:off x="126275" y="-577225"/>
            <a:ext cx="8520600" cy="1957800"/>
          </a:xfrm>
          <a:prstGeom prst="rect">
            <a:avLst/>
          </a:prstGeom>
        </p:spPr>
        <p:txBody>
          <a:bodyPr anchorCtr="0" anchor="b" bIns="91425" lIns="91425" rIns="91425" tIns="91425">
            <a:noAutofit/>
          </a:bodyPr>
          <a:lstStyle/>
          <a:p>
            <a:pPr lvl="0">
              <a:spcBef>
                <a:spcPts val="0"/>
              </a:spcBef>
              <a:buNone/>
            </a:pPr>
            <a:r>
              <a:rPr lang="es" sz="3000"/>
              <a:t>Entrega en el mismo orden</a:t>
            </a:r>
          </a:p>
        </p:txBody>
      </p:sp>
      <p:sp>
        <p:nvSpPr>
          <p:cNvPr id="109" name="Shape 109"/>
          <p:cNvSpPr txBox="1"/>
          <p:nvPr>
            <p:ph idx="1" type="subTitle"/>
          </p:nvPr>
        </p:nvSpPr>
        <p:spPr>
          <a:xfrm>
            <a:off x="417750" y="2025748"/>
            <a:ext cx="8520600" cy="733500"/>
          </a:xfrm>
          <a:prstGeom prst="rect">
            <a:avLst/>
          </a:prstGeom>
        </p:spPr>
        <p:txBody>
          <a:bodyPr anchorCtr="0" anchor="t" bIns="91425" lIns="91425" rIns="91425" tIns="91425">
            <a:noAutofit/>
          </a:bodyPr>
          <a:lstStyle/>
          <a:p>
            <a:pPr indent="-228600" lvl="0" marL="457200" rtl="0" algn="l">
              <a:spcBef>
                <a:spcPts val="0"/>
              </a:spcBef>
              <a:buClr>
                <a:srgbClr val="000000"/>
              </a:buClr>
              <a:buChar char="●"/>
            </a:pPr>
            <a:r>
              <a:rPr lang="es">
                <a:solidFill>
                  <a:srgbClr val="000000"/>
                </a:solidFill>
              </a:rPr>
              <a:t>Proveen rutas múltiples que poseen distintos tiempos de transmisión</a:t>
            </a:r>
          </a:p>
          <a:p>
            <a:pPr indent="-228600" lvl="0" marL="457200" rtl="0" algn="l">
              <a:spcBef>
                <a:spcPts val="0"/>
              </a:spcBef>
              <a:buClr>
                <a:srgbClr val="000000"/>
              </a:buClr>
              <a:buChar char="●"/>
            </a:pPr>
            <a:r>
              <a:rPr lang="es">
                <a:solidFill>
                  <a:srgbClr val="000000"/>
                </a:solidFill>
              </a:rPr>
              <a:t>Los datos pueden llegar en el orden incorrecto</a:t>
            </a:r>
          </a:p>
          <a:p>
            <a:pPr indent="-228600" lvl="0" marL="457200" algn="l">
              <a:spcBef>
                <a:spcPts val="0"/>
              </a:spcBef>
              <a:buClr>
                <a:srgbClr val="000000"/>
              </a:buClr>
              <a:buChar char="●"/>
            </a:pPr>
            <a:r>
              <a:rPr lang="es">
                <a:solidFill>
                  <a:srgbClr val="000000"/>
                </a:solidFill>
              </a:rPr>
              <a:t>La capa de transporte asegura que se reensamblen en el orden adecuado</a:t>
            </a: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