
<file path=[Content_Types].xml><?xml version="1.0" encoding="utf-8"?>
<Types xmlns="http://schemas.openxmlformats.org/package/2006/content-types">
  <Override PartName="/_rels/.rels" ContentType="application/vnd.openxmlformats-package.relationships+xml"/>
  <Override PartName="/ppt/notesSlides/_rels/notesSlide24.xml.rels" ContentType="application/vnd.openxmlformats-package.relationships+xml"/>
  <Override PartName="/ppt/notesSlides/notesSlide24.xml" ContentType="application/vnd.openxmlformats-officedocument.presentationml.notesSlide+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_rels/presentation.xml.rels" ContentType="application/vnd.openxmlformats-package.relationships+xml"/>
  <Override PartName="/ppt/media/image12.png" ContentType="image/png"/>
  <Override PartName="/ppt/media/image11.png" ContentType="image/png"/>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3.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15137" cy="99425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756000" y="5078520"/>
            <a:ext cx="6047640" cy="4811040"/>
          </a:xfrm>
          <a:prstGeom prst="rect">
            <a:avLst/>
          </a:prstGeom>
        </p:spPr>
        <p:txBody>
          <a:bodyPr bIns="0" lIns="0" rIns="0" tIns="0" wrap="none"/>
          <a:p>
            <a:r>
              <a:rPr lang="es-ES"/>
              <a:t>Pulse para editar el formato de las notas</a:t>
            </a:r>
            <a:endParaRPr/>
          </a:p>
        </p:txBody>
      </p:sp>
      <p:sp>
        <p:nvSpPr>
          <p:cNvPr id="131" name="PlaceHolder 2"/>
          <p:cNvSpPr>
            <a:spLocks noGrp="1"/>
          </p:cNvSpPr>
          <p:nvPr>
            <p:ph type="hdr"/>
          </p:nvPr>
        </p:nvSpPr>
        <p:spPr>
          <a:xfrm>
            <a:off x="0" y="0"/>
            <a:ext cx="3280320" cy="534240"/>
          </a:xfrm>
          <a:prstGeom prst="rect">
            <a:avLst/>
          </a:prstGeom>
        </p:spPr>
        <p:txBody>
          <a:bodyPr bIns="0" lIns="0" rIns="0" tIns="0" wrap="none"/>
          <a:p>
            <a:r>
              <a:rPr lang="es-ES"/>
              <a:t>&lt;encabezado&gt;</a:t>
            </a:r>
            <a:endParaRPr/>
          </a:p>
        </p:txBody>
      </p:sp>
      <p:sp>
        <p:nvSpPr>
          <p:cNvPr id="132" name="PlaceHolder 3"/>
          <p:cNvSpPr>
            <a:spLocks noGrp="1"/>
          </p:cNvSpPr>
          <p:nvPr>
            <p:ph type="dt"/>
          </p:nvPr>
        </p:nvSpPr>
        <p:spPr>
          <a:xfrm>
            <a:off x="4279320" y="0"/>
            <a:ext cx="3280320" cy="534240"/>
          </a:xfrm>
          <a:prstGeom prst="rect">
            <a:avLst/>
          </a:prstGeom>
        </p:spPr>
        <p:txBody>
          <a:bodyPr bIns="0" lIns="0" rIns="0" tIns="0" wrap="none"/>
          <a:p>
            <a:pPr algn="r"/>
            <a:r>
              <a:rPr lang="es-ES"/>
              <a:t>&lt;fecha/hora&gt;</a:t>
            </a:r>
            <a:endParaRPr/>
          </a:p>
        </p:txBody>
      </p:sp>
      <p:sp>
        <p:nvSpPr>
          <p:cNvPr id="133" name="PlaceHolder 4"/>
          <p:cNvSpPr>
            <a:spLocks noGrp="1"/>
          </p:cNvSpPr>
          <p:nvPr>
            <p:ph type="ftr"/>
          </p:nvPr>
        </p:nvSpPr>
        <p:spPr>
          <a:xfrm>
            <a:off x="0" y="10157400"/>
            <a:ext cx="3280320" cy="534240"/>
          </a:xfrm>
          <a:prstGeom prst="rect">
            <a:avLst/>
          </a:prstGeom>
        </p:spPr>
        <p:txBody>
          <a:bodyPr anchor="b" bIns="0" lIns="0" rIns="0" tIns="0" wrap="none"/>
          <a:p>
            <a:r>
              <a:rPr lang="es-ES"/>
              <a:t>&lt;pie de página&gt;</a:t>
            </a:r>
            <a:endParaRPr/>
          </a:p>
        </p:txBody>
      </p:sp>
      <p:sp>
        <p:nvSpPr>
          <p:cNvPr id="134" name="PlaceHolder 5"/>
          <p:cNvSpPr>
            <a:spLocks noGrp="1"/>
          </p:cNvSpPr>
          <p:nvPr>
            <p:ph type="sldNum"/>
          </p:nvPr>
        </p:nvSpPr>
        <p:spPr>
          <a:xfrm>
            <a:off x="4279320" y="10157400"/>
            <a:ext cx="3280320" cy="534240"/>
          </a:xfrm>
          <a:prstGeom prst="rect">
            <a:avLst/>
          </a:prstGeom>
        </p:spPr>
        <p:txBody>
          <a:bodyPr anchor="b" bIns="0" lIns="0" rIns="0" tIns="0" wrap="none"/>
          <a:p>
            <a:pPr algn="r"/>
            <a:fld id="{91111191-6171-4101-8161-41E171F1C101}" type="slidenum">
              <a:rPr lang="es-ES"/>
              <a:t>&lt;número&gt;</a:t>
            </a:fld>
            <a:endParaRPr/>
          </a:p>
        </p:txBody>
      </p:sp>
    </p:spTree>
  </p:cSld>
  <p:clrMap accent1="accent1" accent2="accent2" accent3="accent3" accent4="accent4" accent5="accent5" accent6="accent6" bg1="lt1" bg2="lt2" folHlink="folHlink" hlink="hlink" tx1="dk1" tx2="dk2"/>
</p:notesMaster>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0" y="0"/>
            <a:ext cx="-11796840" cy="-11796840"/>
          </a:xfrm>
          <a:prstGeom prst="rect">
            <a:avLst/>
          </a:prstGeom>
        </p:spPr>
        <p:txBody>
          <a:bodyPr bIns="45000" lIns="90000" rIns="90000" tIns="45000"/>
          <a:p>
            <a:pPr>
              <a:lnSpc>
                <a:spcPct val="100000"/>
              </a:lnSpc>
            </a:pPr>
            <a:fld id="{C1514161-3171-4141-A131-A15191B14171}" type="slidenum">
              <a:rPr b="1" lang="es-ES">
                <a:solidFill>
                  <a:srgbClr val="000000"/>
                </a:solidFill>
                <a:latin typeface="Arial"/>
                <a:ea typeface="+mn-ea"/>
              </a:rPr>
              <a:t>&lt;número&gt;</a:t>
            </a:fld>
            <a:endParaRPr/>
          </a:p>
        </p:txBody>
      </p:sp>
      <p:sp>
        <p:nvSpPr>
          <p:cNvPr id="239" name="PlaceHolder 2"/>
          <p:cNvSpPr>
            <a:spLocks noGrp="1"/>
          </p:cNvSpPr>
          <p:nvPr>
            <p:ph type="body"/>
          </p:nvPr>
        </p:nvSpPr>
        <p:spPr>
          <a:xfrm>
            <a:off x="0" y="0"/>
            <a:ext cx="-11796840" cy="-11796840"/>
          </a:xfrm>
          <a:prstGeom prst="rect">
            <a:avLst/>
          </a:prstGeom>
        </p:spPr>
        <p:txBody>
          <a:bodyPr bIns="45000" lIns="90000" rIns="90000" tIns="4500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3" name="PlaceHolder 2"/>
          <p:cNvSpPr>
            <a:spLocks noGrp="1"/>
          </p:cNvSpPr>
          <p:nvPr>
            <p:ph type="body"/>
          </p:nvPr>
        </p:nvSpPr>
        <p:spPr>
          <a:xfrm>
            <a:off x="365040" y="349200"/>
            <a:ext cx="8469000" cy="2379600"/>
          </a:xfrm>
          <a:prstGeom prst="rect">
            <a:avLst/>
          </a:prstGeom>
        </p:spPr>
        <p:txBody>
          <a:bodyPr bIns="0" lIns="0" rIns="0" tIns="0" wrap="none"/>
          <a:p>
            <a:endParaRPr/>
          </a:p>
        </p:txBody>
      </p:sp>
      <p:sp>
        <p:nvSpPr>
          <p:cNvPr id="34" name="PlaceHolder 3"/>
          <p:cNvSpPr>
            <a:spLocks noGrp="1"/>
          </p:cNvSpPr>
          <p:nvPr>
            <p:ph type="body"/>
          </p:nvPr>
        </p:nvSpPr>
        <p:spPr>
          <a:xfrm>
            <a:off x="365040" y="2955240"/>
            <a:ext cx="8469000" cy="23796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6"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37"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38" name="PlaceHolder 4"/>
          <p:cNvSpPr>
            <a:spLocks noGrp="1"/>
          </p:cNvSpPr>
          <p:nvPr>
            <p:ph type="body"/>
          </p:nvPr>
        </p:nvSpPr>
        <p:spPr>
          <a:xfrm>
            <a:off x="4704480" y="2955240"/>
            <a:ext cx="4132440" cy="2379600"/>
          </a:xfrm>
          <a:prstGeom prst="rect">
            <a:avLst/>
          </a:prstGeom>
        </p:spPr>
        <p:txBody>
          <a:bodyPr bIns="0" lIns="0" rIns="0" tIns="0" wrap="none"/>
          <a:p>
            <a:endParaRPr/>
          </a:p>
        </p:txBody>
      </p:sp>
      <p:sp>
        <p:nvSpPr>
          <p:cNvPr id="39" name="PlaceHolder 5"/>
          <p:cNvSpPr>
            <a:spLocks noGrp="1"/>
          </p:cNvSpPr>
          <p:nvPr>
            <p:ph type="body"/>
          </p:nvPr>
        </p:nvSpPr>
        <p:spPr>
          <a:xfrm>
            <a:off x="365040" y="2955240"/>
            <a:ext cx="4132440" cy="23796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1"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42" name="PlaceHolder 3"/>
          <p:cNvSpPr>
            <a:spLocks noGrp="1"/>
          </p:cNvSpPr>
          <p:nvPr>
            <p:ph type="body"/>
          </p:nvPr>
        </p:nvSpPr>
        <p:spPr>
          <a:xfrm>
            <a:off x="4704480" y="349200"/>
            <a:ext cx="4132440" cy="23796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5" name="PlaceHolder 2"/>
          <p:cNvSpPr>
            <a:spLocks noGrp="1"/>
          </p:cNvSpPr>
          <p:nvPr>
            <p:ph type="subTitle"/>
          </p:nvPr>
        </p:nvSpPr>
        <p:spPr>
          <a:xfrm>
            <a:off x="365040" y="349200"/>
            <a:ext cx="8469000" cy="498960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7" name="PlaceHolder 2"/>
          <p:cNvSpPr>
            <a:spLocks noGrp="1"/>
          </p:cNvSpPr>
          <p:nvPr>
            <p:ph type="body"/>
          </p:nvPr>
        </p:nvSpPr>
        <p:spPr>
          <a:xfrm>
            <a:off x="365040" y="349200"/>
            <a:ext cx="8469000" cy="498924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9" name="PlaceHolder 2"/>
          <p:cNvSpPr>
            <a:spLocks noGrp="1"/>
          </p:cNvSpPr>
          <p:nvPr>
            <p:ph type="body"/>
          </p:nvPr>
        </p:nvSpPr>
        <p:spPr>
          <a:xfrm>
            <a:off x="365040" y="349200"/>
            <a:ext cx="4132440" cy="4989240"/>
          </a:xfrm>
          <a:prstGeom prst="rect">
            <a:avLst/>
          </a:prstGeom>
        </p:spPr>
        <p:txBody>
          <a:bodyPr bIns="0" lIns="0" rIns="0" tIns="0" wrap="none"/>
          <a:p>
            <a:endParaRPr/>
          </a:p>
        </p:txBody>
      </p:sp>
      <p:sp>
        <p:nvSpPr>
          <p:cNvPr id="60" name="PlaceHolder 3"/>
          <p:cNvSpPr>
            <a:spLocks noGrp="1"/>
          </p:cNvSpPr>
          <p:nvPr>
            <p:ph type="body"/>
          </p:nvPr>
        </p:nvSpPr>
        <p:spPr>
          <a:xfrm>
            <a:off x="4704480" y="349200"/>
            <a:ext cx="4132440" cy="498924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4680"/>
            <a:ext cx="8229240" cy="50637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4"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65" name="PlaceHolder 3"/>
          <p:cNvSpPr>
            <a:spLocks noGrp="1"/>
          </p:cNvSpPr>
          <p:nvPr>
            <p:ph type="body"/>
          </p:nvPr>
        </p:nvSpPr>
        <p:spPr>
          <a:xfrm>
            <a:off x="365040" y="2955240"/>
            <a:ext cx="4132440" cy="2379600"/>
          </a:xfrm>
          <a:prstGeom prst="rect">
            <a:avLst/>
          </a:prstGeom>
        </p:spPr>
        <p:txBody>
          <a:bodyPr bIns="0" lIns="0" rIns="0" tIns="0" wrap="none"/>
          <a:p>
            <a:endParaRPr/>
          </a:p>
        </p:txBody>
      </p:sp>
      <p:sp>
        <p:nvSpPr>
          <p:cNvPr id="66" name="PlaceHolder 4"/>
          <p:cNvSpPr>
            <a:spLocks noGrp="1"/>
          </p:cNvSpPr>
          <p:nvPr>
            <p:ph type="body"/>
          </p:nvPr>
        </p:nvSpPr>
        <p:spPr>
          <a:xfrm>
            <a:off x="4704480" y="349200"/>
            <a:ext cx="4132440" cy="49892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2" name="PlaceHolder 2"/>
          <p:cNvSpPr>
            <a:spLocks noGrp="1"/>
          </p:cNvSpPr>
          <p:nvPr>
            <p:ph type="subTitle"/>
          </p:nvPr>
        </p:nvSpPr>
        <p:spPr>
          <a:xfrm>
            <a:off x="365040" y="349200"/>
            <a:ext cx="8469000" cy="498960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8" name="PlaceHolder 2"/>
          <p:cNvSpPr>
            <a:spLocks noGrp="1"/>
          </p:cNvSpPr>
          <p:nvPr>
            <p:ph type="body"/>
          </p:nvPr>
        </p:nvSpPr>
        <p:spPr>
          <a:xfrm>
            <a:off x="365040" y="349200"/>
            <a:ext cx="4132440" cy="4989240"/>
          </a:xfrm>
          <a:prstGeom prst="rect">
            <a:avLst/>
          </a:prstGeom>
        </p:spPr>
        <p:txBody>
          <a:bodyPr bIns="0" lIns="0" rIns="0" tIns="0" wrap="none"/>
          <a:p>
            <a:endParaRPr/>
          </a:p>
        </p:txBody>
      </p:sp>
      <p:sp>
        <p:nvSpPr>
          <p:cNvPr id="69"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70" name="PlaceHolder 4"/>
          <p:cNvSpPr>
            <a:spLocks noGrp="1"/>
          </p:cNvSpPr>
          <p:nvPr>
            <p:ph type="body"/>
          </p:nvPr>
        </p:nvSpPr>
        <p:spPr>
          <a:xfrm>
            <a:off x="4704480" y="2955240"/>
            <a:ext cx="4132440" cy="23796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2"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73"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74" name="PlaceHolder 4"/>
          <p:cNvSpPr>
            <a:spLocks noGrp="1"/>
          </p:cNvSpPr>
          <p:nvPr>
            <p:ph type="body"/>
          </p:nvPr>
        </p:nvSpPr>
        <p:spPr>
          <a:xfrm>
            <a:off x="365040" y="2955240"/>
            <a:ext cx="8468280" cy="23796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6" name="PlaceHolder 2"/>
          <p:cNvSpPr>
            <a:spLocks noGrp="1"/>
          </p:cNvSpPr>
          <p:nvPr>
            <p:ph type="body"/>
          </p:nvPr>
        </p:nvSpPr>
        <p:spPr>
          <a:xfrm>
            <a:off x="365040" y="349200"/>
            <a:ext cx="8469000" cy="2379600"/>
          </a:xfrm>
          <a:prstGeom prst="rect">
            <a:avLst/>
          </a:prstGeom>
        </p:spPr>
        <p:txBody>
          <a:bodyPr bIns="0" lIns="0" rIns="0" tIns="0" wrap="none"/>
          <a:p>
            <a:endParaRPr/>
          </a:p>
        </p:txBody>
      </p:sp>
      <p:sp>
        <p:nvSpPr>
          <p:cNvPr id="77" name="PlaceHolder 3"/>
          <p:cNvSpPr>
            <a:spLocks noGrp="1"/>
          </p:cNvSpPr>
          <p:nvPr>
            <p:ph type="body"/>
          </p:nvPr>
        </p:nvSpPr>
        <p:spPr>
          <a:xfrm>
            <a:off x="365040" y="2955240"/>
            <a:ext cx="8469000" cy="23796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9"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80"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81" name="PlaceHolder 4"/>
          <p:cNvSpPr>
            <a:spLocks noGrp="1"/>
          </p:cNvSpPr>
          <p:nvPr>
            <p:ph type="body"/>
          </p:nvPr>
        </p:nvSpPr>
        <p:spPr>
          <a:xfrm>
            <a:off x="4704480" y="2955240"/>
            <a:ext cx="4132440" cy="2379600"/>
          </a:xfrm>
          <a:prstGeom prst="rect">
            <a:avLst/>
          </a:prstGeom>
        </p:spPr>
        <p:txBody>
          <a:bodyPr bIns="0" lIns="0" rIns="0" tIns="0" wrap="none"/>
          <a:p>
            <a:endParaRPr/>
          </a:p>
        </p:txBody>
      </p:sp>
      <p:sp>
        <p:nvSpPr>
          <p:cNvPr id="82" name="PlaceHolder 5"/>
          <p:cNvSpPr>
            <a:spLocks noGrp="1"/>
          </p:cNvSpPr>
          <p:nvPr>
            <p:ph type="body"/>
          </p:nvPr>
        </p:nvSpPr>
        <p:spPr>
          <a:xfrm>
            <a:off x="365040" y="2955240"/>
            <a:ext cx="4132440" cy="23796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4"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85" name="PlaceHolder 3"/>
          <p:cNvSpPr>
            <a:spLocks noGrp="1"/>
          </p:cNvSpPr>
          <p:nvPr>
            <p:ph type="body"/>
          </p:nvPr>
        </p:nvSpPr>
        <p:spPr>
          <a:xfrm>
            <a:off x="4704480" y="349200"/>
            <a:ext cx="4132440" cy="237960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99" name="PlaceHolder 2"/>
          <p:cNvSpPr>
            <a:spLocks noGrp="1"/>
          </p:cNvSpPr>
          <p:nvPr>
            <p:ph type="subTitle"/>
          </p:nvPr>
        </p:nvSpPr>
        <p:spPr>
          <a:xfrm>
            <a:off x="365040" y="349200"/>
            <a:ext cx="8469000" cy="498960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1" name="PlaceHolder 2"/>
          <p:cNvSpPr>
            <a:spLocks noGrp="1"/>
          </p:cNvSpPr>
          <p:nvPr>
            <p:ph type="body"/>
          </p:nvPr>
        </p:nvSpPr>
        <p:spPr>
          <a:xfrm>
            <a:off x="365040" y="349200"/>
            <a:ext cx="8469000" cy="498924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3" name="PlaceHolder 2"/>
          <p:cNvSpPr>
            <a:spLocks noGrp="1"/>
          </p:cNvSpPr>
          <p:nvPr>
            <p:ph type="body"/>
          </p:nvPr>
        </p:nvSpPr>
        <p:spPr>
          <a:xfrm>
            <a:off x="365040" y="349200"/>
            <a:ext cx="4132440" cy="4989240"/>
          </a:xfrm>
          <a:prstGeom prst="rect">
            <a:avLst/>
          </a:prstGeom>
        </p:spPr>
        <p:txBody>
          <a:bodyPr bIns="0" lIns="0" rIns="0" tIns="0" wrap="none"/>
          <a:p>
            <a:endParaRPr/>
          </a:p>
        </p:txBody>
      </p:sp>
      <p:sp>
        <p:nvSpPr>
          <p:cNvPr id="104" name="PlaceHolder 3"/>
          <p:cNvSpPr>
            <a:spLocks noGrp="1"/>
          </p:cNvSpPr>
          <p:nvPr>
            <p:ph type="body"/>
          </p:nvPr>
        </p:nvSpPr>
        <p:spPr>
          <a:xfrm>
            <a:off x="4704480" y="349200"/>
            <a:ext cx="4132440" cy="498924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4" name="PlaceHolder 2"/>
          <p:cNvSpPr>
            <a:spLocks noGrp="1"/>
          </p:cNvSpPr>
          <p:nvPr>
            <p:ph type="body"/>
          </p:nvPr>
        </p:nvSpPr>
        <p:spPr>
          <a:xfrm>
            <a:off x="365040" y="349200"/>
            <a:ext cx="8469000" cy="498924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74680"/>
            <a:ext cx="8229240" cy="50637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8"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109" name="PlaceHolder 3"/>
          <p:cNvSpPr>
            <a:spLocks noGrp="1"/>
          </p:cNvSpPr>
          <p:nvPr>
            <p:ph type="body"/>
          </p:nvPr>
        </p:nvSpPr>
        <p:spPr>
          <a:xfrm>
            <a:off x="365040" y="2955240"/>
            <a:ext cx="4132440" cy="2379600"/>
          </a:xfrm>
          <a:prstGeom prst="rect">
            <a:avLst/>
          </a:prstGeom>
        </p:spPr>
        <p:txBody>
          <a:bodyPr bIns="0" lIns="0" rIns="0" tIns="0" wrap="none"/>
          <a:p>
            <a:endParaRPr/>
          </a:p>
        </p:txBody>
      </p:sp>
      <p:sp>
        <p:nvSpPr>
          <p:cNvPr id="110" name="PlaceHolder 4"/>
          <p:cNvSpPr>
            <a:spLocks noGrp="1"/>
          </p:cNvSpPr>
          <p:nvPr>
            <p:ph type="body"/>
          </p:nvPr>
        </p:nvSpPr>
        <p:spPr>
          <a:xfrm>
            <a:off x="4704480" y="349200"/>
            <a:ext cx="4132440" cy="498924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12" name="PlaceHolder 2"/>
          <p:cNvSpPr>
            <a:spLocks noGrp="1"/>
          </p:cNvSpPr>
          <p:nvPr>
            <p:ph type="body"/>
          </p:nvPr>
        </p:nvSpPr>
        <p:spPr>
          <a:xfrm>
            <a:off x="365040" y="349200"/>
            <a:ext cx="4132440" cy="4989240"/>
          </a:xfrm>
          <a:prstGeom prst="rect">
            <a:avLst/>
          </a:prstGeom>
        </p:spPr>
        <p:txBody>
          <a:bodyPr bIns="0" lIns="0" rIns="0" tIns="0" wrap="none"/>
          <a:p>
            <a:endParaRPr/>
          </a:p>
        </p:txBody>
      </p:sp>
      <p:sp>
        <p:nvSpPr>
          <p:cNvPr id="113"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114" name="PlaceHolder 4"/>
          <p:cNvSpPr>
            <a:spLocks noGrp="1"/>
          </p:cNvSpPr>
          <p:nvPr>
            <p:ph type="body"/>
          </p:nvPr>
        </p:nvSpPr>
        <p:spPr>
          <a:xfrm>
            <a:off x="4704480" y="2955240"/>
            <a:ext cx="4132440" cy="237960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16"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117"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118" name="PlaceHolder 4"/>
          <p:cNvSpPr>
            <a:spLocks noGrp="1"/>
          </p:cNvSpPr>
          <p:nvPr>
            <p:ph type="body"/>
          </p:nvPr>
        </p:nvSpPr>
        <p:spPr>
          <a:xfrm>
            <a:off x="365040" y="2955240"/>
            <a:ext cx="8468280" cy="237960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20" name="PlaceHolder 2"/>
          <p:cNvSpPr>
            <a:spLocks noGrp="1"/>
          </p:cNvSpPr>
          <p:nvPr>
            <p:ph type="body"/>
          </p:nvPr>
        </p:nvSpPr>
        <p:spPr>
          <a:xfrm>
            <a:off x="365040" y="349200"/>
            <a:ext cx="8469000" cy="2379600"/>
          </a:xfrm>
          <a:prstGeom prst="rect">
            <a:avLst/>
          </a:prstGeom>
        </p:spPr>
        <p:txBody>
          <a:bodyPr bIns="0" lIns="0" rIns="0" tIns="0" wrap="none"/>
          <a:p>
            <a:endParaRPr/>
          </a:p>
        </p:txBody>
      </p:sp>
      <p:sp>
        <p:nvSpPr>
          <p:cNvPr id="121" name="PlaceHolder 3"/>
          <p:cNvSpPr>
            <a:spLocks noGrp="1"/>
          </p:cNvSpPr>
          <p:nvPr>
            <p:ph type="body"/>
          </p:nvPr>
        </p:nvSpPr>
        <p:spPr>
          <a:xfrm>
            <a:off x="365040" y="2955240"/>
            <a:ext cx="8469000" cy="237960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23"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124"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125" name="PlaceHolder 4"/>
          <p:cNvSpPr>
            <a:spLocks noGrp="1"/>
          </p:cNvSpPr>
          <p:nvPr>
            <p:ph type="body"/>
          </p:nvPr>
        </p:nvSpPr>
        <p:spPr>
          <a:xfrm>
            <a:off x="4704480" y="2955240"/>
            <a:ext cx="4132440" cy="2379600"/>
          </a:xfrm>
          <a:prstGeom prst="rect">
            <a:avLst/>
          </a:prstGeom>
        </p:spPr>
        <p:txBody>
          <a:bodyPr bIns="0" lIns="0" rIns="0" tIns="0" wrap="none"/>
          <a:p>
            <a:endParaRPr/>
          </a:p>
        </p:txBody>
      </p:sp>
      <p:sp>
        <p:nvSpPr>
          <p:cNvPr id="126" name="PlaceHolder 5"/>
          <p:cNvSpPr>
            <a:spLocks noGrp="1"/>
          </p:cNvSpPr>
          <p:nvPr>
            <p:ph type="body"/>
          </p:nvPr>
        </p:nvSpPr>
        <p:spPr>
          <a:xfrm>
            <a:off x="365040" y="2955240"/>
            <a:ext cx="4132440" cy="237960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28"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129" name="PlaceHolder 3"/>
          <p:cNvSpPr>
            <a:spLocks noGrp="1"/>
          </p:cNvSpPr>
          <p:nvPr>
            <p:ph type="body"/>
          </p:nvPr>
        </p:nvSpPr>
        <p:spPr>
          <a:xfrm>
            <a:off x="4704480" y="349200"/>
            <a:ext cx="4132440" cy="23796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6" name="PlaceHolder 2"/>
          <p:cNvSpPr>
            <a:spLocks noGrp="1"/>
          </p:cNvSpPr>
          <p:nvPr>
            <p:ph type="body"/>
          </p:nvPr>
        </p:nvSpPr>
        <p:spPr>
          <a:xfrm>
            <a:off x="365040" y="349200"/>
            <a:ext cx="4132440" cy="4989240"/>
          </a:xfrm>
          <a:prstGeom prst="rect">
            <a:avLst/>
          </a:prstGeom>
        </p:spPr>
        <p:txBody>
          <a:bodyPr bIns="0" lIns="0" rIns="0" tIns="0" wrap="none"/>
          <a:p>
            <a:endParaRPr/>
          </a:p>
        </p:txBody>
      </p:sp>
      <p:sp>
        <p:nvSpPr>
          <p:cNvPr id="17" name="PlaceHolder 3"/>
          <p:cNvSpPr>
            <a:spLocks noGrp="1"/>
          </p:cNvSpPr>
          <p:nvPr>
            <p:ph type="body"/>
          </p:nvPr>
        </p:nvSpPr>
        <p:spPr>
          <a:xfrm>
            <a:off x="4704480" y="349200"/>
            <a:ext cx="4132440" cy="49892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4680"/>
            <a:ext cx="8229240" cy="50637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1"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22" name="PlaceHolder 3"/>
          <p:cNvSpPr>
            <a:spLocks noGrp="1"/>
          </p:cNvSpPr>
          <p:nvPr>
            <p:ph type="body"/>
          </p:nvPr>
        </p:nvSpPr>
        <p:spPr>
          <a:xfrm>
            <a:off x="365040" y="2955240"/>
            <a:ext cx="4132440" cy="2379600"/>
          </a:xfrm>
          <a:prstGeom prst="rect">
            <a:avLst/>
          </a:prstGeom>
        </p:spPr>
        <p:txBody>
          <a:bodyPr bIns="0" lIns="0" rIns="0" tIns="0" wrap="none"/>
          <a:p>
            <a:endParaRPr/>
          </a:p>
        </p:txBody>
      </p:sp>
      <p:sp>
        <p:nvSpPr>
          <p:cNvPr id="23" name="PlaceHolder 4"/>
          <p:cNvSpPr>
            <a:spLocks noGrp="1"/>
          </p:cNvSpPr>
          <p:nvPr>
            <p:ph type="body"/>
          </p:nvPr>
        </p:nvSpPr>
        <p:spPr>
          <a:xfrm>
            <a:off x="4704480" y="349200"/>
            <a:ext cx="4132440" cy="49892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5" name="PlaceHolder 2"/>
          <p:cNvSpPr>
            <a:spLocks noGrp="1"/>
          </p:cNvSpPr>
          <p:nvPr>
            <p:ph type="body"/>
          </p:nvPr>
        </p:nvSpPr>
        <p:spPr>
          <a:xfrm>
            <a:off x="365040" y="349200"/>
            <a:ext cx="4132440" cy="4989240"/>
          </a:xfrm>
          <a:prstGeom prst="rect">
            <a:avLst/>
          </a:prstGeom>
        </p:spPr>
        <p:txBody>
          <a:bodyPr bIns="0" lIns="0" rIns="0" tIns="0" wrap="none"/>
          <a:p>
            <a:endParaRPr/>
          </a:p>
        </p:txBody>
      </p:sp>
      <p:sp>
        <p:nvSpPr>
          <p:cNvPr id="26"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27" name="PlaceHolder 4"/>
          <p:cNvSpPr>
            <a:spLocks noGrp="1"/>
          </p:cNvSpPr>
          <p:nvPr>
            <p:ph type="body"/>
          </p:nvPr>
        </p:nvSpPr>
        <p:spPr>
          <a:xfrm>
            <a:off x="4704480" y="2955240"/>
            <a:ext cx="4132440" cy="23796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9" name="PlaceHolder 2"/>
          <p:cNvSpPr>
            <a:spLocks noGrp="1"/>
          </p:cNvSpPr>
          <p:nvPr>
            <p:ph type="body"/>
          </p:nvPr>
        </p:nvSpPr>
        <p:spPr>
          <a:xfrm>
            <a:off x="365040" y="349200"/>
            <a:ext cx="4132440" cy="2379600"/>
          </a:xfrm>
          <a:prstGeom prst="rect">
            <a:avLst/>
          </a:prstGeom>
        </p:spPr>
        <p:txBody>
          <a:bodyPr bIns="0" lIns="0" rIns="0" tIns="0" wrap="none"/>
          <a:p>
            <a:endParaRPr/>
          </a:p>
        </p:txBody>
      </p:sp>
      <p:sp>
        <p:nvSpPr>
          <p:cNvPr id="30" name="PlaceHolder 3"/>
          <p:cNvSpPr>
            <a:spLocks noGrp="1"/>
          </p:cNvSpPr>
          <p:nvPr>
            <p:ph type="body"/>
          </p:nvPr>
        </p:nvSpPr>
        <p:spPr>
          <a:xfrm>
            <a:off x="4704480" y="349200"/>
            <a:ext cx="4132440" cy="2379600"/>
          </a:xfrm>
          <a:prstGeom prst="rect">
            <a:avLst/>
          </a:prstGeom>
        </p:spPr>
        <p:txBody>
          <a:bodyPr bIns="0" lIns="0" rIns="0" tIns="0" wrap="none"/>
          <a:p>
            <a:endParaRPr/>
          </a:p>
        </p:txBody>
      </p:sp>
      <p:sp>
        <p:nvSpPr>
          <p:cNvPr id="31" name="PlaceHolder 4"/>
          <p:cNvSpPr>
            <a:spLocks noGrp="1"/>
          </p:cNvSpPr>
          <p:nvPr>
            <p:ph type="body"/>
          </p:nvPr>
        </p:nvSpPr>
        <p:spPr>
          <a:xfrm>
            <a:off x="365040" y="2955240"/>
            <a:ext cx="8468280" cy="23796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3"/>
          <p:cNvPicPr/>
          <p:nvPr/>
        </p:nvPicPr>
        <p:blipFill>
          <a:blip r:embed="rId2"/>
          <a:stretch>
            <a:fillRect/>
          </a:stretch>
        </p:blipFill>
        <p:spPr>
          <a:xfrm>
            <a:off x="3240" y="0"/>
            <a:ext cx="9121320" cy="6899040"/>
          </a:xfrm>
          <a:prstGeom prst="rect">
            <a:avLst/>
          </a:prstGeom>
        </p:spPr>
      </p:pic>
      <p:sp>
        <p:nvSpPr>
          <p:cNvPr id="1" name="CustomShape 1"/>
          <p:cNvSpPr/>
          <p:nvPr/>
        </p:nvSpPr>
        <p:spPr>
          <a:xfrm>
            <a:off x="0" y="41400"/>
            <a:ext cx="9143640" cy="6857640"/>
          </a:xfrm>
          <a:prstGeom prst="rect">
            <a:avLst/>
          </a:prstGeom>
          <a:solidFill>
            <a:srgbClr val="ffffff"/>
          </a:solidFill>
        </p:spPr>
      </p:sp>
      <p:sp>
        <p:nvSpPr>
          <p:cNvPr id="2" name="CustomShape 2"/>
          <p:cNvSpPr/>
          <p:nvPr/>
        </p:nvSpPr>
        <p:spPr>
          <a:xfrm>
            <a:off x="1860480" y="244440"/>
            <a:ext cx="6743520" cy="456840"/>
          </a:xfrm>
          <a:prstGeom prst="rect">
            <a:avLst/>
          </a:prstGeom>
        </p:spPr>
      </p:sp>
      <p:pic>
        <p:nvPicPr>
          <p:cNvPr descr="" id="3" name="Picture 12"/>
          <p:cNvPicPr/>
          <p:nvPr/>
        </p:nvPicPr>
        <p:blipFill>
          <a:blip r:embed="rId3">
            <a:lum bright="70000" contrast="-70000"/>
          </a:blip>
          <a:stretch>
            <a:fillRect/>
          </a:stretch>
        </p:blipFill>
        <p:spPr>
          <a:xfrm>
            <a:off x="4103640" y="5337000"/>
            <a:ext cx="934560" cy="1337760"/>
          </a:xfrm>
          <a:prstGeom prst="rect">
            <a:avLst/>
          </a:prstGeom>
        </p:spPr>
      </p:pic>
      <p:pic>
        <p:nvPicPr>
          <p:cNvPr descr="" id="4" name="Picture 3"/>
          <p:cNvPicPr/>
          <p:nvPr/>
        </p:nvPicPr>
        <p:blipFill>
          <a:blip r:embed="rId4"/>
          <a:stretch>
            <a:fillRect/>
          </a:stretch>
        </p:blipFill>
        <p:spPr>
          <a:xfrm>
            <a:off x="3240" y="0"/>
            <a:ext cx="9121320" cy="6899040"/>
          </a:xfrm>
          <a:prstGeom prst="rect">
            <a:avLst/>
          </a:prstGeom>
        </p:spPr>
      </p:pic>
      <p:sp>
        <p:nvSpPr>
          <p:cNvPr id="5" name="CustomShape 3"/>
          <p:cNvSpPr/>
          <p:nvPr/>
        </p:nvSpPr>
        <p:spPr>
          <a:xfrm>
            <a:off x="0" y="41400"/>
            <a:ext cx="9143640" cy="6857640"/>
          </a:xfrm>
          <a:prstGeom prst="rect">
            <a:avLst/>
          </a:prstGeom>
          <a:solidFill>
            <a:srgbClr val="ffffff"/>
          </a:solidFill>
        </p:spPr>
      </p:sp>
      <p:sp>
        <p:nvSpPr>
          <p:cNvPr id="6" name="CustomShape 4"/>
          <p:cNvSpPr/>
          <p:nvPr/>
        </p:nvSpPr>
        <p:spPr>
          <a:xfrm>
            <a:off x="1860480" y="244440"/>
            <a:ext cx="6743520" cy="456840"/>
          </a:xfrm>
          <a:prstGeom prst="rect">
            <a:avLst/>
          </a:prstGeom>
        </p:spPr>
      </p:sp>
      <p:pic>
        <p:nvPicPr>
          <p:cNvPr descr="" id="7" name="Picture 12"/>
          <p:cNvPicPr/>
          <p:nvPr/>
        </p:nvPicPr>
        <p:blipFill>
          <a:blip r:embed="rId5">
            <a:lum bright="70000" contrast="-70000"/>
          </a:blip>
          <a:stretch>
            <a:fillRect/>
          </a:stretch>
        </p:blipFill>
        <p:spPr>
          <a:xfrm>
            <a:off x="4103640" y="5337000"/>
            <a:ext cx="934560" cy="1337760"/>
          </a:xfrm>
          <a:prstGeom prst="rect">
            <a:avLst/>
          </a:prstGeom>
        </p:spPr>
      </p:pic>
      <p:sp>
        <p:nvSpPr>
          <p:cNvPr id="8" name="PlaceHolder 5"/>
          <p:cNvSpPr>
            <a:spLocks noGrp="1"/>
          </p:cNvSpPr>
          <p:nvPr>
            <p:ph type="title"/>
          </p:nvPr>
        </p:nvSpPr>
        <p:spPr>
          <a:xfrm>
            <a:off x="685800" y="2130480"/>
            <a:ext cx="7772040" cy="1469520"/>
          </a:xfrm>
          <a:prstGeom prst="rect">
            <a:avLst/>
          </a:prstGeom>
        </p:spPr>
        <p:txBody>
          <a:bodyPr bIns="45000" lIns="90000" rIns="90000" tIns="45000"/>
          <a:p>
            <a:pPr algn="ctr">
              <a:lnSpc>
                <a:spcPct val="100000"/>
              </a:lnSpc>
            </a:pPr>
            <a:r>
              <a:rPr b="1" lang="nl-NL" sz="2800">
                <a:solidFill>
                  <a:srgbClr val="000000"/>
                </a:solidFill>
                <a:latin typeface="Arial"/>
              </a:rPr>
              <a:t>Pulse para editar el formato del texto de títuloHaga clic para modificar el estilo de título del patrón</a:t>
            </a:r>
            <a:endParaRPr/>
          </a:p>
        </p:txBody>
      </p:sp>
      <p:sp>
        <p:nvSpPr>
          <p:cNvPr id="9" name="PlaceHolder 6"/>
          <p:cNvSpPr>
            <a:spLocks noGrp="1"/>
          </p:cNvSpPr>
          <p:nvPr>
            <p:ph type="sldNum"/>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D101E151-31D1-41D1-A161-51E121B1C1A1}" type="slidenum">
              <a:rPr b="1" lang="es-ES" sz="800">
                <a:solidFill>
                  <a:srgbClr val="000000"/>
                </a:solidFill>
                <a:latin typeface="Arial"/>
              </a:rPr>
              <a:t>&lt;número&gt;</a:t>
            </a:fld>
            <a:r>
              <a:rPr b="1" lang="es-ES" sz="800">
                <a:solidFill>
                  <a:srgbClr val="000000"/>
                </a:solidFill>
                <a:latin typeface="Arial"/>
              </a:rPr>
              <a:t>-</a:t>
            </a:r>
            <a:endParaRPr/>
          </a:p>
        </p:txBody>
      </p:sp>
      <p:sp>
        <p:nvSpPr>
          <p:cNvPr id="10" name="PlaceHolder 7"/>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nl-NL"/>
              <a:t>Pulse para editar los formatos del texto del esquema</a:t>
            </a:r>
            <a:endParaRPr/>
          </a:p>
          <a:p>
            <a:pPr lvl="1">
              <a:buSzPct val="75000"/>
              <a:buFont typeface="StarSymbol"/>
              <a:buChar char=""/>
            </a:pPr>
            <a:r>
              <a:rPr lang="nl-NL"/>
              <a:t>Segundo nivel del esquema</a:t>
            </a:r>
            <a:endParaRPr/>
          </a:p>
          <a:p>
            <a:pPr lvl="2">
              <a:buSzPct val="45000"/>
              <a:buFont typeface="StarSymbol"/>
              <a:buChar char=""/>
            </a:pPr>
            <a:r>
              <a:rPr lang="nl-NL"/>
              <a:t>Tercer nivel del esquema</a:t>
            </a:r>
            <a:endParaRPr/>
          </a:p>
          <a:p>
            <a:pPr lvl="3">
              <a:buSzPct val="75000"/>
              <a:buFont typeface="StarSymbol"/>
              <a:buChar char=""/>
            </a:pPr>
            <a:r>
              <a:rPr lang="nl-NL"/>
              <a:t>Cuarto nivel del esquema</a:t>
            </a:r>
            <a:endParaRPr/>
          </a:p>
          <a:p>
            <a:pPr lvl="4">
              <a:buSzPct val="45000"/>
              <a:buFont typeface="StarSymbol"/>
              <a:buChar char=""/>
            </a:pPr>
            <a:r>
              <a:rPr lang="nl-NL"/>
              <a:t>Quinto nivel del esquema</a:t>
            </a:r>
            <a:endParaRPr/>
          </a:p>
          <a:p>
            <a:pPr lvl="5">
              <a:buSzPct val="45000"/>
              <a:buFont typeface="StarSymbol"/>
              <a:buChar char=""/>
            </a:pPr>
            <a:r>
              <a:rPr lang="nl-NL"/>
              <a:t>Sexto nivel del esquema</a:t>
            </a:r>
            <a:endParaRPr/>
          </a:p>
          <a:p>
            <a:pPr lvl="6">
              <a:buSzPct val="45000"/>
              <a:buFont typeface="StarSymbol"/>
              <a:buChar char=""/>
            </a:pPr>
            <a:r>
              <a:rPr lang="nl-NL"/>
              <a:t>Séptimo nivel del esquema</a:t>
            </a:r>
            <a:endParaRPr/>
          </a:p>
        </p:txBody>
      </p:sp>
    </p:spTree>
  </p:cSld>
  <p:clrMap accent1="accent1" accent2="accent2" accent3="accent3" accent4="accent4" accent5="accent5" accent6="accent6" bg1="lt1" bg2="lt2" folHlink="folHlink" hlink="hlink" tx1="dk1" tx2="dk2"/>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43" name="Picture 3"/>
          <p:cNvPicPr/>
          <p:nvPr/>
        </p:nvPicPr>
        <p:blipFill>
          <a:blip r:embed="rId2"/>
          <a:stretch>
            <a:fillRect/>
          </a:stretch>
        </p:blipFill>
        <p:spPr>
          <a:xfrm>
            <a:off x="3240" y="0"/>
            <a:ext cx="9121320" cy="6899040"/>
          </a:xfrm>
          <a:prstGeom prst="rect">
            <a:avLst/>
          </a:prstGeom>
        </p:spPr>
      </p:pic>
      <p:sp>
        <p:nvSpPr>
          <p:cNvPr id="44" name="CustomShape 1"/>
          <p:cNvSpPr/>
          <p:nvPr/>
        </p:nvSpPr>
        <p:spPr>
          <a:xfrm>
            <a:off x="0" y="41400"/>
            <a:ext cx="9143640" cy="6857640"/>
          </a:xfrm>
          <a:prstGeom prst="rect">
            <a:avLst/>
          </a:prstGeom>
          <a:solidFill>
            <a:srgbClr val="ffffff"/>
          </a:solidFill>
        </p:spPr>
      </p:sp>
      <p:sp>
        <p:nvSpPr>
          <p:cNvPr id="45" name="CustomShape 2"/>
          <p:cNvSpPr/>
          <p:nvPr/>
        </p:nvSpPr>
        <p:spPr>
          <a:xfrm>
            <a:off x="1860480" y="244440"/>
            <a:ext cx="6743520" cy="456840"/>
          </a:xfrm>
          <a:prstGeom prst="rect">
            <a:avLst/>
          </a:prstGeom>
        </p:spPr>
      </p:sp>
      <p:pic>
        <p:nvPicPr>
          <p:cNvPr descr="" id="46" name="Picture 12"/>
          <p:cNvPicPr/>
          <p:nvPr/>
        </p:nvPicPr>
        <p:blipFill>
          <a:blip r:embed="rId3">
            <a:lum bright="70000" contrast="-70000"/>
          </a:blip>
          <a:stretch>
            <a:fillRect/>
          </a:stretch>
        </p:blipFill>
        <p:spPr>
          <a:xfrm>
            <a:off x="4103640" y="5337000"/>
            <a:ext cx="934560" cy="1337760"/>
          </a:xfrm>
          <a:prstGeom prst="rect">
            <a:avLst/>
          </a:prstGeom>
        </p:spPr>
      </p:pic>
      <p:pic>
        <p:nvPicPr>
          <p:cNvPr descr="" id="47" name="Picture 3"/>
          <p:cNvPicPr/>
          <p:nvPr/>
        </p:nvPicPr>
        <p:blipFill>
          <a:blip r:embed="rId4"/>
          <a:stretch>
            <a:fillRect/>
          </a:stretch>
        </p:blipFill>
        <p:spPr>
          <a:xfrm>
            <a:off x="3240" y="0"/>
            <a:ext cx="9121320" cy="6899040"/>
          </a:xfrm>
          <a:prstGeom prst="rect">
            <a:avLst/>
          </a:prstGeom>
        </p:spPr>
      </p:pic>
      <p:sp>
        <p:nvSpPr>
          <p:cNvPr id="48" name="CustomShape 3"/>
          <p:cNvSpPr/>
          <p:nvPr/>
        </p:nvSpPr>
        <p:spPr>
          <a:xfrm>
            <a:off x="0" y="41400"/>
            <a:ext cx="9143640" cy="6857640"/>
          </a:xfrm>
          <a:prstGeom prst="rect">
            <a:avLst/>
          </a:prstGeom>
          <a:solidFill>
            <a:srgbClr val="ffffff"/>
          </a:solidFill>
        </p:spPr>
      </p:sp>
      <p:sp>
        <p:nvSpPr>
          <p:cNvPr id="49" name="CustomShape 4"/>
          <p:cNvSpPr/>
          <p:nvPr/>
        </p:nvSpPr>
        <p:spPr>
          <a:xfrm>
            <a:off x="1860480" y="244440"/>
            <a:ext cx="6743520" cy="456840"/>
          </a:xfrm>
          <a:prstGeom prst="rect">
            <a:avLst/>
          </a:prstGeom>
        </p:spPr>
      </p:sp>
      <p:pic>
        <p:nvPicPr>
          <p:cNvPr descr="" id="50" name="Picture 12"/>
          <p:cNvPicPr/>
          <p:nvPr/>
        </p:nvPicPr>
        <p:blipFill>
          <a:blip r:embed="rId5">
            <a:lum bright="70000" contrast="-70000"/>
          </a:blip>
          <a:stretch>
            <a:fillRect/>
          </a:stretch>
        </p:blipFill>
        <p:spPr>
          <a:xfrm>
            <a:off x="4103640" y="5337000"/>
            <a:ext cx="934560" cy="1337760"/>
          </a:xfrm>
          <a:prstGeom prst="rect">
            <a:avLst/>
          </a:prstGeom>
        </p:spPr>
      </p:pic>
      <p:sp>
        <p:nvSpPr>
          <p:cNvPr id="51" name="PlaceHolder 5"/>
          <p:cNvSpPr>
            <a:spLocks noGrp="1"/>
          </p:cNvSpPr>
          <p:nvPr>
            <p:ph type="title"/>
          </p:nvPr>
        </p:nvSpPr>
        <p:spPr>
          <a:xfrm>
            <a:off x="457200" y="274680"/>
            <a:ext cx="8229240" cy="1142640"/>
          </a:xfrm>
          <a:prstGeom prst="rect">
            <a:avLst/>
          </a:prstGeom>
        </p:spPr>
        <p:txBody>
          <a:bodyPr bIns="45000" lIns="90000" rIns="90000" tIns="45000"/>
          <a:p>
            <a:pPr algn="ctr">
              <a:lnSpc>
                <a:spcPct val="100000"/>
              </a:lnSpc>
            </a:pPr>
            <a:r>
              <a:rPr b="1" lang="nl-NL" sz="2800">
                <a:solidFill>
                  <a:srgbClr val="000000"/>
                </a:solidFill>
                <a:latin typeface="Arial"/>
              </a:rPr>
              <a:t>Pulse para editar el formato del texto de títuloHaga clic para modificar el estilo de título del patrón</a:t>
            </a:r>
            <a:endParaRPr/>
          </a:p>
        </p:txBody>
      </p:sp>
      <p:sp>
        <p:nvSpPr>
          <p:cNvPr id="52" name="PlaceHolder 6"/>
          <p:cNvSpPr>
            <a:spLocks noGrp="1"/>
          </p:cNvSpPr>
          <p:nvPr>
            <p:ph type="body"/>
          </p:nvPr>
        </p:nvSpPr>
        <p:spPr>
          <a:xfrm>
            <a:off x="365040" y="349200"/>
            <a:ext cx="8469000" cy="4989240"/>
          </a:xfrm>
          <a:prstGeom prst="rect">
            <a:avLst/>
          </a:prstGeom>
        </p:spPr>
        <p:txBody>
          <a:bodyPr bIns="46080" lIns="92160" rIns="92160" tIns="46080"/>
          <a:p>
            <a:pPr>
              <a:buSzPct val="45000"/>
              <a:buFont typeface="StarSymbol"/>
              <a:buChar char=""/>
            </a:pPr>
            <a:r>
              <a:rPr b="1" lang="nl-NL" sz="2000">
                <a:solidFill>
                  <a:srgbClr val="000000"/>
                </a:solidFill>
                <a:latin typeface="Arial"/>
              </a:rPr>
              <a:t>Pulse para editar los formatos del texto del esquema</a:t>
            </a:r>
            <a:endParaRPr/>
          </a:p>
          <a:p>
            <a:pPr lvl="1">
              <a:buSzPct val="75000"/>
              <a:buFont typeface="StarSymbol"/>
              <a:buChar char=""/>
            </a:pPr>
            <a:r>
              <a:rPr b="1" lang="nl-NL" sz="2000">
                <a:solidFill>
                  <a:srgbClr val="000000"/>
                </a:solidFill>
                <a:latin typeface="Arial"/>
              </a:rPr>
              <a:t>Segundo nivel del esquema</a:t>
            </a:r>
            <a:endParaRPr/>
          </a:p>
          <a:p>
            <a:pPr lvl="2">
              <a:buSzPct val="45000"/>
              <a:buFont typeface="StarSymbol"/>
              <a:buChar char=""/>
            </a:pPr>
            <a:r>
              <a:rPr b="1" lang="nl-NL" sz="2000">
                <a:solidFill>
                  <a:srgbClr val="000000"/>
                </a:solidFill>
                <a:latin typeface="Arial"/>
              </a:rPr>
              <a:t>Tercer nivel del esquema</a:t>
            </a:r>
            <a:endParaRPr/>
          </a:p>
          <a:p>
            <a:pPr lvl="3">
              <a:buSzPct val="75000"/>
              <a:buFont typeface="StarSymbol"/>
              <a:buChar char=""/>
            </a:pPr>
            <a:r>
              <a:rPr b="1" lang="nl-NL" sz="2000">
                <a:solidFill>
                  <a:srgbClr val="000000"/>
                </a:solidFill>
                <a:latin typeface="Arial"/>
              </a:rPr>
              <a:t>Cuarto nivel del esquema</a:t>
            </a:r>
            <a:endParaRPr/>
          </a:p>
          <a:p>
            <a:pPr lvl="4">
              <a:buSzPct val="45000"/>
              <a:buFont typeface="StarSymbol"/>
              <a:buChar char=""/>
            </a:pPr>
            <a:r>
              <a:rPr b="1" lang="nl-NL" sz="2000">
                <a:solidFill>
                  <a:srgbClr val="000000"/>
                </a:solidFill>
                <a:latin typeface="Arial"/>
              </a:rPr>
              <a:t>Quinto nivel del esquema</a:t>
            </a:r>
            <a:endParaRPr/>
          </a:p>
          <a:p>
            <a:pPr lvl="5">
              <a:buSzPct val="45000"/>
              <a:buFont typeface="StarSymbol"/>
              <a:buChar char=""/>
            </a:pPr>
            <a:r>
              <a:rPr b="1" lang="nl-NL" sz="2000">
                <a:solidFill>
                  <a:srgbClr val="000000"/>
                </a:solidFill>
                <a:latin typeface="Arial"/>
              </a:rPr>
              <a:t>Sexto nivel del esquema</a:t>
            </a:r>
            <a:endParaRPr/>
          </a:p>
          <a:p>
            <a:pPr>
              <a:lnSpc>
                <a:spcPct val="100000"/>
              </a:lnSpc>
              <a:buFont charset="2" typeface="Wingdings"/>
              <a:buChar char=""/>
            </a:pPr>
            <a:r>
              <a:rPr b="1" lang="nl-NL" sz="2000">
                <a:solidFill>
                  <a:srgbClr val="000000"/>
                </a:solidFill>
                <a:latin typeface="Arial"/>
              </a:rPr>
              <a:t>Séptimo nivel del esquemaHaga clic para modificar el estilo de texto del patrón</a:t>
            </a:r>
            <a:endParaRPr/>
          </a:p>
          <a:p>
            <a:pPr lvl="1">
              <a:lnSpc>
                <a:spcPct val="100000"/>
              </a:lnSpc>
              <a:buFont typeface="StarSymbol"/>
              <a:buChar char=""/>
            </a:pPr>
            <a:r>
              <a:rPr b="1" lang="nl-NL" sz="2000">
                <a:solidFill>
                  <a:srgbClr val="000000"/>
                </a:solidFill>
                <a:latin typeface="Arial"/>
              </a:rPr>
              <a:t>Segundo nivel</a:t>
            </a:r>
            <a:endParaRPr/>
          </a:p>
          <a:p>
            <a:pPr lvl="1">
              <a:buFont typeface="StarSymbol"/>
              <a:buChar char=""/>
            </a:pPr>
            <a:r>
              <a:rPr b="1" lang="nl-NL" sz="2000">
                <a:solidFill>
                  <a:srgbClr val="000000"/>
                </a:solidFill>
                <a:latin typeface="Arial"/>
              </a:rPr>
              <a:t>Tercer nivel</a:t>
            </a:r>
            <a:endParaRPr/>
          </a:p>
          <a:p>
            <a:pPr lvl="2">
              <a:buFont typeface="Arial"/>
              <a:buChar char="▫"/>
            </a:pPr>
            <a:r>
              <a:rPr b="1" lang="nl-NL" sz="2000">
                <a:solidFill>
                  <a:srgbClr val="000000"/>
                </a:solidFill>
                <a:latin typeface="Arial"/>
              </a:rPr>
              <a:t>Cuarto nivel</a:t>
            </a:r>
            <a:endParaRPr/>
          </a:p>
          <a:p>
            <a:pPr lvl="3">
              <a:buFont typeface="Arial"/>
              <a:buChar char="▫"/>
            </a:pPr>
            <a:r>
              <a:rPr b="1" lang="nl-NL" sz="2200">
                <a:solidFill>
                  <a:srgbClr val="000000"/>
                </a:solidFill>
                <a:latin typeface="Times New Roman"/>
              </a:rPr>
              <a:t>Quinto nivel</a:t>
            </a:r>
            <a:endParaRPr/>
          </a:p>
        </p:txBody>
      </p:sp>
      <p:sp>
        <p:nvSpPr>
          <p:cNvPr id="53" name="PlaceHolder 7"/>
          <p:cNvSpPr>
            <a:spLocks noGrp="1"/>
          </p:cNvSpPr>
          <p:nvPr>
            <p:ph type="sldNum"/>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71410121-9181-41C1-A181-91F101B10021}" type="slidenum">
              <a:rPr b="1" lang="es-ES" sz="800">
                <a:solidFill>
                  <a:srgbClr val="000000"/>
                </a:solidFill>
                <a:latin typeface="Arial"/>
              </a:rPr>
              <a:t>&lt;número&gt;</a:t>
            </a:fld>
            <a:r>
              <a:rPr b="1" lang="es-ES" sz="800">
                <a:solidFill>
                  <a:srgbClr val="000000"/>
                </a:solidFill>
                <a:latin typeface="Arial"/>
              </a:rPr>
              <a:t>-</a:t>
            </a:r>
            <a:endParaRPr/>
          </a:p>
        </p:txBody>
      </p:sp>
    </p:spTree>
  </p:cSld>
  <p:clrMap accent1="accent1" accent2="accent2" accent3="accent3" accent4="accent4" accent5="accent5" accent6="accent6" bg1="lt1" bg2="lt2" folHlink="folHlink" hlink="hlink" tx1="dk1" tx2="dk2"/>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86" name="Picture 3"/>
          <p:cNvPicPr/>
          <p:nvPr/>
        </p:nvPicPr>
        <p:blipFill>
          <a:blip r:embed="rId2"/>
          <a:stretch>
            <a:fillRect/>
          </a:stretch>
        </p:blipFill>
        <p:spPr>
          <a:xfrm>
            <a:off x="3240" y="0"/>
            <a:ext cx="9121320" cy="6899040"/>
          </a:xfrm>
          <a:prstGeom prst="rect">
            <a:avLst/>
          </a:prstGeom>
        </p:spPr>
      </p:pic>
      <p:sp>
        <p:nvSpPr>
          <p:cNvPr id="87" name="CustomShape 1"/>
          <p:cNvSpPr/>
          <p:nvPr/>
        </p:nvSpPr>
        <p:spPr>
          <a:xfrm>
            <a:off x="0" y="41400"/>
            <a:ext cx="9143640" cy="6857640"/>
          </a:xfrm>
          <a:prstGeom prst="rect">
            <a:avLst/>
          </a:prstGeom>
          <a:solidFill>
            <a:srgbClr val="ffffff"/>
          </a:solidFill>
        </p:spPr>
      </p:sp>
      <p:sp>
        <p:nvSpPr>
          <p:cNvPr id="88" name="CustomShape 2"/>
          <p:cNvSpPr/>
          <p:nvPr/>
        </p:nvSpPr>
        <p:spPr>
          <a:xfrm>
            <a:off x="1860480" y="244440"/>
            <a:ext cx="6743520" cy="456840"/>
          </a:xfrm>
          <a:prstGeom prst="rect">
            <a:avLst/>
          </a:prstGeom>
        </p:spPr>
      </p:sp>
      <p:pic>
        <p:nvPicPr>
          <p:cNvPr descr="" id="89" name="Picture 12"/>
          <p:cNvPicPr/>
          <p:nvPr/>
        </p:nvPicPr>
        <p:blipFill>
          <a:blip r:embed="rId3">
            <a:lum bright="70000" contrast="-70000"/>
          </a:blip>
          <a:stretch>
            <a:fillRect/>
          </a:stretch>
        </p:blipFill>
        <p:spPr>
          <a:xfrm>
            <a:off x="4103640" y="5337000"/>
            <a:ext cx="934560" cy="1337760"/>
          </a:xfrm>
          <a:prstGeom prst="rect">
            <a:avLst/>
          </a:prstGeom>
        </p:spPr>
      </p:pic>
      <p:pic>
        <p:nvPicPr>
          <p:cNvPr descr="" id="90" name="Picture 3"/>
          <p:cNvPicPr/>
          <p:nvPr/>
        </p:nvPicPr>
        <p:blipFill>
          <a:blip r:embed="rId4"/>
          <a:stretch>
            <a:fillRect/>
          </a:stretch>
        </p:blipFill>
        <p:spPr>
          <a:xfrm>
            <a:off x="3240" y="0"/>
            <a:ext cx="9121320" cy="6899040"/>
          </a:xfrm>
          <a:prstGeom prst="rect">
            <a:avLst/>
          </a:prstGeom>
        </p:spPr>
      </p:pic>
      <p:sp>
        <p:nvSpPr>
          <p:cNvPr id="91" name="CustomShape 3"/>
          <p:cNvSpPr/>
          <p:nvPr/>
        </p:nvSpPr>
        <p:spPr>
          <a:xfrm>
            <a:off x="0" y="41400"/>
            <a:ext cx="9143640" cy="6857640"/>
          </a:xfrm>
          <a:prstGeom prst="rect">
            <a:avLst/>
          </a:prstGeom>
          <a:solidFill>
            <a:srgbClr val="ffffff"/>
          </a:solidFill>
        </p:spPr>
      </p:sp>
      <p:sp>
        <p:nvSpPr>
          <p:cNvPr id="92" name="CustomShape 4"/>
          <p:cNvSpPr/>
          <p:nvPr/>
        </p:nvSpPr>
        <p:spPr>
          <a:xfrm>
            <a:off x="1860480" y="244440"/>
            <a:ext cx="6743520" cy="456840"/>
          </a:xfrm>
          <a:prstGeom prst="rect">
            <a:avLst/>
          </a:prstGeom>
        </p:spPr>
      </p:sp>
      <p:pic>
        <p:nvPicPr>
          <p:cNvPr descr="" id="93" name="Picture 12"/>
          <p:cNvPicPr/>
          <p:nvPr/>
        </p:nvPicPr>
        <p:blipFill>
          <a:blip r:embed="rId5">
            <a:lum bright="70000" contrast="-70000"/>
          </a:blip>
          <a:stretch>
            <a:fillRect/>
          </a:stretch>
        </p:blipFill>
        <p:spPr>
          <a:xfrm>
            <a:off x="4103640" y="5337000"/>
            <a:ext cx="934560" cy="1337760"/>
          </a:xfrm>
          <a:prstGeom prst="rect">
            <a:avLst/>
          </a:prstGeom>
        </p:spPr>
      </p:pic>
      <p:sp>
        <p:nvSpPr>
          <p:cNvPr id="94" name="PlaceHolder 5"/>
          <p:cNvSpPr>
            <a:spLocks noGrp="1"/>
          </p:cNvSpPr>
          <p:nvPr>
            <p:ph type="title"/>
          </p:nvPr>
        </p:nvSpPr>
        <p:spPr>
          <a:xfrm>
            <a:off x="457200" y="274680"/>
            <a:ext cx="8229240" cy="1142640"/>
          </a:xfrm>
          <a:prstGeom prst="rect">
            <a:avLst/>
          </a:prstGeom>
        </p:spPr>
        <p:txBody>
          <a:bodyPr bIns="45000" lIns="90000" rIns="90000" tIns="45000"/>
          <a:p>
            <a:pPr algn="ctr">
              <a:lnSpc>
                <a:spcPct val="100000"/>
              </a:lnSpc>
            </a:pPr>
            <a:r>
              <a:rPr b="1" lang="nl-NL" sz="2800">
                <a:solidFill>
                  <a:srgbClr val="000000"/>
                </a:solidFill>
                <a:latin typeface="Arial"/>
              </a:rPr>
              <a:t>Pulse para editar el formato del texto de títuloHaga clic para modificar el estilo de título del patrón</a:t>
            </a:r>
            <a:endParaRPr/>
          </a:p>
        </p:txBody>
      </p:sp>
      <p:sp>
        <p:nvSpPr>
          <p:cNvPr id="95" name="PlaceHolder 6"/>
          <p:cNvSpPr>
            <a:spLocks noGrp="1"/>
          </p:cNvSpPr>
          <p:nvPr>
            <p:ph type="body"/>
          </p:nvPr>
        </p:nvSpPr>
        <p:spPr>
          <a:xfrm>
            <a:off x="365040" y="349200"/>
            <a:ext cx="4157280" cy="4989240"/>
          </a:xfrm>
          <a:prstGeom prst="rect">
            <a:avLst/>
          </a:prstGeom>
        </p:spPr>
        <p:txBody>
          <a:bodyPr bIns="46080" lIns="92160" rIns="92160" tIns="46080"/>
          <a:p>
            <a:pPr>
              <a:buSzPct val="45000"/>
              <a:buFont typeface="StarSymbol"/>
              <a:buChar char=""/>
            </a:pPr>
            <a:r>
              <a:rPr b="1" lang="nl-NL" sz="2000">
                <a:solidFill>
                  <a:srgbClr val="000000"/>
                </a:solidFill>
                <a:latin typeface="Arial"/>
              </a:rPr>
              <a:t>Pulse para editar los formatos del texto del esquema</a:t>
            </a:r>
            <a:endParaRPr/>
          </a:p>
          <a:p>
            <a:pPr lvl="1">
              <a:buSzPct val="75000"/>
              <a:buFont typeface="StarSymbol"/>
              <a:buChar char=""/>
            </a:pPr>
            <a:r>
              <a:rPr b="1" lang="nl-NL" sz="2000">
                <a:solidFill>
                  <a:srgbClr val="000000"/>
                </a:solidFill>
                <a:latin typeface="Arial"/>
              </a:rPr>
              <a:t>Segundo nivel del esquema</a:t>
            </a:r>
            <a:endParaRPr/>
          </a:p>
          <a:p>
            <a:pPr lvl="2">
              <a:buSzPct val="45000"/>
              <a:buFont typeface="StarSymbol"/>
              <a:buChar char=""/>
            </a:pPr>
            <a:r>
              <a:rPr b="1" lang="nl-NL" sz="2000">
                <a:solidFill>
                  <a:srgbClr val="000000"/>
                </a:solidFill>
                <a:latin typeface="Arial"/>
              </a:rPr>
              <a:t>Tercer nivel del esquema</a:t>
            </a:r>
            <a:endParaRPr/>
          </a:p>
          <a:p>
            <a:pPr lvl="3">
              <a:buSzPct val="75000"/>
              <a:buFont typeface="StarSymbol"/>
              <a:buChar char=""/>
            </a:pPr>
            <a:r>
              <a:rPr b="1" lang="nl-NL" sz="2000">
                <a:solidFill>
                  <a:srgbClr val="000000"/>
                </a:solidFill>
                <a:latin typeface="Arial"/>
              </a:rPr>
              <a:t>Cuarto nivel del esquema</a:t>
            </a:r>
            <a:endParaRPr/>
          </a:p>
          <a:p>
            <a:pPr lvl="4">
              <a:buSzPct val="45000"/>
              <a:buFont typeface="StarSymbol"/>
              <a:buChar char=""/>
            </a:pPr>
            <a:r>
              <a:rPr b="1" lang="nl-NL" sz="2000">
                <a:solidFill>
                  <a:srgbClr val="000000"/>
                </a:solidFill>
                <a:latin typeface="Arial"/>
              </a:rPr>
              <a:t>Quinto nivel del esquema</a:t>
            </a:r>
            <a:endParaRPr/>
          </a:p>
          <a:p>
            <a:pPr lvl="5">
              <a:buSzPct val="45000"/>
              <a:buFont typeface="StarSymbol"/>
              <a:buChar char=""/>
            </a:pPr>
            <a:r>
              <a:rPr b="1" lang="nl-NL" sz="2000">
                <a:solidFill>
                  <a:srgbClr val="000000"/>
                </a:solidFill>
                <a:latin typeface="Arial"/>
              </a:rPr>
              <a:t>Sexto nivel del esquema</a:t>
            </a:r>
            <a:endParaRPr/>
          </a:p>
          <a:p>
            <a:pPr>
              <a:lnSpc>
                <a:spcPct val="100000"/>
              </a:lnSpc>
              <a:buFont charset="2" typeface="Wingdings"/>
              <a:buChar char=""/>
            </a:pPr>
            <a:r>
              <a:rPr b="1" lang="nl-NL" sz="2000">
                <a:solidFill>
                  <a:srgbClr val="000000"/>
                </a:solidFill>
                <a:latin typeface="Arial"/>
              </a:rPr>
              <a:t>Séptimo nivel del esquemaHaga clic para modificar el estilo de texto del patrón</a:t>
            </a:r>
            <a:endParaRPr/>
          </a:p>
          <a:p>
            <a:pPr lvl="1">
              <a:lnSpc>
                <a:spcPct val="100000"/>
              </a:lnSpc>
              <a:buFont typeface="StarSymbol"/>
              <a:buChar char=""/>
            </a:pPr>
            <a:r>
              <a:rPr b="1" lang="nl-NL" sz="2000">
                <a:solidFill>
                  <a:srgbClr val="000000"/>
                </a:solidFill>
                <a:latin typeface="Arial"/>
              </a:rPr>
              <a:t>Segundo nivel</a:t>
            </a:r>
            <a:endParaRPr/>
          </a:p>
          <a:p>
            <a:pPr lvl="1">
              <a:buFont typeface="StarSymbol"/>
              <a:buChar char=""/>
            </a:pPr>
            <a:r>
              <a:rPr b="1" lang="nl-NL" sz="2000">
                <a:solidFill>
                  <a:srgbClr val="000000"/>
                </a:solidFill>
                <a:latin typeface="Arial"/>
              </a:rPr>
              <a:t>Tercer nivel</a:t>
            </a:r>
            <a:endParaRPr/>
          </a:p>
          <a:p>
            <a:pPr lvl="2">
              <a:buFont typeface="Arial"/>
              <a:buChar char="▫"/>
            </a:pPr>
            <a:r>
              <a:rPr b="1" lang="nl-NL" sz="2000">
                <a:solidFill>
                  <a:srgbClr val="000000"/>
                </a:solidFill>
                <a:latin typeface="Arial"/>
              </a:rPr>
              <a:t>Cuarto nivel</a:t>
            </a:r>
            <a:endParaRPr/>
          </a:p>
          <a:p>
            <a:pPr lvl="3">
              <a:buFont typeface="Arial"/>
              <a:buChar char="▫"/>
            </a:pPr>
            <a:r>
              <a:rPr b="1" lang="nl-NL" sz="2200">
                <a:solidFill>
                  <a:srgbClr val="000000"/>
                </a:solidFill>
                <a:latin typeface="Times New Roman"/>
              </a:rPr>
              <a:t>Quinto nivel</a:t>
            </a:r>
            <a:endParaRPr/>
          </a:p>
        </p:txBody>
      </p:sp>
      <p:sp>
        <p:nvSpPr>
          <p:cNvPr id="96" name="PlaceHolder 7"/>
          <p:cNvSpPr>
            <a:spLocks noGrp="1"/>
          </p:cNvSpPr>
          <p:nvPr>
            <p:ph type="body"/>
          </p:nvPr>
        </p:nvSpPr>
        <p:spPr>
          <a:xfrm>
            <a:off x="4675320" y="349200"/>
            <a:ext cx="4158720" cy="4989240"/>
          </a:xfrm>
          <a:prstGeom prst="rect">
            <a:avLst/>
          </a:prstGeom>
        </p:spPr>
        <p:txBody>
          <a:bodyPr bIns="45000" lIns="90000" rIns="90000" tIns="45000"/>
          <a:p>
            <a:pPr>
              <a:buSzPct val="45000"/>
              <a:buFont typeface="StarSymbol"/>
              <a:buChar char=""/>
            </a:pPr>
            <a:r>
              <a:rPr b="1" lang="nl-NL" sz="2000">
                <a:solidFill>
                  <a:srgbClr val="000000"/>
                </a:solidFill>
                <a:latin typeface="Arial"/>
              </a:rPr>
              <a:t>Pulse para editar los formatos del texto del esquema</a:t>
            </a:r>
            <a:endParaRPr/>
          </a:p>
          <a:p>
            <a:pPr lvl="1">
              <a:buSzPct val="75000"/>
              <a:buFont typeface="StarSymbol"/>
              <a:buChar char=""/>
            </a:pPr>
            <a:r>
              <a:rPr b="1" lang="nl-NL" sz="2000">
                <a:solidFill>
                  <a:srgbClr val="000000"/>
                </a:solidFill>
                <a:latin typeface="Arial"/>
              </a:rPr>
              <a:t>Segundo nivel del esquema</a:t>
            </a:r>
            <a:endParaRPr/>
          </a:p>
          <a:p>
            <a:pPr lvl="2">
              <a:buSzPct val="45000"/>
              <a:buFont typeface="StarSymbol"/>
              <a:buChar char=""/>
            </a:pPr>
            <a:r>
              <a:rPr b="1" lang="nl-NL" sz="2000">
                <a:solidFill>
                  <a:srgbClr val="000000"/>
                </a:solidFill>
                <a:latin typeface="Arial"/>
              </a:rPr>
              <a:t>Tercer nivel del esquema</a:t>
            </a:r>
            <a:endParaRPr/>
          </a:p>
          <a:p>
            <a:pPr lvl="3">
              <a:buSzPct val="75000"/>
              <a:buFont typeface="StarSymbol"/>
              <a:buChar char=""/>
            </a:pPr>
            <a:r>
              <a:rPr b="1" lang="nl-NL" sz="2000">
                <a:solidFill>
                  <a:srgbClr val="000000"/>
                </a:solidFill>
                <a:latin typeface="Arial"/>
              </a:rPr>
              <a:t>Cuarto nivel del esquema</a:t>
            </a:r>
            <a:endParaRPr/>
          </a:p>
          <a:p>
            <a:pPr lvl="4">
              <a:buSzPct val="45000"/>
              <a:buFont typeface="StarSymbol"/>
              <a:buChar char=""/>
            </a:pPr>
            <a:r>
              <a:rPr b="1" lang="nl-NL" sz="2000">
                <a:solidFill>
                  <a:srgbClr val="000000"/>
                </a:solidFill>
                <a:latin typeface="Arial"/>
              </a:rPr>
              <a:t>Quinto nivel del esquema</a:t>
            </a:r>
            <a:endParaRPr/>
          </a:p>
          <a:p>
            <a:pPr lvl="5">
              <a:buSzPct val="45000"/>
              <a:buFont typeface="StarSymbol"/>
              <a:buChar char=""/>
            </a:pPr>
            <a:r>
              <a:rPr b="1" lang="nl-NL" sz="2000">
                <a:solidFill>
                  <a:srgbClr val="000000"/>
                </a:solidFill>
                <a:latin typeface="Arial"/>
              </a:rPr>
              <a:t>Sexto nivel del esquema</a:t>
            </a:r>
            <a:endParaRPr/>
          </a:p>
          <a:p>
            <a:pPr>
              <a:lnSpc>
                <a:spcPct val="100000"/>
              </a:lnSpc>
              <a:buFont charset="2" typeface="Wingdings"/>
              <a:buChar char=""/>
            </a:pPr>
            <a:r>
              <a:rPr b="1" lang="nl-NL" sz="2000">
                <a:solidFill>
                  <a:srgbClr val="000000"/>
                </a:solidFill>
                <a:latin typeface="Arial"/>
              </a:rPr>
              <a:t>Séptimo nivel del esquemaHaga clic para modificar el estilo de texto del patrón</a:t>
            </a:r>
            <a:endParaRPr/>
          </a:p>
          <a:p>
            <a:pPr lvl="1">
              <a:lnSpc>
                <a:spcPct val="100000"/>
              </a:lnSpc>
              <a:buFont typeface="StarSymbol"/>
              <a:buChar char=""/>
            </a:pPr>
            <a:r>
              <a:rPr b="1" lang="nl-NL" sz="2000">
                <a:solidFill>
                  <a:srgbClr val="000000"/>
                </a:solidFill>
                <a:latin typeface="Arial"/>
              </a:rPr>
              <a:t>Segundo nivel</a:t>
            </a:r>
            <a:endParaRPr/>
          </a:p>
          <a:p>
            <a:pPr lvl="1">
              <a:buFont typeface="StarSymbol"/>
              <a:buChar char=""/>
            </a:pPr>
            <a:r>
              <a:rPr b="1" lang="nl-NL" sz="2000">
                <a:solidFill>
                  <a:srgbClr val="000000"/>
                </a:solidFill>
                <a:latin typeface="Arial"/>
              </a:rPr>
              <a:t>Tercer nivel</a:t>
            </a:r>
            <a:endParaRPr/>
          </a:p>
          <a:p>
            <a:pPr lvl="2">
              <a:buFont typeface="Arial"/>
              <a:buChar char="▫"/>
            </a:pPr>
            <a:r>
              <a:rPr b="1" lang="nl-NL" sz="2000">
                <a:solidFill>
                  <a:srgbClr val="000000"/>
                </a:solidFill>
                <a:latin typeface="Arial"/>
              </a:rPr>
              <a:t>Cuarto nivel</a:t>
            </a:r>
            <a:endParaRPr/>
          </a:p>
          <a:p>
            <a:pPr lvl="3">
              <a:buFont typeface="Arial"/>
              <a:buChar char="▫"/>
            </a:pPr>
            <a:r>
              <a:rPr b="1" lang="nl-NL" sz="2200">
                <a:solidFill>
                  <a:srgbClr val="000000"/>
                </a:solidFill>
                <a:latin typeface="Times New Roman"/>
              </a:rPr>
              <a:t>Quinto nivel</a:t>
            </a:r>
            <a:endParaRPr/>
          </a:p>
        </p:txBody>
      </p:sp>
      <p:sp>
        <p:nvSpPr>
          <p:cNvPr id="9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31D151B1-C181-4131-B1A1-11D121E12191}" type="slidenum">
              <a:rPr b="1" lang="es-ES" sz="800">
                <a:solidFill>
                  <a:srgbClr val="000000"/>
                </a:solidFill>
                <a:latin typeface="Arial"/>
              </a:rPr>
              <a:t>&lt;número&gt;</a:t>
            </a:fld>
            <a:r>
              <a:rPr b="1" lang="es-ES" sz="800">
                <a:solidFill>
                  <a:srgbClr val="000000"/>
                </a:solidFill>
                <a:latin typeface="Arial"/>
              </a:rPr>
              <a:t>-</a:t>
            </a:r>
            <a:endParaRPr/>
          </a:p>
        </p:txBody>
      </p:sp>
    </p:spTree>
  </p:cSld>
  <p:clrMap accent1="accent1" accent2="accent2" accent3="accent3" accent4="accent4" accent5="accent5" accent6="accent6" bg1="lt1" bg2="lt2" folHlink="folHlink" hlink="hlink" tx1="dk1" tx2="dk2"/>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717120" y="2115360"/>
            <a:ext cx="7762680" cy="1609920"/>
          </a:xfrm>
          <a:prstGeom prst="rect">
            <a:avLst/>
          </a:prstGeom>
        </p:spPr>
        <p:txBody>
          <a:bodyPr bIns="46080" lIns="92160" rIns="92160" tIns="46080"/>
          <a:p>
            <a:pPr algn="ctr">
              <a:lnSpc>
                <a:spcPct val="100000"/>
              </a:lnSpc>
            </a:pPr>
            <a:endParaRPr/>
          </a:p>
          <a:p>
            <a:pPr algn="ctr">
              <a:lnSpc>
                <a:spcPct val="100000"/>
              </a:lnSpc>
            </a:pPr>
            <a:r>
              <a:rPr b="1" lang="es-ES" sz="2400">
                <a:solidFill>
                  <a:srgbClr val="000000"/>
                </a:solidFill>
                <a:latin typeface="Arial"/>
              </a:rPr>
              <a:t>Caso práctico de aplicación de la LOPD</a:t>
            </a:r>
            <a:endParaRPr/>
          </a:p>
          <a:p>
            <a:pPr algn="ctr">
              <a:lnSpc>
                <a:spcPct val="100000"/>
              </a:lnSpc>
            </a:pPr>
            <a:r>
              <a:rPr b="1" lang="es-ES">
                <a:solidFill>
                  <a:srgbClr val="000000"/>
                </a:solidFill>
                <a:latin typeface="Arial"/>
              </a:rPr>
              <a:t>Sesión de Preparatic 26 de noviembre de 2011</a:t>
            </a:r>
            <a:endParaRPr/>
          </a:p>
        </p:txBody>
      </p:sp>
      <p:sp>
        <p:nvSpPr>
          <p:cNvPr id="136"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C1B1B131-A101-41E1-91F1-F1015171A131}" type="slidenum">
              <a:rPr b="1" lang="es-ES" sz="800">
                <a:solidFill>
                  <a:srgbClr val="000000"/>
                </a:solidFill>
                <a:latin typeface="Arial"/>
              </a:rPr>
              <a:t>&lt;número&gt;</a:t>
            </a:fld>
            <a:r>
              <a:rPr b="1" lang="es-ES" sz="800">
                <a:solidFill>
                  <a:srgbClr val="000000"/>
                </a:solidFill>
                <a:latin typeface="Arial"/>
              </a:rPr>
              <a:t>-</a:t>
            </a:r>
            <a:endParaRPr/>
          </a:p>
        </p:txBody>
      </p:sp>
      <p:sp>
        <p:nvSpPr>
          <p:cNvPr id="137" name="CustomShape 3"/>
          <p:cNvSpPr/>
          <p:nvPr/>
        </p:nvSpPr>
        <p:spPr>
          <a:xfrm>
            <a:off x="887040" y="4421880"/>
            <a:ext cx="6536880" cy="820440"/>
          </a:xfrm>
          <a:prstGeom prst="rect">
            <a:avLst/>
          </a:prstGeom>
        </p:spPr>
        <p:txBody>
          <a:bodyPr bIns="45000" lIns="90000" rIns="90000" tIns="45000"/>
          <a:p>
            <a:pPr>
              <a:lnSpc>
                <a:spcPct val="100000"/>
              </a:lnSpc>
            </a:pPr>
            <a:r>
              <a:rPr b="1" lang="es-ES" sz="1600">
                <a:solidFill>
                  <a:srgbClr val="000000"/>
                </a:solidFill>
                <a:latin typeface="Arial"/>
              </a:rPr>
              <a:t>José Antonio Pérez</a:t>
            </a:r>
            <a:endParaRPr/>
          </a:p>
          <a:p>
            <a:pPr>
              <a:lnSpc>
                <a:spcPct val="100000"/>
              </a:lnSpc>
            </a:pPr>
            <a:r>
              <a:rPr b="1" lang="es-ES" sz="1600">
                <a:solidFill>
                  <a:srgbClr val="000000"/>
                </a:solidFill>
                <a:latin typeface="Arial"/>
              </a:rPr>
              <a:t>Jefe de Área - Registro General de Protección de Datos</a:t>
            </a:r>
            <a:endParaRPr/>
          </a:p>
          <a:p>
            <a:pPr>
              <a:lnSpc>
                <a:spcPct val="100000"/>
              </a:lnSpc>
            </a:pPr>
            <a:r>
              <a:rPr b="1" lang="es-ES" sz="1600">
                <a:solidFill>
                  <a:srgbClr val="000000"/>
                </a:solidFill>
                <a:latin typeface="Arial"/>
              </a:rPr>
              <a:t>Agencia Española de Protección de Datos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735120" y="515880"/>
            <a:ext cx="7762680" cy="5363640"/>
          </a:xfrm>
          <a:prstGeom prst="rect">
            <a:avLst/>
          </a:prstGeom>
        </p:spPr>
        <p:txBody>
          <a:bodyPr bIns="46080" lIns="92160" rIns="92160" tIns="46080"/>
          <a:p>
            <a:pPr algn="ctr">
              <a:lnSpc>
                <a:spcPct val="100000"/>
              </a:lnSpc>
            </a:pPr>
            <a:r>
              <a:rPr b="1" lang="es-ES" sz="2000">
                <a:solidFill>
                  <a:srgbClr val="000000"/>
                </a:solidFill>
                <a:latin typeface="Arial"/>
              </a:rPr>
              <a:t>Solución caso práctico: Plan de adecuación a la LOPD</a:t>
            </a:r>
            <a:endParaRPr/>
          </a:p>
        </p:txBody>
      </p:sp>
      <p:sp>
        <p:nvSpPr>
          <p:cNvPr id="197" name="CustomShape 2"/>
          <p:cNvSpPr/>
          <p:nvPr/>
        </p:nvSpPr>
        <p:spPr>
          <a:xfrm>
            <a:off x="806400" y="882000"/>
            <a:ext cx="7667640" cy="4227480"/>
          </a:xfrm>
          <a:prstGeom prst="rect">
            <a:avLst/>
          </a:prstGeom>
        </p:spPr>
        <p:txBody>
          <a:bodyPr bIns="45000" lIns="90000" rIns="90000" tIns="45000"/>
          <a:p>
            <a:pPr>
              <a:lnSpc>
                <a:spcPct val="100000"/>
              </a:lnSpc>
            </a:pPr>
            <a:endParaRPr/>
          </a:p>
          <a:p>
            <a:pPr>
              <a:lnSpc>
                <a:spcPct val="100000"/>
              </a:lnSpc>
              <a:buFont typeface="Arial"/>
              <a:buAutoNum type="arabicPeriod"/>
            </a:pPr>
            <a:r>
              <a:rPr b="1" lang="es-ES" sz="1600">
                <a:solidFill>
                  <a:srgbClr val="3366ff"/>
                </a:solidFill>
                <a:latin typeface="Arial"/>
              </a:rPr>
              <a:t>Publicación de la disposición general de creación de los ficheros en el Boletín Oficial del Estado, por tratarse de ficheros de titularidad pública.</a:t>
            </a:r>
            <a:endParaRPr/>
          </a:p>
          <a:p>
            <a:pPr>
              <a:lnSpc>
                <a:spcPct val="100000"/>
              </a:lnSpc>
            </a:pPr>
            <a:endParaRPr/>
          </a:p>
          <a:p>
            <a:pPr>
              <a:lnSpc>
                <a:spcPct val="100000"/>
              </a:lnSpc>
              <a:buFont typeface="Arial"/>
              <a:buAutoNum type="arabicPeriod"/>
            </a:pPr>
            <a:r>
              <a:rPr b="1" lang="es-ES" sz="1600">
                <a:solidFill>
                  <a:srgbClr val="3366ff"/>
                </a:solidFill>
                <a:latin typeface="Arial"/>
              </a:rPr>
              <a:t>Notificación a la AEPD de los ficheros de datos personales señalados en el punto 1, para su inscripción en el Registro General de Protección de Datos. </a:t>
            </a:r>
            <a:endParaRPr/>
          </a:p>
          <a:p>
            <a:pPr>
              <a:lnSpc>
                <a:spcPct val="100000"/>
              </a:lnSpc>
            </a:pPr>
            <a:endParaRPr/>
          </a:p>
          <a:p>
            <a:pPr>
              <a:lnSpc>
                <a:spcPct val="100000"/>
              </a:lnSpc>
              <a:buFont typeface="Arial"/>
              <a:buChar char="•"/>
            </a:pPr>
            <a:r>
              <a:rPr b="1" lang="es-ES" sz="1600">
                <a:solidFill>
                  <a:srgbClr val="000000"/>
                </a:solidFill>
                <a:latin typeface="Arial"/>
              </a:rPr>
              <a:t>Tal y como se expuso en el primer punto, no procede la inscripción del fichero de videovigilancia, ya que sólo existe visionado de imágenes, y no almacenamiento de las mismas. Sí sería preceptiva si las imágenes fueran almacenadas.</a:t>
            </a:r>
            <a:endParaRPr/>
          </a:p>
          <a:p>
            <a:pPr>
              <a:lnSpc>
                <a:spcPct val="100000"/>
              </a:lnSpc>
            </a:pPr>
            <a:endParaRPr/>
          </a:p>
          <a:p>
            <a:pPr>
              <a:lnSpc>
                <a:spcPct val="100000"/>
              </a:lnSpc>
              <a:buFont typeface="Arial"/>
              <a:buAutoNum type="arabicPeriod"/>
            </a:pPr>
            <a:r>
              <a:rPr b="1" lang="es-ES" sz="1600">
                <a:solidFill>
                  <a:srgbClr val="3366ff"/>
                </a:solidFill>
                <a:latin typeface="Arial"/>
              </a:rPr>
              <a:t>Como consecuencia del tratamiento de datos personales de nivel alto, debe establecerse un plan de auditoría de medidas de seguridad, que habrán de realizarse al menos cada dos años (art. 96 RLOPD).</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735120" y="515880"/>
            <a:ext cx="7762680" cy="5363640"/>
          </a:xfrm>
          <a:prstGeom prst="rect">
            <a:avLst/>
          </a:prstGeom>
        </p:spPr>
        <p:txBody>
          <a:bodyPr bIns="46080" lIns="92160" rIns="92160" tIns="46080"/>
          <a:p>
            <a:pPr algn="ctr">
              <a:lnSpc>
                <a:spcPct val="100000"/>
              </a:lnSpc>
            </a:pPr>
            <a:r>
              <a:rPr b="1" lang="es-ES" sz="2000">
                <a:solidFill>
                  <a:srgbClr val="000000"/>
                </a:solidFill>
                <a:latin typeface="Arial"/>
              </a:rPr>
              <a:t>Solución caso práctico: Plan de adecuación a la LOPD</a:t>
            </a:r>
            <a:endParaRPr/>
          </a:p>
        </p:txBody>
      </p:sp>
      <p:sp>
        <p:nvSpPr>
          <p:cNvPr id="199" name="CustomShape 2"/>
          <p:cNvSpPr/>
          <p:nvPr/>
        </p:nvSpPr>
        <p:spPr>
          <a:xfrm>
            <a:off x="806400" y="882000"/>
            <a:ext cx="7667640" cy="4714200"/>
          </a:xfrm>
          <a:prstGeom prst="rect">
            <a:avLst/>
          </a:prstGeom>
        </p:spPr>
        <p:txBody>
          <a:bodyPr bIns="45000" lIns="90000" rIns="90000" tIns="45000"/>
          <a:p>
            <a:pPr>
              <a:lnSpc>
                <a:spcPct val="100000"/>
              </a:lnSpc>
            </a:pPr>
            <a:endParaRPr/>
          </a:p>
          <a:p>
            <a:pPr>
              <a:lnSpc>
                <a:spcPct val="100000"/>
              </a:lnSpc>
              <a:buFont typeface="Arial"/>
              <a:buAutoNum type="arabicPeriod"/>
            </a:pPr>
            <a:r>
              <a:rPr b="1" lang="es-ES" sz="1600">
                <a:solidFill>
                  <a:srgbClr val="3366ff"/>
                </a:solidFill>
                <a:latin typeface="Arial"/>
              </a:rPr>
              <a:t>Deben incluirse en todos los formularios de recogida de datos de personas físicas cláusulas informativas conforme a lo establecido en el artículo 5 de la LOPD.</a:t>
            </a:r>
            <a:endParaRPr/>
          </a:p>
          <a:p>
            <a:pPr>
              <a:lnSpc>
                <a:spcPct val="100000"/>
              </a:lnSpc>
            </a:pPr>
            <a:endParaRPr/>
          </a:p>
          <a:p>
            <a:pPr lvl="1">
              <a:lnSpc>
                <a:spcPct val="100000"/>
              </a:lnSpc>
              <a:buFont typeface="Arial"/>
              <a:buAutoNum type="arabicPeriod"/>
            </a:pPr>
            <a:r>
              <a:rPr b="1" lang="es-ES" sz="1600">
                <a:solidFill>
                  <a:srgbClr val="000000"/>
                </a:solidFill>
                <a:latin typeface="Arial"/>
              </a:rPr>
              <a:t>El cumplimiento del deber de información en el caso del visionado de imágenes del circuito cerrado de TV debe hacerse efectivo mediante la colocación de distintivos informativos ubicados en lugares suficientemente visibles (</a:t>
            </a:r>
            <a:r>
              <a:rPr b="1" i="1" lang="es-ES" sz="1600">
                <a:solidFill>
                  <a:srgbClr val="000000"/>
                </a:solidFill>
                <a:latin typeface="Arial"/>
              </a:rPr>
              <a:t>Instrucción 1/2006, de 8 de noviembre, de la AEPD sobre el tratamiento de datos personales con fines de vigilancia a través de sistemas de cámaras o videocámaras</a:t>
            </a:r>
            <a:r>
              <a:rPr b="1" lang="es-ES" sz="1600">
                <a:solidFill>
                  <a:srgbClr val="000000"/>
                </a:solidFill>
                <a:latin typeface="Arial"/>
              </a:rPr>
              <a:t>).</a:t>
            </a:r>
            <a:endParaRPr/>
          </a:p>
          <a:p>
            <a:pPr>
              <a:lnSpc>
                <a:spcPct val="100000"/>
              </a:lnSpc>
            </a:pPr>
            <a:endParaRPr/>
          </a:p>
          <a:p>
            <a:pPr>
              <a:lnSpc>
                <a:spcPct val="100000"/>
              </a:lnSpc>
              <a:buFont typeface="Arial"/>
              <a:buAutoNum type="arabicPeriod"/>
            </a:pPr>
            <a:r>
              <a:rPr b="1" lang="es-ES" sz="1600">
                <a:solidFill>
                  <a:srgbClr val="3366ff"/>
                </a:solidFill>
                <a:latin typeface="Arial"/>
              </a:rPr>
              <a:t>Habilitar los medios para el ejercicio de los derechos de acceso, rectificación, oposición y cancelación.</a:t>
            </a:r>
            <a:endParaRPr/>
          </a:p>
          <a:p>
            <a:pPr>
              <a:lnSpc>
                <a:spcPct val="100000"/>
              </a:lnSpc>
            </a:pPr>
            <a:endParaRPr/>
          </a:p>
          <a:p>
            <a:pPr lvl="1">
              <a:lnSpc>
                <a:spcPct val="100000"/>
              </a:lnSpc>
              <a:buFont typeface="Arial"/>
              <a:buChar char="•"/>
            </a:pPr>
            <a:r>
              <a:rPr b="1" lang="es-ES" sz="1600">
                <a:solidFill>
                  <a:srgbClr val="000000"/>
                </a:solidFill>
                <a:latin typeface="Arial"/>
              </a:rPr>
              <a:t>Así, por ejemplo, podrían establecerse diversos canales de atención: número telefónico gratuito, dirección postal, correo electrónico, formulario electrónico en la página web del organismo, así como los medios humanos encargados de atender estas solicitudes.</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721440" y="2251800"/>
            <a:ext cx="7762680" cy="1582920"/>
          </a:xfrm>
          <a:prstGeom prst="rect">
            <a:avLst/>
          </a:prstGeom>
        </p:spPr>
        <p:txBody>
          <a:bodyPr bIns="46080" lIns="92160" rIns="92160" tIns="46080"/>
          <a:p>
            <a:pPr algn="ctr">
              <a:lnSpc>
                <a:spcPct val="100000"/>
              </a:lnSpc>
            </a:pPr>
            <a:endParaRPr/>
          </a:p>
          <a:p>
            <a:pPr algn="ctr">
              <a:lnSpc>
                <a:spcPct val="100000"/>
              </a:lnSpc>
            </a:pPr>
            <a:r>
              <a:rPr b="1" lang="es-ES" sz="2000">
                <a:solidFill>
                  <a:srgbClr val="000000"/>
                </a:solidFill>
                <a:latin typeface="Arial"/>
              </a:rPr>
              <a:t>Anexo: Las medidas de seguridad en el reglamento de desarrollo de la LOPD</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365040" y="1057320"/>
            <a:ext cx="8469000" cy="4590720"/>
          </a:xfrm>
          <a:prstGeom prst="rect">
            <a:avLst/>
          </a:prstGeom>
        </p:spPr>
        <p:txBody>
          <a:bodyPr bIns="46080" lIns="92160" rIns="92160" tIns="46080"/>
          <a:p>
            <a:pPr>
              <a:lnSpc>
                <a:spcPct val="80000"/>
              </a:lnSpc>
            </a:pPr>
            <a:endParaRPr/>
          </a:p>
          <a:p>
            <a:pPr>
              <a:lnSpc>
                <a:spcPct val="80000"/>
              </a:lnSpc>
              <a:buFont charset="2" typeface="Wingdings"/>
              <a:buChar char=""/>
            </a:pPr>
            <a:r>
              <a:rPr lang="nl-NL" sz="1600">
                <a:solidFill>
                  <a:srgbClr val="000000"/>
                </a:solidFill>
                <a:latin typeface="Arial"/>
              </a:rPr>
              <a:t>Artículo 5.2. Definiciones</a:t>
            </a:r>
            <a:endParaRPr/>
          </a:p>
          <a:p>
            <a:pPr>
              <a:lnSpc>
                <a:spcPct val="80000"/>
              </a:lnSpc>
              <a:buFont charset="2" typeface="Wingdings"/>
              <a:buChar char=""/>
            </a:pPr>
            <a:r>
              <a:rPr lang="nl-NL" sz="1600">
                <a:solidFill>
                  <a:srgbClr val="000000"/>
                </a:solidFill>
                <a:latin typeface="Arial"/>
              </a:rPr>
              <a:t>Título VIII.</a:t>
            </a:r>
            <a:r>
              <a:rPr b="1" lang="nl-NL" sz="1600">
                <a:solidFill>
                  <a:srgbClr val="000000"/>
                </a:solidFill>
                <a:latin typeface="Arial"/>
              </a:rPr>
              <a:t> MEDIDAS DE SEGURIDAD en el tratamiento de datos de carácter personal</a:t>
            </a:r>
            <a:endParaRPr/>
          </a:p>
          <a:p>
            <a:pPr>
              <a:lnSpc>
                <a:spcPct val="80000"/>
              </a:lnSpc>
              <a:buFont charset="2" typeface="Wingdings"/>
              <a:buChar char=""/>
            </a:pPr>
            <a:r>
              <a:rPr lang="nl-NL" sz="1600">
                <a:solidFill>
                  <a:srgbClr val="000000"/>
                </a:solidFill>
                <a:latin typeface="Arial"/>
              </a:rPr>
              <a:t>Capítulo I. </a:t>
            </a:r>
            <a:r>
              <a:rPr b="1" lang="nl-NL" sz="1600">
                <a:solidFill>
                  <a:srgbClr val="000000"/>
                </a:solidFill>
                <a:latin typeface="Arial"/>
              </a:rPr>
              <a:t>Disposiciones generales</a:t>
            </a:r>
            <a:r>
              <a:rPr lang="nl-NL" sz="1600">
                <a:solidFill>
                  <a:srgbClr val="000000"/>
                </a:solidFill>
                <a:latin typeface="Arial"/>
              </a:rPr>
              <a:t> (arts. 79 - 87)</a:t>
            </a:r>
            <a:endParaRPr/>
          </a:p>
          <a:p>
            <a:pPr>
              <a:lnSpc>
                <a:spcPct val="80000"/>
              </a:lnSpc>
              <a:buFont charset="2" typeface="Wingdings"/>
              <a:buChar char=""/>
            </a:pPr>
            <a:r>
              <a:rPr lang="nl-NL" sz="1600">
                <a:solidFill>
                  <a:srgbClr val="000000"/>
                </a:solidFill>
                <a:latin typeface="Arial"/>
              </a:rPr>
              <a:t>Capítulo II. </a:t>
            </a:r>
            <a:r>
              <a:rPr b="1" lang="nl-NL" sz="1600">
                <a:solidFill>
                  <a:srgbClr val="000000"/>
                </a:solidFill>
                <a:latin typeface="Arial"/>
              </a:rPr>
              <a:t>Del documento de seguridad</a:t>
            </a:r>
            <a:r>
              <a:rPr lang="nl-NL" sz="1600">
                <a:solidFill>
                  <a:srgbClr val="000000"/>
                </a:solidFill>
                <a:latin typeface="Arial"/>
              </a:rPr>
              <a:t> (art. 88)</a:t>
            </a:r>
            <a:endParaRPr/>
          </a:p>
          <a:p>
            <a:pPr>
              <a:lnSpc>
                <a:spcPct val="80000"/>
              </a:lnSpc>
              <a:buFont charset="2" typeface="Wingdings"/>
              <a:buChar char=""/>
            </a:pPr>
            <a:r>
              <a:rPr lang="nl-NL" sz="1600">
                <a:solidFill>
                  <a:srgbClr val="000000"/>
                </a:solidFill>
                <a:latin typeface="Arial"/>
              </a:rPr>
              <a:t>Capítulo III. </a:t>
            </a:r>
            <a:r>
              <a:rPr b="1" lang="nl-NL" sz="1600">
                <a:solidFill>
                  <a:srgbClr val="000000"/>
                </a:solidFill>
                <a:latin typeface="Arial"/>
              </a:rPr>
              <a:t>Medidas de seguridad aplicables a ficheros y tratamientos AUTOMATIZADOS</a:t>
            </a:r>
            <a:endParaRPr/>
          </a:p>
          <a:p>
            <a:pPr lvl="1">
              <a:lnSpc>
                <a:spcPct val="80000"/>
              </a:lnSpc>
              <a:buFont typeface="StarSymbol"/>
              <a:buChar char=""/>
            </a:pPr>
            <a:r>
              <a:rPr lang="nl-NL" sz="1600">
                <a:solidFill>
                  <a:srgbClr val="000000"/>
                </a:solidFill>
                <a:latin typeface="Arial"/>
              </a:rPr>
              <a:t>Sección Primera. Medidas de seguridad de nivel </a:t>
            </a:r>
            <a:r>
              <a:rPr b="1" lang="nl-NL" sz="1600">
                <a:solidFill>
                  <a:srgbClr val="000000"/>
                </a:solidFill>
                <a:latin typeface="Arial"/>
              </a:rPr>
              <a:t>básico</a:t>
            </a:r>
            <a:r>
              <a:rPr lang="nl-NL" sz="1600">
                <a:solidFill>
                  <a:srgbClr val="000000"/>
                </a:solidFill>
                <a:latin typeface="Arial"/>
              </a:rPr>
              <a:t> (arts. 89 - 94)</a:t>
            </a:r>
            <a:endParaRPr/>
          </a:p>
          <a:p>
            <a:pPr lvl="1">
              <a:lnSpc>
                <a:spcPct val="80000"/>
              </a:lnSpc>
              <a:buFont typeface="StarSymbol"/>
              <a:buChar char=""/>
            </a:pPr>
            <a:r>
              <a:rPr lang="nl-NL" sz="1600">
                <a:solidFill>
                  <a:srgbClr val="000000"/>
                </a:solidFill>
                <a:latin typeface="Arial"/>
              </a:rPr>
              <a:t>Sección Segunda. Medidas de seguridad de nivel </a:t>
            </a:r>
            <a:r>
              <a:rPr b="1" lang="nl-NL" sz="1600">
                <a:solidFill>
                  <a:srgbClr val="000000"/>
                </a:solidFill>
                <a:latin typeface="Arial"/>
              </a:rPr>
              <a:t>medio</a:t>
            </a:r>
            <a:r>
              <a:rPr lang="nl-NL" sz="1600">
                <a:solidFill>
                  <a:srgbClr val="000000"/>
                </a:solidFill>
                <a:latin typeface="Arial"/>
              </a:rPr>
              <a:t> (arts. 95 - 100)</a:t>
            </a:r>
            <a:endParaRPr/>
          </a:p>
          <a:p>
            <a:pPr lvl="1">
              <a:lnSpc>
                <a:spcPct val="80000"/>
              </a:lnSpc>
              <a:buFont typeface="StarSymbol"/>
              <a:buChar char=""/>
            </a:pPr>
            <a:r>
              <a:rPr lang="nl-NL" sz="1600">
                <a:solidFill>
                  <a:srgbClr val="000000"/>
                </a:solidFill>
                <a:latin typeface="Arial"/>
              </a:rPr>
              <a:t>Sección Tercera. Medidas de seguridad de nivel </a:t>
            </a:r>
            <a:r>
              <a:rPr b="1" lang="nl-NL" sz="1600">
                <a:solidFill>
                  <a:srgbClr val="000000"/>
                </a:solidFill>
                <a:latin typeface="Arial"/>
              </a:rPr>
              <a:t>alto</a:t>
            </a:r>
            <a:r>
              <a:rPr lang="nl-NL" sz="1600">
                <a:solidFill>
                  <a:srgbClr val="000000"/>
                </a:solidFill>
                <a:latin typeface="Arial"/>
              </a:rPr>
              <a:t> (arts. 101 - 104)</a:t>
            </a:r>
            <a:endParaRPr/>
          </a:p>
          <a:p>
            <a:pPr>
              <a:lnSpc>
                <a:spcPct val="80000"/>
              </a:lnSpc>
              <a:buFont charset="2" typeface="Wingdings"/>
              <a:buChar char=""/>
            </a:pPr>
            <a:r>
              <a:rPr lang="nl-NL" sz="1600">
                <a:solidFill>
                  <a:srgbClr val="000000"/>
                </a:solidFill>
                <a:latin typeface="Arial"/>
              </a:rPr>
              <a:t>Capítulo IV. </a:t>
            </a:r>
            <a:r>
              <a:rPr b="1" lang="nl-NL" sz="1600">
                <a:solidFill>
                  <a:srgbClr val="000000"/>
                </a:solidFill>
                <a:latin typeface="Arial"/>
              </a:rPr>
              <a:t>Medidas de seguridad aplicables a ficheros y tratamientos NO AUTOMATIZADOS</a:t>
            </a:r>
            <a:endParaRPr/>
          </a:p>
          <a:p>
            <a:pPr lvl="1">
              <a:lnSpc>
                <a:spcPct val="80000"/>
              </a:lnSpc>
              <a:buFont typeface="StarSymbol"/>
              <a:buChar char=""/>
            </a:pPr>
            <a:r>
              <a:rPr lang="nl-NL" sz="1600">
                <a:solidFill>
                  <a:srgbClr val="000000"/>
                </a:solidFill>
                <a:latin typeface="Arial"/>
              </a:rPr>
              <a:t>Sección Primera. Medidas de seguridad de nivel </a:t>
            </a:r>
            <a:r>
              <a:rPr b="1" lang="nl-NL" sz="1600">
                <a:solidFill>
                  <a:srgbClr val="000000"/>
                </a:solidFill>
                <a:latin typeface="Arial"/>
              </a:rPr>
              <a:t>básico</a:t>
            </a:r>
            <a:r>
              <a:rPr lang="nl-NL" sz="1600">
                <a:solidFill>
                  <a:srgbClr val="000000"/>
                </a:solidFill>
                <a:latin typeface="Arial"/>
              </a:rPr>
              <a:t> (arts. 105 - 108)</a:t>
            </a:r>
            <a:endParaRPr/>
          </a:p>
          <a:p>
            <a:pPr lvl="1">
              <a:lnSpc>
                <a:spcPct val="80000"/>
              </a:lnSpc>
              <a:buFont typeface="StarSymbol"/>
              <a:buChar char=""/>
            </a:pPr>
            <a:r>
              <a:rPr lang="nl-NL" sz="1600">
                <a:solidFill>
                  <a:srgbClr val="000000"/>
                </a:solidFill>
                <a:latin typeface="Arial"/>
              </a:rPr>
              <a:t>Sección Segunda. Medidas de seguridad de nivel </a:t>
            </a:r>
            <a:r>
              <a:rPr b="1" lang="nl-NL" sz="1600">
                <a:solidFill>
                  <a:srgbClr val="000000"/>
                </a:solidFill>
                <a:latin typeface="Arial"/>
              </a:rPr>
              <a:t>medio</a:t>
            </a:r>
            <a:r>
              <a:rPr lang="nl-NL" sz="1600">
                <a:solidFill>
                  <a:srgbClr val="000000"/>
                </a:solidFill>
                <a:latin typeface="Arial"/>
              </a:rPr>
              <a:t> (arts. 109 - 110)</a:t>
            </a:r>
            <a:endParaRPr/>
          </a:p>
          <a:p>
            <a:pPr lvl="1">
              <a:lnSpc>
                <a:spcPct val="80000"/>
              </a:lnSpc>
              <a:buFont typeface="StarSymbol"/>
              <a:buChar char=""/>
            </a:pPr>
            <a:r>
              <a:rPr lang="nl-NL" sz="1600">
                <a:solidFill>
                  <a:srgbClr val="000000"/>
                </a:solidFill>
                <a:latin typeface="Arial"/>
              </a:rPr>
              <a:t>Sección Tercera. Medidas de seguridad de nivel </a:t>
            </a:r>
            <a:r>
              <a:rPr b="1" lang="nl-NL" sz="1600">
                <a:solidFill>
                  <a:srgbClr val="000000"/>
                </a:solidFill>
                <a:latin typeface="Arial"/>
              </a:rPr>
              <a:t>alto </a:t>
            </a:r>
            <a:r>
              <a:rPr lang="nl-NL" sz="1600">
                <a:solidFill>
                  <a:srgbClr val="000000"/>
                </a:solidFill>
                <a:latin typeface="Arial"/>
              </a:rPr>
              <a:t>(arts. 111 - 114)</a:t>
            </a:r>
            <a:endParaRPr/>
          </a:p>
        </p:txBody>
      </p:sp>
      <p:sp>
        <p:nvSpPr>
          <p:cNvPr id="202" name="TextShape 2"/>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1171F171-1191-4111-81B1-A18151417141}" type="slidenum">
              <a:rPr b="1" lang="es-ES" sz="1300">
                <a:solidFill>
                  <a:srgbClr val="000000"/>
                </a:solidFill>
                <a:latin typeface="Arial"/>
              </a:rPr>
              <a:t>&lt;número&gt;</a:t>
            </a:fld>
            <a:r>
              <a:rPr b="1" lang="es-ES" sz="1300">
                <a:solidFill>
                  <a:srgbClr val="000000"/>
                </a:solidFill>
                <a:latin typeface="Arial"/>
              </a:rPr>
              <a:t>-</a:t>
            </a:r>
            <a:endParaRPr/>
          </a:p>
        </p:txBody>
      </p:sp>
      <p:sp>
        <p:nvSpPr>
          <p:cNvPr id="203" name="TextShape 3"/>
          <p:cNvSpPr txBox="1"/>
          <p:nvPr/>
        </p:nvSpPr>
        <p:spPr>
          <a:xfrm>
            <a:off x="1119240" y="264960"/>
            <a:ext cx="7214760" cy="821880"/>
          </a:xfrm>
          <a:prstGeom prst="rect">
            <a:avLst/>
          </a:prstGeom>
        </p:spPr>
        <p:txBody>
          <a:bodyPr anchor="ctr" bIns="44280" lIns="90360" rIns="90360" tIns="44280"/>
          <a:p>
            <a:pPr algn="ctr">
              <a:lnSpc>
                <a:spcPct val="100000"/>
              </a:lnSpc>
            </a:pPr>
            <a:r>
              <a:rPr b="1" lang="nl-NL" sz="2000">
                <a:solidFill>
                  <a:srgbClr val="000000"/>
                </a:solidFill>
                <a:latin typeface="Arial"/>
              </a:rPr>
              <a:t>Reglamento LOPD: Título VIII Medidas de seguridad</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365040" y="1047600"/>
            <a:ext cx="8469000" cy="4609800"/>
          </a:xfrm>
          <a:prstGeom prst="rect">
            <a:avLst/>
          </a:prstGeom>
        </p:spPr>
        <p:txBody>
          <a:bodyPr bIns="46080" lIns="92160" rIns="92160" tIns="46080"/>
          <a:p>
            <a:pPr algn="ctr">
              <a:lnSpc>
                <a:spcPct val="80000"/>
              </a:lnSpc>
            </a:pPr>
            <a:endParaRPr/>
          </a:p>
          <a:p>
            <a:pPr>
              <a:lnSpc>
                <a:spcPct val="80000"/>
              </a:lnSpc>
            </a:pPr>
            <a:r>
              <a:rPr b="1" lang="nl-NL">
                <a:solidFill>
                  <a:srgbClr val="000000"/>
                </a:solidFill>
                <a:latin typeface="Arial"/>
              </a:rPr>
              <a:t>Definiciones (art. 5.2)</a:t>
            </a:r>
            <a:endParaRPr/>
          </a:p>
          <a:p>
            <a:pPr>
              <a:lnSpc>
                <a:spcPct val="80000"/>
              </a:lnSpc>
              <a:buFont charset="2" typeface="Wingdings"/>
              <a:buChar char=""/>
            </a:pPr>
            <a:r>
              <a:rPr b="1" lang="nl-NL">
                <a:solidFill>
                  <a:srgbClr val="000000"/>
                </a:solidFill>
                <a:latin typeface="Arial"/>
              </a:rPr>
              <a:t>Documento</a:t>
            </a:r>
            <a:endParaRPr/>
          </a:p>
          <a:p>
            <a:r>
              <a:rPr lang="nl-NL">
                <a:solidFill>
                  <a:srgbClr val="000000"/>
                </a:solidFill>
                <a:latin typeface="Arial"/>
              </a:rPr>
              <a:t> </a:t>
            </a:r>
            <a:r>
              <a:rPr lang="nl-NL">
                <a:solidFill>
                  <a:srgbClr val="000000"/>
                </a:solidFill>
                <a:latin typeface="Arial"/>
              </a:rPr>
              <a:t>Unidad diferenciada de información </a:t>
            </a:r>
            <a:r>
              <a:rPr lang="nl-NL">
                <a:solidFill>
                  <a:srgbClr val="000000"/>
                </a:solidFill>
                <a:latin typeface="Wingdings"/>
              </a:rPr>
              <a:t></a:t>
            </a:r>
            <a:r>
              <a:rPr lang="nl-NL">
                <a:solidFill>
                  <a:srgbClr val="000000"/>
                </a:solidFill>
                <a:latin typeface="Arial"/>
              </a:rPr>
              <a:t> escrito, gráfico, sonido, imagen</a:t>
            </a:r>
            <a:endParaRPr/>
          </a:p>
          <a:p>
            <a:pPr>
              <a:lnSpc>
                <a:spcPct val="80000"/>
              </a:lnSpc>
              <a:buFont charset="2" typeface="Wingdings"/>
              <a:buChar char=""/>
            </a:pPr>
            <a:r>
              <a:rPr b="1" lang="nl-NL">
                <a:solidFill>
                  <a:srgbClr val="000000"/>
                </a:solidFill>
                <a:latin typeface="Arial"/>
              </a:rPr>
              <a:t>Ficheros temporales</a:t>
            </a:r>
            <a:endParaRPr/>
          </a:p>
          <a:p>
            <a:r>
              <a:rPr lang="nl-NL">
                <a:solidFill>
                  <a:srgbClr val="000000"/>
                </a:solidFill>
                <a:latin typeface="Arial"/>
              </a:rPr>
              <a:t>  </a:t>
            </a:r>
            <a:r>
              <a:rPr lang="nl-NL">
                <a:solidFill>
                  <a:srgbClr val="000000"/>
                </a:solidFill>
                <a:latin typeface="Arial"/>
              </a:rPr>
              <a:t>Tratamiento ocasional, paso intermedio en un tratamiento de datos</a:t>
            </a:r>
            <a:endParaRPr/>
          </a:p>
          <a:p>
            <a:pPr>
              <a:lnSpc>
                <a:spcPct val="80000"/>
              </a:lnSpc>
              <a:buFont charset="2" typeface="Wingdings"/>
              <a:buChar char=""/>
            </a:pPr>
            <a:r>
              <a:rPr b="1" lang="nl-NL">
                <a:solidFill>
                  <a:srgbClr val="000000"/>
                </a:solidFill>
                <a:latin typeface="Arial"/>
              </a:rPr>
              <a:t>Incidencia</a:t>
            </a:r>
            <a:endParaRPr/>
          </a:p>
          <a:p>
            <a:pPr lvl="1">
              <a:buFont typeface="Arial"/>
              <a:buChar char="•"/>
            </a:pPr>
            <a:r>
              <a:rPr lang="nl-NL">
                <a:solidFill>
                  <a:srgbClr val="000000"/>
                </a:solidFill>
                <a:latin typeface="Arial"/>
              </a:rPr>
              <a:t>Anomalía que afecte o pudiera afectar a la seguridad de los dato</a:t>
            </a:r>
            <a:endParaRPr/>
          </a:p>
          <a:p>
            <a:pPr>
              <a:lnSpc>
                <a:spcPct val="80000"/>
              </a:lnSpc>
              <a:buFont charset="2" typeface="Wingdings"/>
              <a:buChar char=""/>
            </a:pPr>
            <a:r>
              <a:rPr b="1" lang="nl-NL">
                <a:solidFill>
                  <a:srgbClr val="000000"/>
                </a:solidFill>
                <a:latin typeface="Arial"/>
              </a:rPr>
              <a:t>Perfil de usuario</a:t>
            </a:r>
            <a:endParaRPr/>
          </a:p>
          <a:p>
            <a:r>
              <a:rPr lang="nl-NL">
                <a:solidFill>
                  <a:srgbClr val="000000"/>
                </a:solidFill>
                <a:latin typeface="Arial"/>
              </a:rPr>
              <a:t>   </a:t>
            </a:r>
            <a:r>
              <a:rPr lang="nl-NL">
                <a:solidFill>
                  <a:srgbClr val="000000"/>
                </a:solidFill>
                <a:latin typeface="Arial"/>
              </a:rPr>
              <a:t>accesos autorizados a un grupo de usuarios</a:t>
            </a:r>
            <a:endParaRPr/>
          </a:p>
          <a:p>
            <a:pPr>
              <a:lnSpc>
                <a:spcPct val="80000"/>
              </a:lnSpc>
              <a:buFont charset="2" typeface="Wingdings"/>
              <a:buChar char=""/>
            </a:pPr>
            <a:r>
              <a:rPr b="1" lang="nl-NL">
                <a:solidFill>
                  <a:srgbClr val="000000"/>
                </a:solidFill>
                <a:latin typeface="Arial"/>
              </a:rPr>
              <a:t>Sistema de tratamiento</a:t>
            </a:r>
            <a:endParaRPr/>
          </a:p>
          <a:p>
            <a:r>
              <a:rPr lang="nl-NL">
                <a:solidFill>
                  <a:srgbClr val="000000"/>
                </a:solidFill>
                <a:latin typeface="Arial"/>
              </a:rPr>
              <a:t>    </a:t>
            </a:r>
            <a:r>
              <a:rPr lang="nl-NL">
                <a:solidFill>
                  <a:srgbClr val="000000"/>
                </a:solidFill>
                <a:latin typeface="Arial"/>
              </a:rPr>
              <a:t>Modo en que se organiza un sistema de información: automatizado, no automatizado  o parcialmente automatizado</a:t>
            </a:r>
            <a:endParaRPr/>
          </a:p>
          <a:p>
            <a:pPr>
              <a:lnSpc>
                <a:spcPct val="80000"/>
              </a:lnSpc>
              <a:buFont charset="2" typeface="Wingdings"/>
              <a:buChar char=""/>
            </a:pPr>
            <a:r>
              <a:rPr b="1" lang="nl-NL">
                <a:solidFill>
                  <a:srgbClr val="000000"/>
                </a:solidFill>
                <a:latin typeface="Arial"/>
              </a:rPr>
              <a:t>Autenticación</a:t>
            </a:r>
            <a:endParaRPr/>
          </a:p>
          <a:p>
            <a:pPr lvl="1">
              <a:buFont typeface="Arial"/>
              <a:buChar char="•"/>
            </a:pPr>
            <a:r>
              <a:rPr lang="nl-NL">
                <a:solidFill>
                  <a:srgbClr val="000000"/>
                </a:solidFill>
                <a:latin typeface="Arial"/>
              </a:rPr>
              <a:t>Comprobación de la identidad de un usuario</a:t>
            </a:r>
            <a:endParaRPr/>
          </a:p>
        </p:txBody>
      </p:sp>
      <p:sp>
        <p:nvSpPr>
          <p:cNvPr id="205" name="TextShape 2"/>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B16171D1-61F1-41A1-8151-4171C16101F1}" type="slidenum">
              <a:rPr b="1" lang="es-ES" sz="1300">
                <a:solidFill>
                  <a:srgbClr val="000000"/>
                </a:solidFill>
                <a:latin typeface="Arial"/>
              </a:rPr>
              <a:t>&lt;número&gt;</a:t>
            </a:fld>
            <a:r>
              <a:rPr b="1" lang="es-ES" sz="1300">
                <a:solidFill>
                  <a:srgbClr val="000000"/>
                </a:solidFill>
                <a:latin typeface="Arial"/>
              </a:rPr>
              <a:t>-</a:t>
            </a:r>
            <a:endParaRPr/>
          </a:p>
        </p:txBody>
      </p:sp>
      <p:sp>
        <p:nvSpPr>
          <p:cNvPr id="206" name="TextShape 3"/>
          <p:cNvSpPr txBox="1"/>
          <p:nvPr/>
        </p:nvSpPr>
        <p:spPr>
          <a:xfrm>
            <a:off x="1119240" y="264960"/>
            <a:ext cx="7214760" cy="821880"/>
          </a:xfrm>
          <a:prstGeom prst="rect">
            <a:avLst/>
          </a:prstGeom>
        </p:spPr>
        <p:txBody>
          <a:bodyPr anchor="ctr" bIns="44280" lIns="90360" rIns="90360" tIns="44280"/>
          <a:p>
            <a:pPr algn="ctr">
              <a:lnSpc>
                <a:spcPct val="100000"/>
              </a:lnSpc>
            </a:pPr>
            <a:r>
              <a:rPr b="1" lang="nl-NL" sz="2000">
                <a:solidFill>
                  <a:srgbClr val="000000"/>
                </a:solidFill>
                <a:latin typeface="Arial"/>
              </a:rPr>
              <a:t>Reglamento LOPD: Título VIII Medidas de seguridad</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TextShape 1"/>
          <p:cNvSpPr txBox="1"/>
          <p:nvPr/>
        </p:nvSpPr>
        <p:spPr>
          <a:xfrm>
            <a:off x="152280" y="796680"/>
            <a:ext cx="8848440" cy="5901480"/>
          </a:xfrm>
          <a:prstGeom prst="rect">
            <a:avLst/>
          </a:prstGeom>
        </p:spPr>
        <p:txBody>
          <a:bodyPr bIns="46080" lIns="92160" rIns="92160" tIns="46080"/>
          <a:p>
            <a:pPr>
              <a:lnSpc>
                <a:spcPct val="80000"/>
              </a:lnSpc>
            </a:pPr>
            <a:endParaRPr/>
          </a:p>
          <a:p>
            <a:pPr>
              <a:lnSpc>
                <a:spcPct val="80000"/>
              </a:lnSpc>
              <a:buFont charset="2" typeface="Wingdings"/>
              <a:buChar char=""/>
            </a:pPr>
            <a:r>
              <a:rPr b="1" lang="nl-NL" sz="1600">
                <a:solidFill>
                  <a:srgbClr val="000000"/>
                </a:solidFill>
                <a:latin typeface="Arial"/>
              </a:rPr>
              <a:t>Disposiciones generales </a:t>
            </a:r>
            <a:endParaRPr/>
          </a:p>
          <a:p>
            <a:pPr>
              <a:lnSpc>
                <a:spcPct val="80000"/>
              </a:lnSpc>
            </a:pPr>
            <a:r>
              <a:rPr lang="nl-NL" sz="1200">
                <a:solidFill>
                  <a:srgbClr val="000000"/>
                </a:solidFill>
                <a:latin typeface="Arial"/>
              </a:rPr>
              <a:t>	</a:t>
            </a:r>
            <a:r>
              <a:rPr lang="nl-NL" sz="1400">
                <a:solidFill>
                  <a:srgbClr val="000000"/>
                </a:solidFill>
                <a:latin typeface="Arial"/>
              </a:rPr>
              <a:t>Niveles de seguridad: Básico, Medio y Alto. Aplicación de los niveles de seguridad:</a:t>
            </a:r>
            <a:endParaRPr/>
          </a:p>
          <a:p>
            <a:pPr>
              <a:lnSpc>
                <a:spcPct val="80000"/>
              </a:lnSpc>
            </a:pPr>
            <a:endParaRPr/>
          </a:p>
          <a:p>
            <a:pPr>
              <a:lnSpc>
                <a:spcPct val="80000"/>
              </a:lnSpc>
            </a:pPr>
            <a:r>
              <a:rPr b="1" lang="nl-NL" sz="1200">
                <a:solidFill>
                  <a:srgbClr val="000000"/>
                </a:solidFill>
                <a:latin typeface="Arial"/>
              </a:rPr>
              <a:t>	</a:t>
            </a:r>
            <a:r>
              <a:rPr b="1" lang="nl-NL" sz="1400">
                <a:solidFill>
                  <a:srgbClr val="000000"/>
                </a:solidFill>
                <a:latin typeface="Arial"/>
              </a:rPr>
              <a:t>ALTO</a:t>
            </a:r>
            <a:r>
              <a:rPr b="1" lang="nl-NL" sz="1400">
                <a:solidFill>
                  <a:srgbClr val="000000"/>
                </a:solidFill>
                <a:latin typeface="Arial"/>
              </a:rPr>
              <a:t>	</a:t>
            </a:r>
            <a:r>
              <a:rPr lang="nl-NL" sz="1400">
                <a:solidFill>
                  <a:srgbClr val="000000"/>
                </a:solidFill>
                <a:latin typeface="Arial"/>
              </a:rPr>
              <a:t>Datos especialmente protegidos:</a:t>
            </a:r>
            <a:endParaRPr/>
          </a:p>
          <a:p>
            <a:pPr>
              <a:lnSpc>
                <a:spcPct val="80000"/>
              </a:lnSpc>
            </a:pPr>
            <a:r>
              <a:rPr lang="nl-NL" sz="1400">
                <a:solidFill>
                  <a:srgbClr val="000000"/>
                </a:solidFill>
                <a:latin typeface="Arial"/>
              </a:rPr>
              <a:t>	</a:t>
            </a:r>
            <a:r>
              <a:rPr lang="nl-NL" sz="1400">
                <a:solidFill>
                  <a:srgbClr val="000000"/>
                </a:solidFill>
                <a:latin typeface="Arial"/>
              </a:rPr>
              <a:t>	</a:t>
            </a:r>
            <a:r>
              <a:rPr lang="nl-NL" sz="1400">
                <a:solidFill>
                  <a:srgbClr val="000000"/>
                </a:solidFill>
                <a:latin typeface="Arial"/>
              </a:rPr>
              <a:t>Ideología, afiliación sindical, religión, creencias, salud, origen racial o vida sexual</a:t>
            </a:r>
            <a:endParaRPr/>
          </a:p>
          <a:p>
            <a:pPr>
              <a:lnSpc>
                <a:spcPct val="80000"/>
              </a:lnSpc>
            </a:pPr>
            <a:r>
              <a:rPr lang="nl-NL" sz="1400">
                <a:solidFill>
                  <a:srgbClr val="000000"/>
                </a:solidFill>
                <a:latin typeface="Arial"/>
              </a:rPr>
              <a:t>	</a:t>
            </a:r>
            <a:r>
              <a:rPr lang="nl-NL" sz="1400">
                <a:solidFill>
                  <a:srgbClr val="000000"/>
                </a:solidFill>
                <a:latin typeface="Arial"/>
              </a:rPr>
              <a:t>	</a:t>
            </a:r>
            <a:r>
              <a:rPr lang="nl-NL" sz="1400">
                <a:solidFill>
                  <a:srgbClr val="000000"/>
                </a:solidFill>
                <a:latin typeface="Arial"/>
              </a:rPr>
              <a:t>Fines policiales sin consentimiento de las personas afectadas</a:t>
            </a:r>
            <a:endParaRPr/>
          </a:p>
          <a:p>
            <a:pPr>
              <a:lnSpc>
                <a:spcPct val="80000"/>
              </a:lnSpc>
            </a:pPr>
            <a:r>
              <a:rPr lang="nl-NL" sz="1400">
                <a:solidFill>
                  <a:srgbClr val="000000"/>
                </a:solidFill>
                <a:latin typeface="Arial"/>
              </a:rPr>
              <a:t>	</a:t>
            </a:r>
            <a:r>
              <a:rPr lang="nl-NL" sz="1400">
                <a:solidFill>
                  <a:srgbClr val="000000"/>
                </a:solidFill>
                <a:latin typeface="Arial"/>
              </a:rPr>
              <a:t>	</a:t>
            </a:r>
            <a:r>
              <a:rPr lang="nl-NL" sz="1400">
                <a:solidFill>
                  <a:srgbClr val="000000"/>
                </a:solidFill>
                <a:latin typeface="Arial"/>
              </a:rPr>
              <a:t>Violencia de género</a:t>
            </a:r>
            <a:endParaRPr/>
          </a:p>
          <a:p>
            <a:pPr>
              <a:lnSpc>
                <a:spcPct val="80000"/>
              </a:lnSpc>
            </a:pPr>
            <a:r>
              <a:rPr lang="nl-NL" sz="1400">
                <a:solidFill>
                  <a:srgbClr val="000000"/>
                </a:solidFill>
                <a:latin typeface="Arial"/>
              </a:rPr>
              <a:t>Los creados para el cumplimiento de las disposiciones de la Ley 10/2010, de 28 de abril, de prevención del blanqueo de capitales y de la financiación del terrorismo</a:t>
            </a:r>
            <a:endParaRPr/>
          </a:p>
          <a:p>
            <a:pPr>
              <a:lnSpc>
                <a:spcPct val="80000"/>
              </a:lnSpc>
            </a:pPr>
            <a:r>
              <a:rPr b="1" lang="nl-NL" sz="1200">
                <a:solidFill>
                  <a:srgbClr val="000000"/>
                </a:solidFill>
                <a:latin typeface="Arial"/>
              </a:rPr>
              <a:t>	</a:t>
            </a:r>
            <a:r>
              <a:rPr b="1" lang="nl-NL" sz="1200">
                <a:solidFill>
                  <a:srgbClr val="000000"/>
                </a:solidFill>
                <a:latin typeface="Arial"/>
              </a:rPr>
              <a:t>	</a:t>
            </a:r>
            <a:endParaRPr/>
          </a:p>
          <a:p>
            <a:pPr>
              <a:lnSpc>
                <a:spcPct val="80000"/>
              </a:lnSpc>
            </a:pPr>
            <a:r>
              <a:rPr b="1" lang="nl-NL" sz="1200">
                <a:solidFill>
                  <a:srgbClr val="000000"/>
                </a:solidFill>
                <a:latin typeface="Arial"/>
              </a:rPr>
              <a:t>	</a:t>
            </a:r>
            <a:r>
              <a:rPr b="1" lang="nl-NL" sz="1400">
                <a:solidFill>
                  <a:srgbClr val="000000"/>
                </a:solidFill>
                <a:latin typeface="Arial"/>
              </a:rPr>
              <a:t>MEDIO</a:t>
            </a:r>
            <a:r>
              <a:rPr b="1" lang="nl-NL" sz="1400">
                <a:solidFill>
                  <a:srgbClr val="000000"/>
                </a:solidFill>
                <a:latin typeface="Arial"/>
              </a:rPr>
              <a:t>	</a:t>
            </a:r>
            <a:r>
              <a:rPr lang="nl-NL" sz="1400">
                <a:solidFill>
                  <a:srgbClr val="000000"/>
                </a:solidFill>
                <a:latin typeface="Arial"/>
              </a:rPr>
              <a:t>Infracciones administrativas o penales</a:t>
            </a:r>
            <a:endParaRPr/>
          </a:p>
          <a:p>
            <a:pPr>
              <a:lnSpc>
                <a:spcPct val="80000"/>
              </a:lnSpc>
            </a:pPr>
            <a:r>
              <a:rPr lang="nl-NL" sz="1400">
                <a:solidFill>
                  <a:srgbClr val="000000"/>
                </a:solidFill>
                <a:latin typeface="Arial"/>
              </a:rPr>
              <a:t>	</a:t>
            </a:r>
            <a:r>
              <a:rPr lang="nl-NL" sz="1400">
                <a:solidFill>
                  <a:srgbClr val="000000"/>
                </a:solidFill>
                <a:latin typeface="Arial"/>
              </a:rPr>
              <a:t>	</a:t>
            </a:r>
            <a:r>
              <a:rPr lang="nl-NL" sz="1400">
                <a:solidFill>
                  <a:srgbClr val="000000"/>
                </a:solidFill>
                <a:latin typeface="Arial"/>
              </a:rPr>
              <a:t>Servicios de información sobre solvencia patrimonial y crédito</a:t>
            </a:r>
            <a:endParaRPr/>
          </a:p>
          <a:p>
            <a:pPr>
              <a:lnSpc>
                <a:spcPct val="80000"/>
              </a:lnSpc>
            </a:pPr>
            <a:r>
              <a:rPr lang="nl-NL" sz="1400">
                <a:solidFill>
                  <a:srgbClr val="000000"/>
                </a:solidFill>
                <a:latin typeface="Arial"/>
              </a:rPr>
              <a:t>	</a:t>
            </a:r>
            <a:r>
              <a:rPr lang="nl-NL" sz="1400">
                <a:solidFill>
                  <a:srgbClr val="000000"/>
                </a:solidFill>
                <a:latin typeface="Arial"/>
              </a:rPr>
              <a:t>	</a:t>
            </a:r>
            <a:r>
              <a:rPr lang="nl-NL" sz="1400">
                <a:solidFill>
                  <a:srgbClr val="000000"/>
                </a:solidFill>
                <a:latin typeface="Arial"/>
              </a:rPr>
              <a:t>Administraciones Tributarias -  potestades tributarias</a:t>
            </a:r>
            <a:endParaRPr/>
          </a:p>
          <a:p>
            <a:pPr>
              <a:lnSpc>
                <a:spcPct val="80000"/>
              </a:lnSpc>
            </a:pPr>
            <a:r>
              <a:rPr lang="nl-NL" sz="1400">
                <a:solidFill>
                  <a:srgbClr val="000000"/>
                </a:solidFill>
                <a:latin typeface="Arial"/>
              </a:rPr>
              <a:t>	</a:t>
            </a:r>
            <a:r>
              <a:rPr lang="nl-NL" sz="1400">
                <a:solidFill>
                  <a:srgbClr val="000000"/>
                </a:solidFill>
                <a:latin typeface="Arial"/>
              </a:rPr>
              <a:t>	</a:t>
            </a:r>
            <a:r>
              <a:rPr lang="nl-NL" sz="1400">
                <a:solidFill>
                  <a:srgbClr val="000000"/>
                </a:solidFill>
                <a:latin typeface="Arial"/>
              </a:rPr>
              <a:t>Entidades financieras - servicios financieros</a:t>
            </a:r>
            <a:endParaRPr/>
          </a:p>
          <a:p>
            <a:pPr>
              <a:lnSpc>
                <a:spcPct val="80000"/>
              </a:lnSpc>
            </a:pPr>
            <a:r>
              <a:rPr lang="nl-NL" sz="1400">
                <a:solidFill>
                  <a:srgbClr val="000000"/>
                </a:solidFill>
                <a:latin typeface="Arial"/>
              </a:rPr>
              <a:t>	</a:t>
            </a:r>
            <a:r>
              <a:rPr lang="nl-NL" sz="1400">
                <a:solidFill>
                  <a:srgbClr val="000000"/>
                </a:solidFill>
                <a:latin typeface="Arial"/>
              </a:rPr>
              <a:t>	</a:t>
            </a:r>
            <a:r>
              <a:rPr lang="nl-NL" sz="1400">
                <a:solidFill>
                  <a:srgbClr val="000000"/>
                </a:solidFill>
                <a:latin typeface="Arial"/>
              </a:rPr>
              <a:t>Seguridad Social, Mutuas </a:t>
            </a:r>
            <a:endParaRPr/>
          </a:p>
          <a:p>
            <a:pPr>
              <a:lnSpc>
                <a:spcPct val="80000"/>
              </a:lnSpc>
            </a:pPr>
            <a:r>
              <a:rPr lang="nl-NL" sz="1400">
                <a:solidFill>
                  <a:srgbClr val="000000"/>
                </a:solidFill>
                <a:latin typeface="Arial"/>
              </a:rPr>
              <a:t>	</a:t>
            </a:r>
            <a:r>
              <a:rPr lang="nl-NL" sz="1400">
                <a:solidFill>
                  <a:srgbClr val="000000"/>
                </a:solidFill>
                <a:latin typeface="Arial"/>
              </a:rPr>
              <a:t>	</a:t>
            </a:r>
            <a:r>
              <a:rPr lang="nl-NL" sz="1400">
                <a:solidFill>
                  <a:srgbClr val="000000"/>
                </a:solidFill>
                <a:latin typeface="Arial"/>
              </a:rPr>
              <a:t>Elaboración de perfiles</a:t>
            </a:r>
            <a:endParaRPr/>
          </a:p>
          <a:p>
            <a:pPr>
              <a:lnSpc>
                <a:spcPct val="80000"/>
              </a:lnSpc>
            </a:pPr>
            <a:endParaRPr/>
          </a:p>
          <a:p>
            <a:pPr>
              <a:lnSpc>
                <a:spcPct val="80000"/>
              </a:lnSpc>
            </a:pPr>
            <a:r>
              <a:rPr b="1" lang="nl-NL" sz="1400">
                <a:solidFill>
                  <a:srgbClr val="000000"/>
                </a:solidFill>
                <a:latin typeface="Arial"/>
              </a:rPr>
              <a:t>MEDIO </a:t>
            </a:r>
            <a:r>
              <a:rPr lang="nl-NL" sz="1400">
                <a:solidFill>
                  <a:srgbClr val="000000"/>
                </a:solidFill>
                <a:latin typeface="Arial"/>
              </a:rPr>
              <a:t>(+ registro de accesos) Operadores TELECO – tráfico y localización</a:t>
            </a:r>
            <a:endParaRPr/>
          </a:p>
          <a:p>
            <a:endParaRPr/>
          </a:p>
          <a:p>
            <a:r>
              <a:rPr b="1" lang="nl-NL" sz="1400">
                <a:solidFill>
                  <a:srgbClr val="000000"/>
                </a:solidFill>
                <a:latin typeface="Arial"/>
              </a:rPr>
              <a:t>BÁSICO </a:t>
            </a:r>
            <a:r>
              <a:rPr b="1" lang="nl-NL" sz="1400">
                <a:solidFill>
                  <a:srgbClr val="000000"/>
                </a:solidFill>
                <a:latin typeface="Wingdings"/>
              </a:rPr>
              <a:t></a:t>
            </a:r>
            <a:r>
              <a:rPr b="1" lang="nl-NL" sz="1400">
                <a:solidFill>
                  <a:srgbClr val="000000"/>
                </a:solidFill>
                <a:latin typeface="Arial"/>
              </a:rPr>
              <a:t> </a:t>
            </a:r>
            <a:r>
              <a:rPr lang="nl-NL" sz="1400">
                <a:solidFill>
                  <a:srgbClr val="000000"/>
                </a:solidFill>
                <a:latin typeface="Arial"/>
              </a:rPr>
              <a:t>Cualquier otro fichero o tratamiento de datos de carácter personal. También en datos de ideología, afiliación sindical, religión, creencias, salud, origen racial o vida sexual, cuando:</a:t>
            </a:r>
            <a:endParaRPr/>
          </a:p>
          <a:p>
            <a:pPr lvl="1">
              <a:lnSpc>
                <a:spcPct val="90000"/>
              </a:lnSpc>
              <a:buFont typeface="Arial"/>
              <a:buChar char="•"/>
            </a:pPr>
            <a:r>
              <a:rPr lang="nl-NL" sz="1400">
                <a:solidFill>
                  <a:srgbClr val="000000"/>
                </a:solidFill>
                <a:latin typeface="Arial"/>
              </a:rPr>
              <a:t>transferencia dineraria a entidades de las que los afectados sean  asociados o miembros,</a:t>
            </a:r>
            <a:endParaRPr/>
          </a:p>
          <a:p>
            <a:pPr lvl="1">
              <a:lnSpc>
                <a:spcPct val="90000"/>
              </a:lnSpc>
              <a:buFont typeface="Arial"/>
              <a:buChar char="•"/>
            </a:pPr>
            <a:r>
              <a:rPr lang="nl-NL" sz="1400">
                <a:solidFill>
                  <a:srgbClr val="000000"/>
                </a:solidFill>
                <a:latin typeface="Arial"/>
              </a:rPr>
              <a:t>tratamiento de forma incidental o accesoria, sin guardar relación con la finalidad</a:t>
            </a:r>
            <a:endParaRPr/>
          </a:p>
          <a:p>
            <a:pPr lvl="1">
              <a:lnSpc>
                <a:spcPct val="90000"/>
              </a:lnSpc>
              <a:buFont typeface="Arial"/>
              <a:buChar char="•"/>
            </a:pPr>
            <a:r>
              <a:rPr lang="nl-NL" sz="1400">
                <a:solidFill>
                  <a:srgbClr val="000000"/>
                </a:solidFill>
                <a:latin typeface="Arial"/>
              </a:rPr>
              <a:t>Salud (grado o condición de discapacidad o invalidez - cumplimiento de deberes públicos)</a:t>
            </a:r>
            <a:endParaRPr/>
          </a:p>
        </p:txBody>
      </p:sp>
      <p:sp>
        <p:nvSpPr>
          <p:cNvPr id="208" name="TextShape 2"/>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21413151-1141-4121-A121-11C1E1617121}" type="slidenum">
              <a:rPr b="1" lang="es-ES" sz="1300">
                <a:solidFill>
                  <a:srgbClr val="000000"/>
                </a:solidFill>
                <a:latin typeface="Arial"/>
              </a:rPr>
              <a:t>&lt;número&gt;</a:t>
            </a:fld>
            <a:r>
              <a:rPr b="1" lang="es-ES" sz="1300">
                <a:solidFill>
                  <a:srgbClr val="000000"/>
                </a:solidFill>
                <a:latin typeface="Arial"/>
              </a:rPr>
              <a:t>-</a:t>
            </a:r>
            <a:endParaRPr/>
          </a:p>
        </p:txBody>
      </p:sp>
      <p:sp>
        <p:nvSpPr>
          <p:cNvPr id="209" name="TextShape 3"/>
          <p:cNvSpPr txBox="1"/>
          <p:nvPr/>
        </p:nvSpPr>
        <p:spPr>
          <a:xfrm>
            <a:off x="1119240" y="190800"/>
            <a:ext cx="7214760" cy="553680"/>
          </a:xfrm>
          <a:prstGeom prst="rect">
            <a:avLst/>
          </a:prstGeom>
        </p:spPr>
        <p:txBody>
          <a:bodyPr anchor="ctr" bIns="44280" lIns="90360" rIns="90360" tIns="44280"/>
          <a:p>
            <a:pPr algn="ctr">
              <a:lnSpc>
                <a:spcPct val="100000"/>
              </a:lnSpc>
            </a:pPr>
            <a:r>
              <a:rPr b="1" lang="nl-NL" sz="2000">
                <a:solidFill>
                  <a:srgbClr val="000000"/>
                </a:solidFill>
                <a:latin typeface="Arial"/>
              </a:rPr>
              <a:t>Reglamento LOPD: Título VIII Medidas de seguridad</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345960" y="847800"/>
            <a:ext cx="8469000" cy="4771800"/>
          </a:xfrm>
          <a:prstGeom prst="rect">
            <a:avLst/>
          </a:prstGeom>
        </p:spPr>
        <p:txBody>
          <a:bodyPr bIns="46080" lIns="92160" rIns="92160" tIns="46080"/>
          <a:p>
            <a:pPr algn="ctr">
              <a:lnSpc>
                <a:spcPct val="80000"/>
              </a:lnSpc>
            </a:pPr>
            <a:endParaRPr/>
          </a:p>
          <a:p>
            <a:pPr algn="just">
              <a:lnSpc>
                <a:spcPct val="80000"/>
              </a:lnSpc>
            </a:pPr>
            <a:r>
              <a:rPr b="1" lang="nl-NL">
                <a:solidFill>
                  <a:srgbClr val="000000"/>
                </a:solidFill>
                <a:latin typeface="Arial"/>
              </a:rPr>
              <a:t>Las medidas de seguridad tienen que aplicarse a cualquier fichero o tratamiento de datos de carácter personal, con independencia:</a:t>
            </a:r>
            <a:endParaRPr/>
          </a:p>
          <a:p>
            <a:pPr algn="just">
              <a:lnSpc>
                <a:spcPct val="80000"/>
              </a:lnSpc>
              <a:buFont charset="2" typeface="Wingdings"/>
              <a:buChar char=""/>
            </a:pPr>
            <a:r>
              <a:rPr b="1" lang="nl-NL">
                <a:solidFill>
                  <a:srgbClr val="000000"/>
                </a:solidFill>
                <a:latin typeface="Arial"/>
              </a:rPr>
              <a:t> </a:t>
            </a:r>
            <a:r>
              <a:rPr b="1" lang="nl-NL">
                <a:solidFill>
                  <a:srgbClr val="000000"/>
                </a:solidFill>
                <a:latin typeface="Arial"/>
              </a:rPr>
              <a:t>de quién realice el tratamiento</a:t>
            </a:r>
            <a:endParaRPr/>
          </a:p>
          <a:p>
            <a:pPr algn="just" lvl="1">
              <a:lnSpc>
                <a:spcPct val="80000"/>
              </a:lnSpc>
              <a:buFont typeface="StarSymbol"/>
              <a:buChar char=""/>
            </a:pPr>
            <a:r>
              <a:rPr lang="nl-NL">
                <a:solidFill>
                  <a:srgbClr val="000000"/>
                </a:solidFill>
                <a:latin typeface="Arial"/>
              </a:rPr>
              <a:t>Encargado del tratamiento</a:t>
            </a:r>
            <a:endParaRPr/>
          </a:p>
          <a:p>
            <a:pPr lvl="1">
              <a:buFont typeface="StarSymbol"/>
              <a:buChar char=""/>
            </a:pPr>
            <a:r>
              <a:rPr lang="nl-NL">
                <a:solidFill>
                  <a:srgbClr val="000000"/>
                </a:solidFill>
                <a:latin typeface="Arial"/>
              </a:rPr>
              <a:t>Diferentes modos de prestación del servicio (art. 82)</a:t>
            </a:r>
            <a:endParaRPr/>
          </a:p>
          <a:p>
            <a:pPr algn="just" lvl="1">
              <a:lnSpc>
                <a:spcPct val="80000"/>
              </a:lnSpc>
              <a:buFont typeface="StarSymbol"/>
              <a:buChar char=""/>
            </a:pPr>
            <a:r>
              <a:rPr lang="nl-NL">
                <a:solidFill>
                  <a:srgbClr val="000000"/>
                </a:solidFill>
                <a:latin typeface="Arial"/>
              </a:rPr>
              <a:t>Prestación de servicios sin acceso a datos personales</a:t>
            </a:r>
            <a:endParaRPr/>
          </a:p>
          <a:p>
            <a:pPr lvl="1">
              <a:buFont typeface="StarSymbol"/>
              <a:buChar char=""/>
            </a:pPr>
            <a:r>
              <a:rPr lang="nl-NL">
                <a:solidFill>
                  <a:srgbClr val="000000"/>
                </a:solidFill>
                <a:latin typeface="Arial"/>
              </a:rPr>
              <a:t>Cláusula informativa en el contrato (art. 83)</a:t>
            </a:r>
            <a:endParaRPr/>
          </a:p>
          <a:p>
            <a:pPr algn="just">
              <a:lnSpc>
                <a:spcPct val="80000"/>
              </a:lnSpc>
              <a:buFont charset="2" typeface="Wingdings"/>
              <a:buChar char=""/>
            </a:pPr>
            <a:r>
              <a:rPr b="1" lang="nl-NL">
                <a:solidFill>
                  <a:srgbClr val="000000"/>
                </a:solidFill>
                <a:latin typeface="Arial"/>
              </a:rPr>
              <a:t> </a:t>
            </a:r>
            <a:r>
              <a:rPr b="1" lang="nl-NL">
                <a:solidFill>
                  <a:srgbClr val="000000"/>
                </a:solidFill>
                <a:latin typeface="Arial"/>
              </a:rPr>
              <a:t>desde dónde se realice</a:t>
            </a:r>
            <a:endParaRPr/>
          </a:p>
          <a:p>
            <a:pPr algn="just" lvl="1">
              <a:lnSpc>
                <a:spcPct val="80000"/>
              </a:lnSpc>
              <a:buFont typeface="StarSymbol"/>
              <a:buChar char=""/>
            </a:pPr>
            <a:r>
              <a:rPr lang="nl-NL">
                <a:solidFill>
                  <a:srgbClr val="000000"/>
                </a:solidFill>
                <a:latin typeface="Arial"/>
              </a:rPr>
              <a:t>Acceso a datos a través de redes de comunicaciones, sean o no públicas (art. 85)</a:t>
            </a:r>
            <a:endParaRPr/>
          </a:p>
          <a:p>
            <a:pPr algn="just" lvl="1">
              <a:lnSpc>
                <a:spcPct val="80000"/>
              </a:lnSpc>
              <a:buFont typeface="StarSymbol"/>
              <a:buChar char=""/>
            </a:pPr>
            <a:r>
              <a:rPr lang="nl-NL">
                <a:solidFill>
                  <a:srgbClr val="000000"/>
                </a:solidFill>
                <a:latin typeface="Arial"/>
              </a:rPr>
              <a:t>Régimen de trabajo fuera de los locales del responsable del fichero o encargado del tratamiento</a:t>
            </a:r>
            <a:endParaRPr/>
          </a:p>
          <a:p>
            <a:pPr lvl="1">
              <a:buFont typeface="StarSymbol"/>
              <a:buChar char=""/>
            </a:pPr>
            <a:r>
              <a:rPr lang="nl-NL">
                <a:solidFill>
                  <a:srgbClr val="000000"/>
                </a:solidFill>
                <a:latin typeface="Arial"/>
              </a:rPr>
              <a:t>Dispositivos portátiles (art. 86)</a:t>
            </a:r>
            <a:endParaRPr/>
          </a:p>
          <a:p>
            <a:pPr algn="just">
              <a:lnSpc>
                <a:spcPct val="80000"/>
              </a:lnSpc>
              <a:buFont charset="2" typeface="Wingdings"/>
              <a:buChar char=""/>
            </a:pPr>
            <a:r>
              <a:rPr b="1" lang="nl-NL">
                <a:solidFill>
                  <a:srgbClr val="000000"/>
                </a:solidFill>
                <a:latin typeface="Arial"/>
              </a:rPr>
              <a:t> </a:t>
            </a:r>
            <a:r>
              <a:rPr b="1" lang="nl-NL">
                <a:solidFill>
                  <a:srgbClr val="000000"/>
                </a:solidFill>
                <a:latin typeface="Arial"/>
              </a:rPr>
              <a:t>cómo se realice</a:t>
            </a:r>
            <a:endParaRPr/>
          </a:p>
          <a:p>
            <a:pPr algn="just" lvl="1">
              <a:lnSpc>
                <a:spcPct val="80000"/>
              </a:lnSpc>
              <a:buFont typeface="StarSymbol"/>
              <a:buChar char=""/>
            </a:pPr>
            <a:r>
              <a:rPr lang="nl-NL">
                <a:solidFill>
                  <a:srgbClr val="000000"/>
                </a:solidFill>
                <a:latin typeface="Arial"/>
              </a:rPr>
              <a:t>Ficheros temporales o copias de trabajo de documentos (art. 87)</a:t>
            </a:r>
            <a:endParaRPr/>
          </a:p>
        </p:txBody>
      </p:sp>
      <p:sp>
        <p:nvSpPr>
          <p:cNvPr id="211" name="TextShape 2"/>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E1713181-3191-4101-A1E1-9121F1110121}" type="slidenum">
              <a:rPr b="1" lang="es-ES" sz="1300">
                <a:solidFill>
                  <a:srgbClr val="000000"/>
                </a:solidFill>
                <a:latin typeface="Arial"/>
              </a:rPr>
              <a:t>&lt;número&gt;</a:t>
            </a:fld>
            <a:r>
              <a:rPr b="1" lang="es-ES" sz="1300">
                <a:solidFill>
                  <a:srgbClr val="000000"/>
                </a:solidFill>
                <a:latin typeface="Arial"/>
              </a:rPr>
              <a:t>-</a:t>
            </a:r>
            <a:endParaRPr/>
          </a:p>
        </p:txBody>
      </p:sp>
      <p:sp>
        <p:nvSpPr>
          <p:cNvPr id="212" name="TextShape 3"/>
          <p:cNvSpPr txBox="1"/>
          <p:nvPr/>
        </p:nvSpPr>
        <p:spPr>
          <a:xfrm>
            <a:off x="1119240" y="264960"/>
            <a:ext cx="7214760" cy="506160"/>
          </a:xfrm>
          <a:prstGeom prst="rect">
            <a:avLst/>
          </a:prstGeom>
        </p:spPr>
        <p:txBody>
          <a:bodyPr anchor="ctr" bIns="44280" lIns="90360" rIns="90360" tIns="44280"/>
          <a:p>
            <a:pPr algn="ctr">
              <a:lnSpc>
                <a:spcPct val="100000"/>
              </a:lnSpc>
            </a:pPr>
            <a:r>
              <a:rPr b="1" lang="nl-NL" sz="2000">
                <a:solidFill>
                  <a:srgbClr val="000000"/>
                </a:solidFill>
                <a:latin typeface="Arial"/>
              </a:rPr>
              <a:t>Reglamento LOPD: Título VIII Medidas de seguridad</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355680" y="704880"/>
            <a:ext cx="8469000" cy="5571720"/>
          </a:xfrm>
          <a:prstGeom prst="rect">
            <a:avLst/>
          </a:prstGeom>
        </p:spPr>
        <p:txBody>
          <a:bodyPr bIns="46080" lIns="92160" rIns="92160" tIns="46080"/>
          <a:p>
            <a:pPr algn="just">
              <a:lnSpc>
                <a:spcPct val="80000"/>
              </a:lnSpc>
            </a:pPr>
            <a:endParaRPr/>
          </a:p>
          <a:p>
            <a:pPr algn="just">
              <a:lnSpc>
                <a:spcPct val="80000"/>
              </a:lnSpc>
            </a:pPr>
            <a:r>
              <a:rPr b="1" lang="nl-NL">
                <a:solidFill>
                  <a:srgbClr val="000000"/>
                </a:solidFill>
                <a:latin typeface="Arial"/>
              </a:rPr>
              <a:t>Documento de seguridad (art. 88)</a:t>
            </a:r>
            <a:endParaRPr/>
          </a:p>
          <a:p>
            <a:pPr algn="just">
              <a:lnSpc>
                <a:spcPct val="80000"/>
              </a:lnSpc>
            </a:pPr>
            <a:endParaRPr/>
          </a:p>
          <a:p>
            <a:pPr algn="just">
              <a:lnSpc>
                <a:spcPct val="80000"/>
              </a:lnSpc>
              <a:buFont charset="2" typeface="Wingdings"/>
              <a:buChar char=""/>
            </a:pPr>
            <a:r>
              <a:rPr b="1" lang="nl-NL" sz="1600">
                <a:solidFill>
                  <a:srgbClr val="000000"/>
                </a:solidFill>
                <a:latin typeface="Arial"/>
              </a:rPr>
              <a:t> </a:t>
            </a:r>
            <a:r>
              <a:rPr b="1" lang="nl-NL" sz="1600">
                <a:solidFill>
                  <a:srgbClr val="000000"/>
                </a:solidFill>
                <a:latin typeface="Arial"/>
              </a:rPr>
              <a:t>Documento interno de la organización que recoge las medidas de índole técnica y organizativa que han de aplicarse para garantizar la seguridad de los datos</a:t>
            </a:r>
            <a:endParaRPr/>
          </a:p>
          <a:p>
            <a:pPr algn="just">
              <a:lnSpc>
                <a:spcPct val="80000"/>
              </a:lnSpc>
            </a:pPr>
            <a:endParaRPr/>
          </a:p>
          <a:p>
            <a:pPr algn="just">
              <a:lnSpc>
                <a:spcPct val="80000"/>
              </a:lnSpc>
              <a:buFont charset="2" typeface="Wingdings"/>
              <a:buChar char=""/>
            </a:pPr>
            <a:r>
              <a:rPr b="1" lang="nl-NL" sz="1600">
                <a:solidFill>
                  <a:srgbClr val="000000"/>
                </a:solidFill>
                <a:latin typeface="Arial"/>
              </a:rPr>
              <a:t> </a:t>
            </a:r>
            <a:r>
              <a:rPr b="1" lang="nl-NL" sz="1600">
                <a:solidFill>
                  <a:srgbClr val="000000"/>
                </a:solidFill>
                <a:latin typeface="Arial"/>
              </a:rPr>
              <a:t>Su elaboración es obligatoria para todo responsable de ficheros o tratamientos</a:t>
            </a:r>
            <a:endParaRPr/>
          </a:p>
          <a:p>
            <a:endParaRPr/>
          </a:p>
          <a:p>
            <a:pPr algn="just">
              <a:lnSpc>
                <a:spcPct val="80000"/>
              </a:lnSpc>
              <a:buFont charset="2" typeface="Wingdings"/>
              <a:buChar char=""/>
            </a:pPr>
            <a:r>
              <a:rPr b="1" lang="nl-NL" sz="1600">
                <a:solidFill>
                  <a:srgbClr val="000000"/>
                </a:solidFill>
                <a:latin typeface="Arial"/>
              </a:rPr>
              <a:t> </a:t>
            </a:r>
            <a:r>
              <a:rPr b="1" lang="nl-NL" sz="1600">
                <a:solidFill>
                  <a:srgbClr val="000000"/>
                </a:solidFill>
                <a:latin typeface="Arial"/>
              </a:rPr>
              <a:t>Las medidas y procedimientos contenidos en él son de obligado cumplimiento para el personal con acceso a los sistemas de información</a:t>
            </a:r>
            <a:endParaRPr/>
          </a:p>
          <a:p>
            <a:endParaRPr/>
          </a:p>
          <a:p>
            <a:pPr algn="just">
              <a:lnSpc>
                <a:spcPct val="80000"/>
              </a:lnSpc>
              <a:buFont charset="2" typeface="Wingdings"/>
              <a:buChar char=""/>
            </a:pPr>
            <a:r>
              <a:rPr b="1" lang="nl-NL" sz="1600">
                <a:solidFill>
                  <a:srgbClr val="000000"/>
                </a:solidFill>
                <a:latin typeface="Arial"/>
              </a:rPr>
              <a:t> </a:t>
            </a:r>
            <a:r>
              <a:rPr b="1" lang="nl-NL" sz="1600">
                <a:solidFill>
                  <a:srgbClr val="000000"/>
                </a:solidFill>
                <a:latin typeface="Arial"/>
              </a:rPr>
              <a:t>Contenido mínimo (art. 88.3)</a:t>
            </a:r>
            <a:endParaRPr/>
          </a:p>
          <a:p>
            <a:pPr algn="just">
              <a:lnSpc>
                <a:spcPct val="80000"/>
              </a:lnSpc>
            </a:pPr>
            <a:endParaRPr/>
          </a:p>
          <a:p>
            <a:pPr algn="just" lvl="1">
              <a:lnSpc>
                <a:spcPct val="80000"/>
              </a:lnSpc>
              <a:buFont typeface="Arial"/>
              <a:buChar char="­"/>
            </a:pPr>
            <a:r>
              <a:rPr lang="nl-NL" sz="1600">
                <a:solidFill>
                  <a:srgbClr val="000000"/>
                </a:solidFill>
                <a:latin typeface="Arial"/>
              </a:rPr>
              <a:t>Ámbito de aplicación</a:t>
            </a:r>
            <a:endParaRPr/>
          </a:p>
          <a:p>
            <a:pPr algn="just" lvl="1">
              <a:lnSpc>
                <a:spcPct val="80000"/>
              </a:lnSpc>
              <a:buFont typeface="Arial"/>
              <a:buChar char="­"/>
            </a:pPr>
            <a:r>
              <a:rPr lang="nl-NL" sz="1600">
                <a:solidFill>
                  <a:srgbClr val="000000"/>
                </a:solidFill>
                <a:latin typeface="Arial"/>
              </a:rPr>
              <a:t>Medidas, normas, procedimientos de actuación y estándares para garantizar el nivel de seguridad exigido en el RLOPD.</a:t>
            </a:r>
            <a:endParaRPr/>
          </a:p>
          <a:p>
            <a:pPr algn="just" lvl="1">
              <a:lnSpc>
                <a:spcPct val="80000"/>
              </a:lnSpc>
              <a:buFont typeface="Arial"/>
              <a:buChar char="­"/>
            </a:pPr>
            <a:r>
              <a:rPr lang="nl-NL" sz="1600">
                <a:solidFill>
                  <a:srgbClr val="000000"/>
                </a:solidFill>
                <a:latin typeface="Arial"/>
              </a:rPr>
              <a:t>Funciones y obligaciones del personal en relación con el tratamiento de datos de carácter personal</a:t>
            </a:r>
            <a:endParaRPr/>
          </a:p>
          <a:p>
            <a:pPr algn="just" lvl="1">
              <a:lnSpc>
                <a:spcPct val="80000"/>
              </a:lnSpc>
              <a:buFont typeface="Arial"/>
              <a:buChar char="­"/>
            </a:pPr>
            <a:r>
              <a:rPr lang="nl-NL" sz="1600">
                <a:solidFill>
                  <a:srgbClr val="000000"/>
                </a:solidFill>
                <a:latin typeface="Arial"/>
              </a:rPr>
              <a:t>Estructura de los ficheros de datos personales y descripción de los sistemas de información que los tratan.</a:t>
            </a:r>
            <a:endParaRPr/>
          </a:p>
          <a:p>
            <a:pPr algn="just" lvl="1">
              <a:lnSpc>
                <a:spcPct val="80000"/>
              </a:lnSpc>
              <a:buFont typeface="Arial"/>
              <a:buChar char="­"/>
            </a:pPr>
            <a:r>
              <a:rPr lang="nl-NL" sz="1600">
                <a:solidFill>
                  <a:srgbClr val="000000"/>
                </a:solidFill>
                <a:latin typeface="Arial"/>
              </a:rPr>
              <a:t>Procedimientos de notificación, gestión y respuesta ante las incidencias</a:t>
            </a:r>
            <a:endParaRPr/>
          </a:p>
          <a:p>
            <a:pPr algn="just" lvl="1">
              <a:lnSpc>
                <a:spcPct val="80000"/>
              </a:lnSpc>
              <a:buFont typeface="Arial"/>
              <a:buChar char="­"/>
            </a:pPr>
            <a:r>
              <a:rPr lang="nl-NL" sz="1600">
                <a:solidFill>
                  <a:srgbClr val="000000"/>
                </a:solidFill>
                <a:latin typeface="Arial"/>
              </a:rPr>
              <a:t>Procedimientos de realización de copias de respaldo y de recuperación de datos en los ficheros y tratamientos automatizados</a:t>
            </a:r>
            <a:endParaRPr/>
          </a:p>
          <a:p>
            <a:pPr algn="just" lvl="1">
              <a:lnSpc>
                <a:spcPct val="80000"/>
              </a:lnSpc>
              <a:buFont typeface="Arial"/>
              <a:buChar char="­"/>
            </a:pPr>
            <a:r>
              <a:rPr lang="nl-NL" sz="1600">
                <a:solidFill>
                  <a:srgbClr val="000000"/>
                </a:solidFill>
                <a:latin typeface="Arial"/>
              </a:rPr>
              <a:t>Medidas para el transporte de soportes, así como para la destrucción de documentos y soportes.</a:t>
            </a:r>
            <a:endParaRPr/>
          </a:p>
        </p:txBody>
      </p:sp>
      <p:sp>
        <p:nvSpPr>
          <p:cNvPr id="214" name="TextShape 2"/>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5121B151-4181-4181-9181-2101E1F101F1}" type="slidenum">
              <a:rPr b="1" lang="es-ES" sz="1300">
                <a:solidFill>
                  <a:srgbClr val="000000"/>
                </a:solidFill>
                <a:latin typeface="Arial"/>
              </a:rPr>
              <a:t>&lt;número&gt;</a:t>
            </a:fld>
            <a:r>
              <a:rPr b="1" lang="es-ES" sz="1300">
                <a:solidFill>
                  <a:srgbClr val="000000"/>
                </a:solidFill>
                <a:latin typeface="Arial"/>
              </a:rPr>
              <a:t>-</a:t>
            </a:r>
            <a:endParaRPr/>
          </a:p>
        </p:txBody>
      </p:sp>
      <p:sp>
        <p:nvSpPr>
          <p:cNvPr id="215" name="TextShape 3"/>
          <p:cNvSpPr txBox="1"/>
          <p:nvPr/>
        </p:nvSpPr>
        <p:spPr>
          <a:xfrm>
            <a:off x="1119240" y="264960"/>
            <a:ext cx="7214760" cy="506160"/>
          </a:xfrm>
          <a:prstGeom prst="rect">
            <a:avLst/>
          </a:prstGeom>
        </p:spPr>
        <p:txBody>
          <a:bodyPr anchor="ctr" bIns="44280" lIns="90360" rIns="90360" tIns="44280"/>
          <a:p>
            <a:pPr algn="ctr">
              <a:lnSpc>
                <a:spcPct val="100000"/>
              </a:lnSpc>
            </a:pPr>
            <a:r>
              <a:rPr b="1" lang="nl-NL" sz="2000">
                <a:solidFill>
                  <a:srgbClr val="000000"/>
                </a:solidFill>
                <a:latin typeface="Arial"/>
              </a:rPr>
              <a:t>Reglamento LOPD: Título VIII Medidas de seguridad</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365040" y="844560"/>
            <a:ext cx="8469000" cy="4765320"/>
          </a:xfrm>
          <a:prstGeom prst="rect">
            <a:avLst/>
          </a:prstGeom>
        </p:spPr>
        <p:txBody>
          <a:bodyPr bIns="46080" lIns="92160" rIns="92160" tIns="46080"/>
          <a:p>
            <a:pPr algn="ctr">
              <a:lnSpc>
                <a:spcPct val="80000"/>
              </a:lnSpc>
            </a:pPr>
            <a:endParaRPr/>
          </a:p>
          <a:p>
            <a:pPr algn="just">
              <a:lnSpc>
                <a:spcPct val="80000"/>
              </a:lnSpc>
            </a:pPr>
            <a:r>
              <a:rPr b="1" lang="nl-NL" sz="2000">
                <a:solidFill>
                  <a:srgbClr val="000000"/>
                </a:solidFill>
                <a:latin typeface="Arial"/>
              </a:rPr>
              <a:t>Documento de seguridad (art. 88)</a:t>
            </a:r>
            <a:endParaRPr/>
          </a:p>
          <a:p>
            <a:pPr algn="just">
              <a:lnSpc>
                <a:spcPct val="80000"/>
              </a:lnSpc>
            </a:pPr>
            <a:endParaRPr/>
          </a:p>
          <a:p>
            <a:pPr algn="just">
              <a:lnSpc>
                <a:spcPct val="80000"/>
              </a:lnSpc>
              <a:buFont charset="2" typeface="Wingdings"/>
              <a:buChar char=""/>
            </a:pPr>
            <a:r>
              <a:rPr b="1" lang="nl-NL" sz="1600">
                <a:solidFill>
                  <a:srgbClr val="000000"/>
                </a:solidFill>
                <a:latin typeface="Arial"/>
              </a:rPr>
              <a:t> </a:t>
            </a:r>
            <a:r>
              <a:rPr b="1" lang="nl-NL" sz="1600">
                <a:solidFill>
                  <a:srgbClr val="000000"/>
                </a:solidFill>
                <a:latin typeface="Arial"/>
              </a:rPr>
              <a:t>Además, si fueran de aplicación medidas de nivel medio o alto, contendrá:</a:t>
            </a:r>
            <a:endParaRPr/>
          </a:p>
          <a:p>
            <a:pPr algn="just">
              <a:lnSpc>
                <a:spcPct val="80000"/>
              </a:lnSpc>
            </a:pPr>
            <a:endParaRPr/>
          </a:p>
          <a:p>
            <a:pPr algn="just" lvl="1">
              <a:lnSpc>
                <a:spcPct val="80000"/>
              </a:lnSpc>
              <a:buFont typeface="StarSymbol"/>
              <a:buChar char=""/>
            </a:pPr>
            <a:r>
              <a:rPr lang="nl-NL" sz="1600">
                <a:solidFill>
                  <a:srgbClr val="000000"/>
                </a:solidFill>
                <a:latin typeface="Arial"/>
              </a:rPr>
              <a:t>Identificación del responsable de seguridad</a:t>
            </a:r>
            <a:endParaRPr/>
          </a:p>
          <a:p>
            <a:pPr algn="just" lvl="1">
              <a:lnSpc>
                <a:spcPct val="80000"/>
              </a:lnSpc>
              <a:buFont typeface="StarSymbol"/>
              <a:buChar char=""/>
            </a:pPr>
            <a:r>
              <a:rPr lang="nl-NL" sz="1600">
                <a:solidFill>
                  <a:srgbClr val="000000"/>
                </a:solidFill>
                <a:latin typeface="Arial"/>
              </a:rPr>
              <a:t>Los controles periódicos para verificar el cumplimiento del documento</a:t>
            </a:r>
            <a:endParaRPr/>
          </a:p>
          <a:p>
            <a:pPr algn="just">
              <a:lnSpc>
                <a:spcPct val="80000"/>
              </a:lnSpc>
            </a:pPr>
            <a:endParaRPr/>
          </a:p>
          <a:p>
            <a:pPr algn="just">
              <a:lnSpc>
                <a:spcPct val="80000"/>
              </a:lnSpc>
              <a:buFont charset="2" typeface="Wingdings"/>
              <a:buChar char=""/>
            </a:pPr>
            <a:r>
              <a:rPr b="1" lang="nl-NL" sz="1600">
                <a:solidFill>
                  <a:srgbClr val="000000"/>
                </a:solidFill>
                <a:latin typeface="Arial"/>
              </a:rPr>
              <a:t> </a:t>
            </a:r>
            <a:r>
              <a:rPr b="1" lang="nl-NL" sz="1600">
                <a:solidFill>
                  <a:srgbClr val="000000"/>
                </a:solidFill>
                <a:latin typeface="Arial"/>
              </a:rPr>
              <a:t>En caso de que el tratamiento de los datos se realice exclusivamente en los sistemas del encargado del tratamiento, puede delegarse en éste la llevanza del documento de seguridad</a:t>
            </a:r>
            <a:endParaRPr/>
          </a:p>
          <a:p>
            <a:endParaRPr/>
          </a:p>
          <a:p>
            <a:pPr algn="just">
              <a:lnSpc>
                <a:spcPct val="80000"/>
              </a:lnSpc>
              <a:buFont charset="2" typeface="Wingdings"/>
              <a:buChar char=""/>
            </a:pPr>
            <a:r>
              <a:rPr b="1" lang="nl-NL" sz="1600">
                <a:solidFill>
                  <a:srgbClr val="000000"/>
                </a:solidFill>
                <a:latin typeface="Arial"/>
              </a:rPr>
              <a:t> </a:t>
            </a:r>
            <a:r>
              <a:rPr b="1" lang="nl-NL" sz="1600">
                <a:solidFill>
                  <a:srgbClr val="000000"/>
                </a:solidFill>
                <a:latin typeface="Arial"/>
              </a:rPr>
              <a:t>Debe mantenerse actualizado en todo momento y adecuarse siempre a las disposiciones vigentes en materia de seguridad de los datos de carácter personal</a:t>
            </a:r>
            <a:endParaRPr/>
          </a:p>
          <a:p>
            <a:endParaRPr/>
          </a:p>
          <a:p>
            <a:pPr algn="just">
              <a:lnSpc>
                <a:spcPct val="80000"/>
              </a:lnSpc>
            </a:pPr>
            <a:endParaRPr/>
          </a:p>
        </p:txBody>
      </p:sp>
      <p:sp>
        <p:nvSpPr>
          <p:cNvPr id="217" name="TextShape 2"/>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41F12161-5131-41F1-9181-F1D1119101E1}" type="slidenum">
              <a:rPr b="1" lang="es-ES" sz="1300">
                <a:solidFill>
                  <a:srgbClr val="000000"/>
                </a:solidFill>
                <a:latin typeface="Arial"/>
              </a:rPr>
              <a:t>&lt;número&gt;</a:t>
            </a:fld>
            <a:r>
              <a:rPr b="1" lang="es-ES" sz="1300">
                <a:solidFill>
                  <a:srgbClr val="000000"/>
                </a:solidFill>
                <a:latin typeface="Arial"/>
              </a:rPr>
              <a:t>-</a:t>
            </a:r>
            <a:endParaRPr/>
          </a:p>
        </p:txBody>
      </p:sp>
      <p:sp>
        <p:nvSpPr>
          <p:cNvPr id="218" name="TextShape 3"/>
          <p:cNvSpPr txBox="1"/>
          <p:nvPr/>
        </p:nvSpPr>
        <p:spPr>
          <a:xfrm>
            <a:off x="1119240" y="264960"/>
            <a:ext cx="7214760" cy="506160"/>
          </a:xfrm>
          <a:prstGeom prst="rect">
            <a:avLst/>
          </a:prstGeom>
        </p:spPr>
        <p:txBody>
          <a:bodyPr anchor="ctr" bIns="44280" lIns="90360" rIns="90360" tIns="44280"/>
          <a:p>
            <a:pPr algn="ctr">
              <a:lnSpc>
                <a:spcPct val="100000"/>
              </a:lnSpc>
            </a:pPr>
            <a:r>
              <a:rPr b="1" lang="nl-NL" sz="2000">
                <a:solidFill>
                  <a:srgbClr val="000000"/>
                </a:solidFill>
                <a:latin typeface="Arial"/>
              </a:rPr>
              <a:t>Reglamento LOPD: Título VIII Medidas de seguridad</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365040" y="1133640"/>
            <a:ext cx="8469000" cy="4204800"/>
          </a:xfrm>
          <a:prstGeom prst="rect">
            <a:avLst/>
          </a:prstGeom>
        </p:spPr>
        <p:txBody>
          <a:bodyPr bIns="46080" lIns="92160" rIns="92160" tIns="46080"/>
          <a:p>
            <a:pPr algn="just">
              <a:lnSpc>
                <a:spcPct val="100000"/>
              </a:lnSpc>
            </a:pPr>
            <a:r>
              <a:rPr b="1" lang="nl-NL">
                <a:solidFill>
                  <a:srgbClr val="000000"/>
                </a:solidFill>
                <a:latin typeface="Arial"/>
              </a:rPr>
              <a:t>El Reglamento aporta aclaraciones y flexibilidad para cumplir las medidas de seguridad</a:t>
            </a:r>
            <a:endParaRPr/>
          </a:p>
          <a:p>
            <a:pPr algn="just" lvl="1">
              <a:lnSpc>
                <a:spcPct val="100000"/>
              </a:lnSpc>
              <a:buFont charset="2" typeface="Wingdings"/>
              <a:buChar char=""/>
            </a:pPr>
            <a:r>
              <a:rPr lang="nl-NL">
                <a:solidFill>
                  <a:srgbClr val="000000"/>
                </a:solidFill>
                <a:latin typeface="Arial"/>
              </a:rPr>
              <a:t>Segregación de ficheros por niveles (art. 81.8)</a:t>
            </a:r>
            <a:endParaRPr/>
          </a:p>
          <a:p>
            <a:pPr algn="just" lvl="1">
              <a:lnSpc>
                <a:spcPct val="100000"/>
              </a:lnSpc>
              <a:buFont charset="2" typeface="Wingdings"/>
              <a:buChar char=""/>
            </a:pPr>
            <a:r>
              <a:rPr lang="nl-NL">
                <a:solidFill>
                  <a:srgbClr val="000000"/>
                </a:solidFill>
                <a:latin typeface="Arial"/>
              </a:rPr>
              <a:t>Delegación de autorizaciones (art. 84)</a:t>
            </a:r>
            <a:endParaRPr/>
          </a:p>
          <a:p>
            <a:pPr algn="just" lvl="1">
              <a:lnSpc>
                <a:spcPct val="100000"/>
              </a:lnSpc>
              <a:buFont charset="2" typeface="Wingdings"/>
              <a:buChar char=""/>
            </a:pPr>
            <a:r>
              <a:rPr lang="nl-NL">
                <a:solidFill>
                  <a:srgbClr val="000000"/>
                </a:solidFill>
                <a:latin typeface="Arial"/>
              </a:rPr>
              <a:t>Perfiles de usuario  (art. 5.2.j)</a:t>
            </a:r>
            <a:endParaRPr/>
          </a:p>
          <a:p>
            <a:pPr algn="just" lvl="1">
              <a:lnSpc>
                <a:spcPct val="100000"/>
              </a:lnSpc>
              <a:buFont charset="2" typeface="Wingdings"/>
              <a:buChar char=""/>
            </a:pPr>
            <a:r>
              <a:rPr lang="nl-NL">
                <a:solidFill>
                  <a:srgbClr val="000000"/>
                </a:solidFill>
                <a:latin typeface="Arial"/>
              </a:rPr>
              <a:t>Documento de seguridad (art. 88)</a:t>
            </a:r>
            <a:endParaRPr/>
          </a:p>
          <a:p>
            <a:pPr lvl="1">
              <a:buFont charset="2" typeface="Wingdings"/>
              <a:buChar char=""/>
            </a:pPr>
            <a:r>
              <a:rPr lang="nl-NL">
                <a:solidFill>
                  <a:srgbClr val="000000"/>
                </a:solidFill>
                <a:latin typeface="Arial"/>
              </a:rPr>
              <a:t>Único o individualizado, en función de sistemas de tratamiento, otros criterios del responsable</a:t>
            </a:r>
            <a:endParaRPr/>
          </a:p>
          <a:p>
            <a:pPr lvl="1">
              <a:buFont charset="2" typeface="Wingdings"/>
              <a:buChar char=""/>
            </a:pPr>
            <a:r>
              <a:rPr lang="nl-NL">
                <a:solidFill>
                  <a:srgbClr val="000000"/>
                </a:solidFill>
                <a:latin typeface="Arial"/>
              </a:rPr>
              <a:t>Recogerá las delegaciones de autorizaciones</a:t>
            </a:r>
            <a:endParaRPr/>
          </a:p>
          <a:p>
            <a:pPr lvl="1">
              <a:buFont charset="2" typeface="Wingdings"/>
              <a:buChar char=""/>
            </a:pPr>
            <a:r>
              <a:rPr lang="nl-NL">
                <a:solidFill>
                  <a:srgbClr val="000000"/>
                </a:solidFill>
                <a:latin typeface="Arial"/>
              </a:rPr>
              <a:t>Recogerá las situaciones excepcionales: </a:t>
            </a:r>
            <a:endParaRPr/>
          </a:p>
          <a:p>
            <a:pPr lvl="2">
              <a:buFont typeface="Arial"/>
              <a:buChar char="•"/>
            </a:pPr>
            <a:r>
              <a:rPr lang="nl-NL" sz="1600">
                <a:solidFill>
                  <a:srgbClr val="000000"/>
                </a:solidFill>
                <a:latin typeface="Arial"/>
              </a:rPr>
              <a:t>Prestaciones de servicios, uso de dispositivos portátiles, </a:t>
            </a:r>
            <a:endParaRPr/>
          </a:p>
          <a:p>
            <a:pPr lvl="2">
              <a:buFont typeface="Arial"/>
              <a:buChar char="•"/>
            </a:pPr>
            <a:r>
              <a:rPr lang="nl-NL" sz="1600">
                <a:solidFill>
                  <a:srgbClr val="000000"/>
                </a:solidFill>
                <a:latin typeface="Arial"/>
              </a:rPr>
              <a:t>Medidas compensatorias, imposibilidad aplicación medidas previstas</a:t>
            </a:r>
            <a:endParaRPr/>
          </a:p>
          <a:p>
            <a:pPr lvl="1">
              <a:buFont charset="2" typeface="Wingdings"/>
              <a:buChar char=""/>
            </a:pPr>
            <a:r>
              <a:rPr lang="nl-NL">
                <a:solidFill>
                  <a:srgbClr val="000000"/>
                </a:solidFill>
                <a:latin typeface="Arial"/>
              </a:rPr>
              <a:t>Interno, actualizado</a:t>
            </a:r>
            <a:endParaRPr/>
          </a:p>
          <a:p>
            <a:pPr algn="just">
              <a:lnSpc>
                <a:spcPct val="100000"/>
              </a:lnSpc>
            </a:pPr>
            <a:endParaRPr/>
          </a:p>
        </p:txBody>
      </p:sp>
      <p:sp>
        <p:nvSpPr>
          <p:cNvPr id="220" name="TextShape 2"/>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3111C1D1-81C1-4141-8101-9121218191C1}" type="slidenum">
              <a:rPr b="1" lang="es-ES" sz="1300">
                <a:solidFill>
                  <a:srgbClr val="000000"/>
                </a:solidFill>
                <a:latin typeface="Arial"/>
              </a:rPr>
              <a:t>&lt;número&gt;</a:t>
            </a:fld>
            <a:r>
              <a:rPr b="1" lang="es-ES" sz="1300">
                <a:solidFill>
                  <a:srgbClr val="000000"/>
                </a:solidFill>
                <a:latin typeface="Arial"/>
              </a:rPr>
              <a:t>-</a:t>
            </a:r>
            <a:endParaRPr/>
          </a:p>
        </p:txBody>
      </p:sp>
      <p:sp>
        <p:nvSpPr>
          <p:cNvPr id="221" name="TextShape 3"/>
          <p:cNvSpPr txBox="1"/>
          <p:nvPr/>
        </p:nvSpPr>
        <p:spPr>
          <a:xfrm>
            <a:off x="1119240" y="274680"/>
            <a:ext cx="7214760" cy="506160"/>
          </a:xfrm>
          <a:prstGeom prst="rect">
            <a:avLst/>
          </a:prstGeom>
        </p:spPr>
        <p:txBody>
          <a:bodyPr anchor="ctr" bIns="44280" lIns="90360" rIns="90360" tIns="44280"/>
          <a:p>
            <a:pPr algn="ctr">
              <a:lnSpc>
                <a:spcPct val="100000"/>
              </a:lnSpc>
            </a:pPr>
            <a:r>
              <a:rPr b="1" lang="nl-NL" sz="2000">
                <a:solidFill>
                  <a:srgbClr val="000000"/>
                </a:solidFill>
                <a:latin typeface="Arial"/>
              </a:rPr>
              <a:t>Reglamento LOPD: Título VIII Medidas de seguridad</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717120" y="309240"/>
            <a:ext cx="7762680" cy="6189840"/>
          </a:xfrm>
          <a:prstGeom prst="rect">
            <a:avLst/>
          </a:prstGeom>
        </p:spPr>
        <p:txBody>
          <a:bodyPr bIns="46080" lIns="92160" rIns="92160" tIns="46080"/>
          <a:p>
            <a:pPr algn="ctr">
              <a:lnSpc>
                <a:spcPct val="100000"/>
              </a:lnSpc>
            </a:pPr>
            <a:r>
              <a:rPr b="1" lang="es-ES" sz="2000">
                <a:solidFill>
                  <a:srgbClr val="000000"/>
                </a:solidFill>
                <a:latin typeface="Arial"/>
              </a:rPr>
              <a:t>Caso práctico: Aplicación de la LOPD</a:t>
            </a:r>
            <a:endParaRPr/>
          </a:p>
        </p:txBody>
      </p:sp>
      <p:sp>
        <p:nvSpPr>
          <p:cNvPr id="139"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D1B17111-A111-4141-91B1-B121F111A151}" type="slidenum">
              <a:rPr b="1" lang="es-ES" sz="800">
                <a:solidFill>
                  <a:srgbClr val="000000"/>
                </a:solidFill>
                <a:latin typeface="Arial"/>
              </a:rPr>
              <a:t>&lt;número&gt;</a:t>
            </a:fld>
            <a:r>
              <a:rPr b="1" lang="es-ES" sz="800">
                <a:solidFill>
                  <a:srgbClr val="000000"/>
                </a:solidFill>
                <a:latin typeface="Arial"/>
              </a:rPr>
              <a:t>-</a:t>
            </a:r>
            <a:endParaRPr/>
          </a:p>
        </p:txBody>
      </p:sp>
      <p:sp>
        <p:nvSpPr>
          <p:cNvPr id="140" name="CustomShape 3"/>
          <p:cNvSpPr/>
          <p:nvPr/>
        </p:nvSpPr>
        <p:spPr>
          <a:xfrm>
            <a:off x="806400" y="699480"/>
            <a:ext cx="7602120" cy="5687640"/>
          </a:xfrm>
          <a:prstGeom prst="rect">
            <a:avLst/>
          </a:prstGeom>
        </p:spPr>
        <p:txBody>
          <a:bodyPr bIns="45000" lIns="90000" rIns="90000" tIns="45000"/>
          <a:p>
            <a:pPr>
              <a:lnSpc>
                <a:spcPct val="100000"/>
              </a:lnSpc>
            </a:pPr>
            <a:endParaRPr/>
          </a:p>
          <a:p>
            <a:pPr>
              <a:lnSpc>
                <a:spcPct val="100000"/>
              </a:lnSpc>
              <a:buFont typeface="Arial"/>
              <a:buChar char="•"/>
            </a:pPr>
            <a:r>
              <a:rPr lang="es-ES" sz="1600">
                <a:solidFill>
                  <a:srgbClr val="000000"/>
                </a:solidFill>
                <a:latin typeface="Arial"/>
              </a:rPr>
              <a:t>Recientemente se ha creado una Agencia de titularidad pública dentro de la AGE  cuya finalidad es gestionar subvenciones y ayudas a autónomos. Dentro de su plan estratégico de lanzamiento, ha decidido externalizar en una empresa de hosting la gestión  de los sistemas de información utilizados para la gestión de las ayudas. El resto de la información gestionada por la Agencia se almacenará y tratará en sistemas propios.</a:t>
            </a:r>
            <a:endParaRPr/>
          </a:p>
          <a:p>
            <a:pPr>
              <a:lnSpc>
                <a:spcPct val="100000"/>
              </a:lnSpc>
            </a:pPr>
            <a:endParaRPr/>
          </a:p>
          <a:p>
            <a:pPr>
              <a:lnSpc>
                <a:spcPct val="100000"/>
              </a:lnSpc>
              <a:buFont typeface="Arial"/>
              <a:buChar char="•"/>
            </a:pPr>
            <a:r>
              <a:rPr lang="es-ES" sz="1600">
                <a:solidFill>
                  <a:srgbClr val="000000"/>
                </a:solidFill>
                <a:latin typeface="Arial"/>
              </a:rPr>
              <a:t>Los solicitantes de ayudas deben aportar, entre otros, los siguientes datos: Nombre y apellidos, NIF, nº de afiliación a la seguridad social, últimos tres recibos abonados a la Seguridad Social como autónomos.</a:t>
            </a:r>
            <a:endParaRPr/>
          </a:p>
          <a:p>
            <a:pPr>
              <a:lnSpc>
                <a:spcPct val="100000"/>
              </a:lnSpc>
            </a:pPr>
            <a:endParaRPr/>
          </a:p>
          <a:p>
            <a:pPr>
              <a:lnSpc>
                <a:spcPct val="100000"/>
              </a:lnSpc>
              <a:buFont typeface="Arial"/>
              <a:buChar char="•"/>
            </a:pPr>
            <a:r>
              <a:rPr lang="es-ES" sz="1600">
                <a:solidFill>
                  <a:srgbClr val="000000"/>
                </a:solidFill>
                <a:latin typeface="Arial"/>
              </a:rPr>
              <a:t>Para la gestión interna de su personal, la Agencia ha previsto la implantación de un sistema de fichaje mediante huella digital. En su sede, los empleados deberán portar una tarjeta identificativa con su fotografía.</a:t>
            </a:r>
            <a:endParaRPr/>
          </a:p>
          <a:p>
            <a:pPr>
              <a:lnSpc>
                <a:spcPct val="100000"/>
              </a:lnSpc>
            </a:pPr>
            <a:endParaRPr/>
          </a:p>
          <a:p>
            <a:pPr>
              <a:lnSpc>
                <a:spcPct val="100000"/>
              </a:lnSpc>
              <a:buFont typeface="Arial"/>
              <a:buChar char="•"/>
            </a:pPr>
            <a:r>
              <a:rPr lang="es-ES" sz="1600">
                <a:solidFill>
                  <a:srgbClr val="000000"/>
                </a:solidFill>
                <a:latin typeface="Arial"/>
              </a:rPr>
              <a:t>La Agencia cuenta entre su personal con algunos empleados que tienen reconocido un cierto grado de minusvalía, aspecto que debe ser tenido en cuenta en la gestión de las nóminas a efectos de aplicación de las correspondientes deducciones en el tipo de IRPF aplicable. Dentro del expediente de El servicio médico de la Agencia almacena un historial clínico de cada empleado, en formato papel que posteriormente se digitaliza.</a:t>
            </a:r>
            <a:endParaRPr/>
          </a:p>
          <a:p>
            <a:pPr>
              <a:lnSpc>
                <a:spcPct val="100000"/>
              </a:lnSpc>
            </a:pP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365040" y="349200"/>
            <a:ext cx="8427600" cy="5806800"/>
          </a:xfrm>
          <a:prstGeom prst="rect">
            <a:avLst/>
          </a:prstGeom>
        </p:spPr>
        <p:txBody>
          <a:bodyPr bIns="46080" lIns="92160" rIns="92160" tIns="46080"/>
          <a:p>
            <a:pPr algn="ctr">
              <a:lnSpc>
                <a:spcPct val="100000"/>
              </a:lnSpc>
            </a:pPr>
            <a:r>
              <a:rPr b="1" lang="nl-NL" sz="2000">
                <a:solidFill>
                  <a:srgbClr val="000000"/>
                </a:solidFill>
                <a:latin typeface="Arial"/>
              </a:rPr>
              <a:t>Reglamento LOPD. MEDIDAS DE SEGURIDAD</a:t>
            </a:r>
            <a:endParaRPr/>
          </a:p>
          <a:p>
            <a:pPr algn="ctr">
              <a:lnSpc>
                <a:spcPct val="100000"/>
              </a:lnSpc>
            </a:pPr>
            <a:r>
              <a:rPr b="1" lang="nl-NL">
                <a:solidFill>
                  <a:srgbClr val="000000"/>
                </a:solidFill>
                <a:latin typeface="Arial"/>
              </a:rPr>
              <a:t>Nivel Básico</a:t>
            </a:r>
            <a:endParaRPr/>
          </a:p>
          <a:p>
            <a:pPr algn="ctr">
              <a:lnSpc>
                <a:spcPct val="100000"/>
              </a:lnSpc>
            </a:pPr>
            <a:endParaRPr/>
          </a:p>
          <a:p>
            <a:pPr algn="ctr">
              <a:lnSpc>
                <a:spcPct val="100000"/>
              </a:lnSpc>
            </a:pPr>
            <a:endParaRPr/>
          </a:p>
        </p:txBody>
      </p:sp>
      <p:graphicFrame>
        <p:nvGraphicFramePr>
          <p:cNvPr id="223" name="Table 2"/>
          <p:cNvGraphicFramePr/>
          <p:nvPr/>
        </p:nvGraphicFramePr>
        <p:xfrm>
          <a:off x="415800" y="1073880"/>
          <a:ext cx="8291880" cy="4948920"/>
        </p:xfrm>
        <a:graphic>
          <a:graphicData uri="http://schemas.openxmlformats.org/drawingml/2006/table">
            <a:tbl>
              <a:tblPr/>
              <a:tblGrid>
                <a:gridCol w="8291880"/>
              </a:tblGrid>
              <a:tr h="432720">
                <a:tc>
                  <a:txBody>
                    <a:bodyPr lIns="91800" rIns="91800" wrap="none"/>
                    <a:p>
                      <a:pPr algn="ctr">
                        <a:lnSpc>
                          <a:spcPct val="100000"/>
                        </a:lnSpc>
                      </a:pPr>
                      <a:r>
                        <a:rPr b="1" lang="es-ES" sz="1400">
                          <a:solidFill>
                            <a:srgbClr val="000000"/>
                          </a:solidFill>
                          <a:latin typeface="Arial"/>
                        </a:rPr>
                        <a:t>Ficheros automatizados y no automatizados</a:t>
                      </a:r>
                      <a:endParaRPr/>
                    </a:p>
                  </a:txBody>
                  <a:tcPr/>
                </a:tc>
              </a:tr>
              <a:tr h="4516200">
                <a:tc>
                  <a:txBody>
                    <a:bodyPr lIns="91800" rIns="91800" wrap="none"/>
                    <a:p>
                      <a:pPr>
                        <a:lnSpc>
                          <a:spcPct val="100000"/>
                        </a:lnSpc>
                      </a:pPr>
                      <a:r>
                        <a:rPr lang="es-ES" sz="1400">
                          <a:solidFill>
                            <a:srgbClr val="000000"/>
                          </a:solidFill>
                          <a:latin typeface="Arial"/>
                        </a:rPr>
                        <a:t>Art. 89. </a:t>
                      </a:r>
                      <a:r>
                        <a:rPr lang="es-ES" sz="1400" u="sng">
                          <a:solidFill>
                            <a:srgbClr val="000000"/>
                          </a:solidFill>
                          <a:latin typeface="Arial"/>
                        </a:rPr>
                        <a:t>Funciones y obligaciones del personal</a:t>
                      </a:r>
                      <a:endParaRPr/>
                    </a:p>
                    <a:p>
                      <a:pPr lvl="1">
                        <a:lnSpc>
                          <a:spcPct val="100000"/>
                        </a:lnSpc>
                        <a:buFont typeface="Arial"/>
                        <a:buChar char="•"/>
                      </a:pPr>
                      <a:r>
                        <a:rPr lang="es-ES" sz="1400">
                          <a:solidFill>
                            <a:srgbClr val="000000"/>
                          </a:solidFill>
                          <a:latin typeface="Arial"/>
                        </a:rPr>
                        <a:t>Claramente definidas en el documento de seguridad</a:t>
                      </a:r>
                      <a:endParaRPr/>
                    </a:p>
                    <a:p>
                      <a:pPr lvl="1">
                        <a:lnSpc>
                          <a:spcPct val="100000"/>
                        </a:lnSpc>
                        <a:buFont typeface="Arial"/>
                        <a:buChar char="•"/>
                      </a:pPr>
                      <a:r>
                        <a:rPr lang="es-ES" sz="1400">
                          <a:solidFill>
                            <a:srgbClr val="000000"/>
                          </a:solidFill>
                          <a:latin typeface="Arial"/>
                        </a:rPr>
                        <a:t>Adopción de las medidas necesarias para que sean conocidas por el personal</a:t>
                      </a:r>
                      <a:endParaRPr/>
                    </a:p>
                    <a:p>
                      <a:pPr>
                        <a:lnSpc>
                          <a:spcPct val="100000"/>
                        </a:lnSpc>
                      </a:pPr>
                      <a:r>
                        <a:rPr lang="es-ES" sz="1400">
                          <a:solidFill>
                            <a:srgbClr val="000000"/>
                          </a:solidFill>
                          <a:latin typeface="Arial"/>
                        </a:rPr>
                        <a:t>Art. 90. </a:t>
                      </a:r>
                      <a:r>
                        <a:rPr lang="es-ES" sz="1400" u="sng">
                          <a:solidFill>
                            <a:srgbClr val="000000"/>
                          </a:solidFill>
                          <a:latin typeface="Arial"/>
                        </a:rPr>
                        <a:t>Registro de incidencias</a:t>
                      </a:r>
                      <a:r>
                        <a:rPr lang="es-ES" sz="1400">
                          <a:solidFill>
                            <a:srgbClr val="000000"/>
                          </a:solidFill>
                          <a:latin typeface="Arial"/>
                        </a:rPr>
                        <a:t>. Debe existir:</a:t>
                      </a:r>
                      <a:endParaRPr/>
                    </a:p>
                    <a:p>
                      <a:pPr lvl="1">
                        <a:lnSpc>
                          <a:spcPct val="100000"/>
                        </a:lnSpc>
                        <a:buFont typeface="Arial"/>
                        <a:buChar char="•"/>
                      </a:pPr>
                      <a:r>
                        <a:rPr lang="es-ES" sz="1400">
                          <a:solidFill>
                            <a:srgbClr val="000000"/>
                          </a:solidFill>
                          <a:latin typeface="Arial"/>
                        </a:rPr>
                        <a:t>Un procedimiento de notificación y gestión de incidencias</a:t>
                      </a:r>
                      <a:endParaRPr/>
                    </a:p>
                    <a:p>
                      <a:pPr lvl="1">
                        <a:lnSpc>
                          <a:spcPct val="100000"/>
                        </a:lnSpc>
                        <a:buFont typeface="Arial"/>
                        <a:buChar char="•"/>
                      </a:pPr>
                      <a:r>
                        <a:rPr lang="es-ES" sz="1400">
                          <a:solidFill>
                            <a:srgbClr val="000000"/>
                          </a:solidFill>
                          <a:latin typeface="Arial"/>
                        </a:rPr>
                        <a:t>Un registro de incidencias en el que se indique: tipo, fecha/hora, impacto, quién realiza la notificación y destino de la misma, acciones correctoras.</a:t>
                      </a:r>
                      <a:endParaRPr/>
                    </a:p>
                    <a:p>
                      <a:pPr>
                        <a:lnSpc>
                          <a:spcPct val="100000"/>
                        </a:lnSpc>
                      </a:pPr>
                      <a:r>
                        <a:rPr lang="es-ES" sz="1400">
                          <a:solidFill>
                            <a:srgbClr val="000000"/>
                          </a:solidFill>
                          <a:latin typeface="Arial"/>
                        </a:rPr>
                        <a:t>Art. 91. </a:t>
                      </a:r>
                      <a:r>
                        <a:rPr lang="es-ES" sz="1400" u="sng">
                          <a:solidFill>
                            <a:srgbClr val="000000"/>
                          </a:solidFill>
                          <a:latin typeface="Arial"/>
                        </a:rPr>
                        <a:t>Control de acceso</a:t>
                      </a:r>
                      <a:endParaRPr/>
                    </a:p>
                    <a:p>
                      <a:pPr lvl="1">
                        <a:lnSpc>
                          <a:spcPct val="100000"/>
                        </a:lnSpc>
                        <a:buFont typeface="Arial"/>
                        <a:buChar char="•"/>
                      </a:pPr>
                      <a:r>
                        <a:rPr lang="es-ES" sz="1400">
                          <a:solidFill>
                            <a:srgbClr val="000000"/>
                          </a:solidFill>
                          <a:latin typeface="Arial"/>
                        </a:rPr>
                        <a:t>Acceso de los usuarios sólo a los recursos que se precisen para el desarrollo de su trabajo</a:t>
                      </a:r>
                      <a:endParaRPr/>
                    </a:p>
                    <a:p>
                      <a:pPr lvl="1">
                        <a:lnSpc>
                          <a:spcPct val="100000"/>
                        </a:lnSpc>
                        <a:buFont typeface="Arial"/>
                        <a:buChar char="•"/>
                      </a:pPr>
                      <a:r>
                        <a:rPr lang="es-ES" sz="1400">
                          <a:solidFill>
                            <a:srgbClr val="000000"/>
                          </a:solidFill>
                          <a:latin typeface="Arial"/>
                        </a:rPr>
                        <a:t>Relación actualizada de usuarios  y perfiles de usuarios</a:t>
                      </a:r>
                      <a:endParaRPr/>
                    </a:p>
                    <a:p>
                      <a:pPr lvl="1">
                        <a:lnSpc>
                          <a:spcPct val="100000"/>
                        </a:lnSpc>
                        <a:buFont typeface="Arial"/>
                        <a:buChar char="•"/>
                      </a:pPr>
                      <a:r>
                        <a:rPr lang="es-ES" sz="1400">
                          <a:solidFill>
                            <a:srgbClr val="000000"/>
                          </a:solidFill>
                          <a:latin typeface="Arial"/>
                        </a:rPr>
                        <a:t>Mecanismos para evitar el acceso a recursos distintos de los autorizados</a:t>
                      </a:r>
                      <a:endParaRPr/>
                    </a:p>
                    <a:p>
                      <a:pPr lvl="1">
                        <a:lnSpc>
                          <a:spcPct val="100000"/>
                        </a:lnSpc>
                        <a:buFont typeface="Arial"/>
                        <a:buChar char="•"/>
                      </a:pPr>
                      <a:r>
                        <a:rPr lang="es-ES" sz="1400">
                          <a:solidFill>
                            <a:srgbClr val="000000"/>
                          </a:solidFill>
                          <a:latin typeface="Arial"/>
                        </a:rPr>
                        <a:t>Sólo el personal autorizado en el DS puede conceder, alterar o anular el acceso autorizado.</a:t>
                      </a:r>
                      <a:endParaRPr/>
                    </a:p>
                    <a:p>
                      <a:pPr>
                        <a:lnSpc>
                          <a:spcPct val="100000"/>
                        </a:lnSpc>
                      </a:pPr>
                      <a:r>
                        <a:rPr lang="es-ES" sz="1400">
                          <a:solidFill>
                            <a:srgbClr val="000000"/>
                          </a:solidFill>
                          <a:latin typeface="Arial"/>
                        </a:rPr>
                        <a:t>Art. 92. </a:t>
                      </a:r>
                      <a:r>
                        <a:rPr lang="es-ES" sz="1400" u="sng">
                          <a:solidFill>
                            <a:srgbClr val="000000"/>
                          </a:solidFill>
                          <a:latin typeface="Arial"/>
                        </a:rPr>
                        <a:t>Gestión de soportes y documentos</a:t>
                      </a:r>
                      <a:endParaRPr/>
                    </a:p>
                    <a:p>
                      <a:pPr lvl="1">
                        <a:lnSpc>
                          <a:spcPct val="100000"/>
                        </a:lnSpc>
                        <a:buFont typeface="Arial"/>
                        <a:buChar char="•"/>
                      </a:pPr>
                      <a:r>
                        <a:rPr lang="es-ES" sz="1400">
                          <a:solidFill>
                            <a:srgbClr val="000000"/>
                          </a:solidFill>
                          <a:latin typeface="Arial"/>
                        </a:rPr>
                        <a:t>Identificación del tipo de información que contienen + inventario de soportes</a:t>
                      </a:r>
                      <a:endParaRPr/>
                    </a:p>
                    <a:p>
                      <a:pPr lvl="1">
                        <a:lnSpc>
                          <a:spcPct val="100000"/>
                        </a:lnSpc>
                        <a:buFont typeface="Arial"/>
                        <a:buChar char="•"/>
                      </a:pPr>
                      <a:r>
                        <a:rPr lang="es-ES" sz="1400">
                          <a:solidFill>
                            <a:srgbClr val="000000"/>
                          </a:solidFill>
                          <a:latin typeface="Arial"/>
                        </a:rPr>
                        <a:t>La salida fuera de locales del responsable debe estar autorizada; adopción de medidas de seguridad en el traslado de soportes para evitar su sustracción, pérdida o acceso no autorizado</a:t>
                      </a:r>
                      <a:endParaRPr/>
                    </a:p>
                    <a:p>
                      <a:pPr lvl="1">
                        <a:lnSpc>
                          <a:spcPct val="100000"/>
                        </a:lnSpc>
                        <a:buFont typeface="Arial"/>
                        <a:buChar char="•"/>
                      </a:pPr>
                      <a:r>
                        <a:rPr lang="es-ES" sz="1400">
                          <a:solidFill>
                            <a:srgbClr val="000000"/>
                          </a:solidFill>
                          <a:latin typeface="Arial"/>
                        </a:rPr>
                        <a:t>Borrado o destrucción previa de la información si se va desechar el soporte</a:t>
                      </a:r>
                      <a:endParaRPr/>
                    </a:p>
                  </a:txBody>
                  <a:tcPr/>
                </a:tc>
              </a:tr>
            </a:tbl>
          </a:graphicData>
        </a:graphic>
      </p:graphicFrame>
      <p:sp>
        <p:nvSpPr>
          <p:cNvPr id="224" name="TextShape 3"/>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01814181-71A1-41F1-8141-B14181E141E1}" type="slidenum">
              <a:rPr b="1" lang="es-ES" sz="1300">
                <a:solidFill>
                  <a:srgbClr val="000000"/>
                </a:solidFill>
                <a:latin typeface="Arial"/>
              </a:rPr>
              <a:t>&lt;número&gt;</a:t>
            </a:fld>
            <a:r>
              <a:rPr b="1" lang="es-ES" sz="1300">
                <a:solidFill>
                  <a:srgbClr val="000000"/>
                </a:solidFill>
                <a:latin typeface="Arial"/>
              </a:rPr>
              <a:t>-</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365040" y="349200"/>
            <a:ext cx="8427600" cy="6285240"/>
          </a:xfrm>
          <a:prstGeom prst="rect">
            <a:avLst/>
          </a:prstGeom>
        </p:spPr>
        <p:txBody>
          <a:bodyPr bIns="46080" lIns="92160" rIns="92160" tIns="46080"/>
          <a:p>
            <a:pPr algn="ctr">
              <a:lnSpc>
                <a:spcPct val="100000"/>
              </a:lnSpc>
            </a:pPr>
            <a:r>
              <a:rPr b="1" lang="nl-NL" sz="2000">
                <a:solidFill>
                  <a:srgbClr val="000000"/>
                </a:solidFill>
                <a:latin typeface="Arial"/>
              </a:rPr>
              <a:t>Reglamento LOPD. MEDIDAS DE SEGURIDAD</a:t>
            </a:r>
            <a:endParaRPr/>
          </a:p>
          <a:p>
            <a:pPr algn="ctr">
              <a:lnSpc>
                <a:spcPct val="100000"/>
              </a:lnSpc>
            </a:pPr>
            <a:r>
              <a:rPr b="1" lang="nl-NL">
                <a:solidFill>
                  <a:srgbClr val="000000"/>
                </a:solidFill>
                <a:latin typeface="Arial"/>
              </a:rPr>
              <a:t>Nivel Básico</a:t>
            </a:r>
            <a:endParaRPr/>
          </a:p>
          <a:p>
            <a:pPr algn="ctr">
              <a:lnSpc>
                <a:spcPct val="100000"/>
              </a:lnSpc>
            </a:pPr>
            <a:endParaRPr/>
          </a:p>
        </p:txBody>
      </p:sp>
      <p:graphicFrame>
        <p:nvGraphicFramePr>
          <p:cNvPr id="226" name="Table 2"/>
          <p:cNvGraphicFramePr/>
          <p:nvPr/>
        </p:nvGraphicFramePr>
        <p:xfrm>
          <a:off x="415800" y="1145880"/>
          <a:ext cx="8132400" cy="5230440"/>
        </p:xfrm>
        <a:graphic>
          <a:graphicData uri="http://schemas.openxmlformats.org/drawingml/2006/table">
            <a:tbl>
              <a:tblPr/>
              <a:tblGrid>
                <a:gridCol w="4015800"/>
                <a:gridCol w="4116600"/>
              </a:tblGrid>
              <a:tr h="542880">
                <a:tc>
                  <a:txBody>
                    <a:bodyPr lIns="91800" rIns="91800" wrap="none"/>
                    <a:p>
                      <a:pPr>
                        <a:lnSpc>
                          <a:spcPct val="100000"/>
                        </a:lnSpc>
                      </a:pPr>
                      <a:r>
                        <a:rPr b="1" lang="es-ES" sz="1600">
                          <a:solidFill>
                            <a:srgbClr val="000000"/>
                          </a:solidFill>
                          <a:latin typeface="Arial"/>
                        </a:rPr>
                        <a:t>Sólo automatizados</a:t>
                      </a:r>
                      <a:endParaRPr/>
                    </a:p>
                  </a:txBody>
                  <a:tcPr/>
                </a:tc>
                <a:tc>
                  <a:txBody>
                    <a:bodyPr lIns="91800" rIns="91800" wrap="none"/>
                    <a:p>
                      <a:pPr>
                        <a:lnSpc>
                          <a:spcPct val="100000"/>
                        </a:lnSpc>
                      </a:pPr>
                      <a:r>
                        <a:rPr b="1" lang="es-ES" sz="1600">
                          <a:solidFill>
                            <a:srgbClr val="000000"/>
                          </a:solidFill>
                          <a:latin typeface="Arial"/>
                        </a:rPr>
                        <a:t>Sólo no automatizados</a:t>
                      </a:r>
                      <a:endParaRPr/>
                    </a:p>
                  </a:txBody>
                  <a:tcPr/>
                </a:tc>
              </a:tr>
              <a:tr h="4687560">
                <a:tc>
                  <a:txBody>
                    <a:bodyPr lIns="91800" rIns="91800" wrap="none"/>
                    <a:p>
                      <a:pPr>
                        <a:lnSpc>
                          <a:spcPct val="100000"/>
                        </a:lnSpc>
                      </a:pPr>
                      <a:r>
                        <a:rPr lang="es-ES" sz="1400">
                          <a:solidFill>
                            <a:srgbClr val="000000"/>
                          </a:solidFill>
                          <a:latin typeface="Arial"/>
                        </a:rPr>
                        <a:t>Art. 93. </a:t>
                      </a:r>
                      <a:r>
                        <a:rPr lang="es-ES" sz="1400" u="sng">
                          <a:solidFill>
                            <a:srgbClr val="000000"/>
                          </a:solidFill>
                          <a:latin typeface="Arial"/>
                        </a:rPr>
                        <a:t>Identificación y autenticación</a:t>
                      </a:r>
                      <a:endParaRPr/>
                    </a:p>
                    <a:p>
                      <a:pPr>
                        <a:lnSpc>
                          <a:spcPct val="100000"/>
                        </a:lnSpc>
                        <a:buFont charset="2" typeface="Wingdings"/>
                        <a:buChar char="-"/>
                      </a:pPr>
                      <a:r>
                        <a:rPr lang="es-ES" sz="1400">
                          <a:solidFill>
                            <a:srgbClr val="000000"/>
                          </a:solidFill>
                          <a:latin typeface="Arial"/>
                        </a:rPr>
                        <a:t>Inequívoca y personalizada</a:t>
                      </a:r>
                      <a:endParaRPr/>
                    </a:p>
                    <a:p>
                      <a:pPr>
                        <a:lnSpc>
                          <a:spcPct val="100000"/>
                        </a:lnSpc>
                        <a:buFont charset="2" typeface="Wingdings"/>
                        <a:buChar char="-"/>
                      </a:pPr>
                      <a:r>
                        <a:rPr lang="es-ES" sz="1400">
                          <a:solidFill>
                            <a:srgbClr val="000000"/>
                          </a:solidFill>
                          <a:latin typeface="Arial"/>
                        </a:rPr>
                        <a:t>Cuando el mecanismo de autenticación se base en contraseñas, debe existir un procedimiento de asignación, distribución y almacenamiento que garantice su confidencialidad</a:t>
                      </a:r>
                      <a:endParaRPr/>
                    </a:p>
                    <a:p>
                      <a:pPr>
                        <a:lnSpc>
                          <a:spcPct val="100000"/>
                        </a:lnSpc>
                        <a:buFont charset="2" typeface="Wingdings"/>
                        <a:buChar char="-"/>
                      </a:pPr>
                      <a:r>
                        <a:rPr lang="es-ES" sz="1400">
                          <a:solidFill>
                            <a:srgbClr val="000000"/>
                          </a:solidFill>
                          <a:latin typeface="Arial"/>
                        </a:rPr>
                        <a:t>Las contraseñas tienen que ser cambiadas al menos con periodicidad anual</a:t>
                      </a:r>
                      <a:endParaRPr/>
                    </a:p>
                    <a:p>
                      <a:pPr>
                        <a:lnSpc>
                          <a:spcPct val="100000"/>
                        </a:lnSpc>
                      </a:pPr>
                      <a:r>
                        <a:rPr lang="es-ES" sz="1400">
                          <a:solidFill>
                            <a:srgbClr val="000000"/>
                          </a:solidFill>
                          <a:latin typeface="Arial"/>
                        </a:rPr>
                        <a:t>Art. 94. </a:t>
                      </a:r>
                      <a:r>
                        <a:rPr lang="es-ES" sz="1400" u="sng">
                          <a:solidFill>
                            <a:srgbClr val="000000"/>
                          </a:solidFill>
                          <a:latin typeface="Arial"/>
                        </a:rPr>
                        <a:t>Copias de respaldo y recuperación</a:t>
                      </a:r>
                      <a:endParaRPr/>
                    </a:p>
                    <a:p>
                      <a:pPr>
                        <a:lnSpc>
                          <a:spcPct val="100000"/>
                        </a:lnSpc>
                        <a:buFont charset="2" typeface="Wingdings"/>
                        <a:buChar char="-"/>
                      </a:pPr>
                      <a:r>
                        <a:rPr lang="es-ES" sz="1400">
                          <a:solidFill>
                            <a:srgbClr val="000000"/>
                          </a:solidFill>
                          <a:latin typeface="Arial"/>
                        </a:rPr>
                        <a:t>Al menos con periodicidad semanal, a menos que no se hubieran producido cambios</a:t>
                      </a:r>
                      <a:endParaRPr/>
                    </a:p>
                    <a:p>
                      <a:pPr>
                        <a:lnSpc>
                          <a:spcPct val="100000"/>
                        </a:lnSpc>
                        <a:buFont charset="2" typeface="Wingdings"/>
                        <a:buChar char="-"/>
                      </a:pPr>
                      <a:r>
                        <a:rPr lang="es-ES" sz="1400">
                          <a:solidFill>
                            <a:srgbClr val="000000"/>
                          </a:solidFill>
                          <a:latin typeface="Arial"/>
                        </a:rPr>
                        <a:t>Procedimientos para la recuperación de datos</a:t>
                      </a:r>
                      <a:endParaRPr/>
                    </a:p>
                    <a:p>
                      <a:pPr>
                        <a:lnSpc>
                          <a:spcPct val="100000"/>
                        </a:lnSpc>
                        <a:buFont charset="2" typeface="Wingdings"/>
                        <a:buChar char="-"/>
                      </a:pPr>
                      <a:r>
                        <a:rPr lang="es-ES" sz="1400">
                          <a:solidFill>
                            <a:srgbClr val="000000"/>
                          </a:solidFill>
                          <a:latin typeface="Arial"/>
                        </a:rPr>
                        <a:t>Verificación de los procedimientos de realización de copias de seguridad y recuperación de datos al menos cada seis meses</a:t>
                      </a:r>
                      <a:endParaRPr/>
                    </a:p>
                    <a:p>
                      <a:pPr>
                        <a:lnSpc>
                          <a:spcPct val="100000"/>
                        </a:lnSpc>
                        <a:buFont charset="2" typeface="Wingdings"/>
                        <a:buChar char="-"/>
                      </a:pPr>
                      <a:r>
                        <a:rPr lang="es-ES" sz="1400">
                          <a:solidFill>
                            <a:srgbClr val="000000"/>
                          </a:solidFill>
                          <a:latin typeface="Arial"/>
                        </a:rPr>
                        <a:t>Pruebas previas a la implantación del SI con datos no reales, a menos que se garantice el nivel de seguridad correspondiente</a:t>
                      </a:r>
                      <a:endParaRPr/>
                    </a:p>
                  </a:txBody>
                  <a:tcPr/>
                </a:tc>
                <a:tc>
                  <a:txBody>
                    <a:bodyPr lIns="91800" rIns="91800" wrap="none"/>
                    <a:p>
                      <a:pPr>
                        <a:lnSpc>
                          <a:spcPct val="100000"/>
                        </a:lnSpc>
                      </a:pPr>
                      <a:r>
                        <a:rPr lang="es-ES" sz="1400">
                          <a:solidFill>
                            <a:srgbClr val="000000"/>
                          </a:solidFill>
                          <a:latin typeface="Arial"/>
                        </a:rPr>
                        <a:t>Art. 106. </a:t>
                      </a:r>
                      <a:r>
                        <a:rPr lang="es-ES" sz="1400" u="sng">
                          <a:solidFill>
                            <a:srgbClr val="000000"/>
                          </a:solidFill>
                          <a:latin typeface="Arial"/>
                        </a:rPr>
                        <a:t>Criterios de archivo</a:t>
                      </a:r>
                      <a:endParaRPr/>
                    </a:p>
                    <a:p>
                      <a:pPr>
                        <a:lnSpc>
                          <a:spcPct val="100000"/>
                        </a:lnSpc>
                        <a:buFont typeface="Arial"/>
                        <a:buChar char="•"/>
                      </a:pPr>
                      <a:r>
                        <a:rPr lang="es-ES" sz="1400">
                          <a:solidFill>
                            <a:srgbClr val="000000"/>
                          </a:solidFill>
                          <a:latin typeface="Arial"/>
                        </a:rPr>
                        <a:t>Posibilitar derechos ARCO</a:t>
                      </a:r>
                      <a:endParaRPr/>
                    </a:p>
                    <a:p>
                      <a:pPr>
                        <a:lnSpc>
                          <a:spcPct val="100000"/>
                        </a:lnSpc>
                        <a:buFont typeface="Arial"/>
                        <a:buChar char="•"/>
                      </a:pPr>
                      <a:r>
                        <a:rPr lang="es-ES" sz="1400">
                          <a:solidFill>
                            <a:srgbClr val="000000"/>
                          </a:solidFill>
                          <a:latin typeface="Arial"/>
                        </a:rPr>
                        <a:t>Correcta conservación  de los documentos</a:t>
                      </a:r>
                      <a:endParaRPr/>
                    </a:p>
                    <a:p>
                      <a:pPr>
                        <a:lnSpc>
                          <a:spcPct val="100000"/>
                        </a:lnSpc>
                      </a:pPr>
                      <a:r>
                        <a:rPr lang="es-ES" sz="1400">
                          <a:solidFill>
                            <a:srgbClr val="000000"/>
                          </a:solidFill>
                          <a:latin typeface="Arial"/>
                        </a:rPr>
                        <a:t>Art. 107. </a:t>
                      </a:r>
                      <a:r>
                        <a:rPr lang="es-ES" sz="1400" u="sng">
                          <a:solidFill>
                            <a:srgbClr val="000000"/>
                          </a:solidFill>
                          <a:latin typeface="Arial"/>
                        </a:rPr>
                        <a:t>Dispositivos de almacenamiento</a:t>
                      </a:r>
                      <a:endParaRPr/>
                    </a:p>
                    <a:p>
                      <a:pPr>
                        <a:lnSpc>
                          <a:spcPct val="100000"/>
                        </a:lnSpc>
                        <a:buFont typeface="Arial"/>
                        <a:buChar char="•"/>
                      </a:pPr>
                      <a:r>
                        <a:rPr lang="es-ES" sz="1400">
                          <a:solidFill>
                            <a:srgbClr val="000000"/>
                          </a:solidFill>
                          <a:latin typeface="Arial"/>
                        </a:rPr>
                        <a:t>Deben disponer de mecanismos que obstaculicen su apertura  (</a:t>
                      </a:r>
                      <a:r>
                        <a:rPr i="1" lang="es-ES" sz="1400">
                          <a:solidFill>
                            <a:srgbClr val="000000"/>
                          </a:solidFill>
                          <a:latin typeface="Arial"/>
                        </a:rPr>
                        <a:t>p.ej, cerraduras</a:t>
                      </a:r>
                      <a:r>
                        <a:rPr lang="es-ES" sz="1400">
                          <a:solidFill>
                            <a:srgbClr val="000000"/>
                          </a:solidFill>
                          <a:latin typeface="Arial"/>
                        </a:rPr>
                        <a:t>)</a:t>
                      </a:r>
                      <a:endParaRPr/>
                    </a:p>
                    <a:p>
                      <a:pPr>
                        <a:lnSpc>
                          <a:spcPct val="100000"/>
                        </a:lnSpc>
                        <a:buFont typeface="Arial"/>
                        <a:buChar char="•"/>
                      </a:pPr>
                      <a:r>
                        <a:rPr lang="es-ES" sz="1400">
                          <a:solidFill>
                            <a:srgbClr val="000000"/>
                          </a:solidFill>
                          <a:latin typeface="Arial"/>
                        </a:rPr>
                        <a:t>Si las características físicas de  aquéllos no permiten adoptar la medida anterior, se adoptarán medidas que impidan el acceso de personas no autorizadas.</a:t>
                      </a:r>
                      <a:endParaRPr/>
                    </a:p>
                    <a:p>
                      <a:pPr>
                        <a:lnSpc>
                          <a:spcPct val="100000"/>
                        </a:lnSpc>
                        <a:buFont typeface="Arial"/>
                        <a:buChar char="•"/>
                      </a:pPr>
                      <a:r>
                        <a:rPr lang="es-ES" sz="1400">
                          <a:solidFill>
                            <a:srgbClr val="000000"/>
                          </a:solidFill>
                          <a:latin typeface="Arial"/>
                        </a:rPr>
                        <a:t>Art. 108. </a:t>
                      </a:r>
                      <a:r>
                        <a:rPr lang="es-ES" sz="1400" u="sng">
                          <a:solidFill>
                            <a:srgbClr val="000000"/>
                          </a:solidFill>
                          <a:latin typeface="Arial"/>
                        </a:rPr>
                        <a:t>Custodia de los soportes</a:t>
                      </a:r>
                      <a:endParaRPr/>
                    </a:p>
                    <a:p>
                      <a:pPr>
                        <a:lnSpc>
                          <a:spcPct val="100000"/>
                        </a:lnSpc>
                        <a:buFont typeface="Arial"/>
                        <a:buChar char="•"/>
                      </a:pPr>
                      <a:r>
                        <a:rPr lang="es-ES" sz="1400">
                          <a:solidFill>
                            <a:srgbClr val="000000"/>
                          </a:solidFill>
                          <a:latin typeface="Arial"/>
                        </a:rPr>
                        <a:t>Mientras la documentación no se encuentre archivada  (p.ej., por encontrase en proceso de revisión o tramitación), la persona a cargo debe custodiarla y evitar que sea accedida por personas no autorizadas</a:t>
                      </a:r>
                      <a:endParaRPr/>
                    </a:p>
                    <a:p>
                      <a:pPr>
                        <a:lnSpc>
                          <a:spcPct val="100000"/>
                        </a:lnSpc>
                      </a:pPr>
                      <a:endParaRPr/>
                    </a:p>
                  </a:txBody>
                  <a:tcPr/>
                </a:tc>
              </a:tr>
            </a:tbl>
          </a:graphicData>
        </a:graphic>
      </p:graphicFrame>
      <p:sp>
        <p:nvSpPr>
          <p:cNvPr id="227" name="TextShape 3"/>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C1A1D111-1161-41C1-B1C1-B1014101F151}" type="slidenum">
              <a:rPr b="1" lang="es-ES" sz="1300">
                <a:solidFill>
                  <a:srgbClr val="000000"/>
                </a:solidFill>
                <a:latin typeface="Arial"/>
              </a:rPr>
              <a:t>&lt;número&gt;</a:t>
            </a:fld>
            <a:r>
              <a:rPr b="1" lang="es-ES" sz="1300">
                <a:solidFill>
                  <a:srgbClr val="000000"/>
                </a:solidFill>
                <a:latin typeface="Arial"/>
              </a:rPr>
              <a:t>-</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365040" y="349200"/>
            <a:ext cx="8342640" cy="5891760"/>
          </a:xfrm>
          <a:prstGeom prst="rect">
            <a:avLst/>
          </a:prstGeom>
        </p:spPr>
        <p:txBody>
          <a:bodyPr bIns="46080" lIns="92160" rIns="92160" tIns="46080"/>
          <a:p>
            <a:pPr algn="ctr">
              <a:lnSpc>
                <a:spcPct val="100000"/>
              </a:lnSpc>
            </a:pPr>
            <a:r>
              <a:rPr b="1" lang="nl-NL" sz="2000">
                <a:solidFill>
                  <a:srgbClr val="000000"/>
                </a:solidFill>
                <a:latin typeface="Arial"/>
              </a:rPr>
              <a:t>Reglamento LOPD. MEDIDAS DE SEGURIDAD</a:t>
            </a:r>
            <a:endParaRPr/>
          </a:p>
          <a:p>
            <a:pPr algn="ctr">
              <a:lnSpc>
                <a:spcPct val="100000"/>
              </a:lnSpc>
            </a:pPr>
            <a:endParaRPr/>
          </a:p>
          <a:p>
            <a:pPr algn="ctr">
              <a:lnSpc>
                <a:spcPct val="100000"/>
              </a:lnSpc>
            </a:pPr>
            <a:r>
              <a:rPr b="1" lang="nl-NL">
                <a:solidFill>
                  <a:srgbClr val="000000"/>
                </a:solidFill>
                <a:latin typeface="Arial"/>
              </a:rPr>
              <a:t>Nivel Medio</a:t>
            </a:r>
            <a:endParaRPr/>
          </a:p>
          <a:p>
            <a:pPr algn="ctr">
              <a:lnSpc>
                <a:spcPct val="100000"/>
              </a:lnSpc>
            </a:pPr>
            <a:endParaRPr/>
          </a:p>
          <a:p>
            <a:pPr algn="ctr">
              <a:lnSpc>
                <a:spcPct val="100000"/>
              </a:lnSpc>
            </a:pPr>
            <a:endParaRPr/>
          </a:p>
        </p:txBody>
      </p:sp>
      <p:graphicFrame>
        <p:nvGraphicFramePr>
          <p:cNvPr id="229" name="Table 2"/>
          <p:cNvGraphicFramePr/>
          <p:nvPr/>
        </p:nvGraphicFramePr>
        <p:xfrm>
          <a:off x="619200" y="1292040"/>
          <a:ext cx="7897320" cy="4933800"/>
        </p:xfrm>
        <a:graphic>
          <a:graphicData uri="http://schemas.openxmlformats.org/drawingml/2006/table">
            <a:tbl>
              <a:tblPr/>
              <a:tblGrid>
                <a:gridCol w="7897320"/>
              </a:tblGrid>
              <a:tr h="439920">
                <a:tc>
                  <a:txBody>
                    <a:bodyPr lIns="91800" rIns="91800" wrap="none"/>
                    <a:p>
                      <a:pPr>
                        <a:lnSpc>
                          <a:spcPct val="100000"/>
                        </a:lnSpc>
                      </a:pPr>
                      <a:r>
                        <a:rPr b="1" lang="es-ES" sz="1600">
                          <a:solidFill>
                            <a:srgbClr val="000000"/>
                          </a:solidFill>
                          <a:latin typeface="Arial"/>
                        </a:rPr>
                        <a:t>Ficheros automatizados y no automatizados</a:t>
                      </a:r>
                      <a:endParaRPr/>
                    </a:p>
                  </a:txBody>
                  <a:tcPr/>
                </a:tc>
              </a:tr>
              <a:tr h="831600">
                <a:tc>
                  <a:txBody>
                    <a:bodyPr lIns="91800" rIns="91800" wrap="none"/>
                    <a:p>
                      <a:pPr>
                        <a:lnSpc>
                          <a:spcPct val="100000"/>
                        </a:lnSpc>
                      </a:pPr>
                      <a:r>
                        <a:rPr lang="es-ES" sz="1600" u="sng">
                          <a:solidFill>
                            <a:srgbClr val="000000"/>
                          </a:solidFill>
                          <a:latin typeface="Arial"/>
                        </a:rPr>
                        <a:t>Responsable de seguridad </a:t>
                      </a:r>
                      <a:r>
                        <a:rPr lang="es-ES" sz="1600">
                          <a:solidFill>
                            <a:srgbClr val="000000"/>
                          </a:solidFill>
                          <a:latin typeface="Arial"/>
                        </a:rPr>
                        <a:t>(art. 95, art. 109). Uno o varios</a:t>
                      </a:r>
                      <a:endParaRPr/>
                    </a:p>
                    <a:p>
                      <a:pPr>
                        <a:lnSpc>
                          <a:spcPct val="100000"/>
                        </a:lnSpc>
                      </a:pPr>
                      <a:r>
                        <a:rPr lang="es-ES" sz="1600" u="sng">
                          <a:solidFill>
                            <a:srgbClr val="000000"/>
                          </a:solidFill>
                          <a:latin typeface="Arial"/>
                        </a:rPr>
                        <a:t>Auditoría</a:t>
                      </a:r>
                      <a:r>
                        <a:rPr lang="es-ES" sz="1600">
                          <a:solidFill>
                            <a:srgbClr val="000000"/>
                          </a:solidFill>
                          <a:latin typeface="Arial"/>
                        </a:rPr>
                        <a:t> (art. 96, art. 110) </a:t>
                      </a:r>
                      <a:r>
                        <a:rPr lang="es-ES" sz="1600">
                          <a:solidFill>
                            <a:srgbClr val="000000"/>
                          </a:solidFill>
                          <a:latin typeface="Wingdings"/>
                        </a:rPr>
                        <a:t></a:t>
                      </a:r>
                      <a:r>
                        <a:rPr lang="es-ES" sz="1600">
                          <a:solidFill>
                            <a:srgbClr val="000000"/>
                          </a:solidFill>
                          <a:latin typeface="Arial"/>
                        </a:rPr>
                        <a:t> Al menos cada dos años. Interna o externa.</a:t>
                      </a:r>
                      <a:endParaRPr/>
                    </a:p>
                  </a:txBody>
                  <a:tcPr/>
                </a:tc>
              </a:tr>
              <a:tr h="394560">
                <a:tc>
                  <a:txBody>
                    <a:bodyPr lIns="91800" rIns="91800" wrap="none"/>
                    <a:p>
                      <a:pPr>
                        <a:lnSpc>
                          <a:spcPct val="100000"/>
                        </a:lnSpc>
                      </a:pPr>
                      <a:r>
                        <a:rPr b="1" lang="es-ES" sz="1600">
                          <a:solidFill>
                            <a:srgbClr val="000000"/>
                          </a:solidFill>
                          <a:latin typeface="Arial"/>
                        </a:rPr>
                        <a:t>Sólo automatizados</a:t>
                      </a:r>
                      <a:endParaRPr/>
                    </a:p>
                  </a:txBody>
                  <a:tcPr/>
                </a:tc>
              </a:tr>
              <a:tr h="3267720">
                <a:tc>
                  <a:txBody>
                    <a:bodyPr lIns="91800" rIns="91800" wrap="none"/>
                    <a:p>
                      <a:pPr>
                        <a:lnSpc>
                          <a:spcPct val="100000"/>
                        </a:lnSpc>
                      </a:pPr>
                      <a:r>
                        <a:rPr lang="es-ES" sz="1600">
                          <a:solidFill>
                            <a:srgbClr val="000000"/>
                          </a:solidFill>
                          <a:latin typeface="Arial"/>
                        </a:rPr>
                        <a:t>Art. 97. </a:t>
                      </a:r>
                      <a:r>
                        <a:rPr lang="es-ES" sz="1600" u="sng">
                          <a:solidFill>
                            <a:srgbClr val="000000"/>
                          </a:solidFill>
                          <a:latin typeface="Arial"/>
                        </a:rPr>
                        <a:t>Gestión de soportes</a:t>
                      </a:r>
                      <a:endParaRPr/>
                    </a:p>
                    <a:p>
                      <a:pPr>
                        <a:lnSpc>
                          <a:spcPct val="100000"/>
                        </a:lnSpc>
                        <a:buFont typeface="Arial"/>
                        <a:buChar char="•"/>
                      </a:pPr>
                      <a:r>
                        <a:rPr lang="es-ES" sz="1600">
                          <a:solidFill>
                            <a:srgbClr val="000000"/>
                          </a:solidFill>
                          <a:latin typeface="Arial"/>
                        </a:rPr>
                        <a:t>Sistema de registro de entrada y salida de soportes</a:t>
                      </a:r>
                      <a:endParaRPr/>
                    </a:p>
                    <a:p>
                      <a:pPr>
                        <a:lnSpc>
                          <a:spcPct val="100000"/>
                        </a:lnSpc>
                      </a:pPr>
                      <a:r>
                        <a:rPr lang="es-ES" sz="1600">
                          <a:solidFill>
                            <a:srgbClr val="000000"/>
                          </a:solidFill>
                          <a:latin typeface="Arial"/>
                        </a:rPr>
                        <a:t>Art. 98. </a:t>
                      </a:r>
                      <a:r>
                        <a:rPr lang="es-ES" sz="1600" u="sng">
                          <a:solidFill>
                            <a:srgbClr val="000000"/>
                          </a:solidFill>
                          <a:latin typeface="Arial"/>
                        </a:rPr>
                        <a:t>Identificación y autenticación</a:t>
                      </a:r>
                      <a:endParaRPr/>
                    </a:p>
                    <a:p>
                      <a:pPr>
                        <a:lnSpc>
                          <a:spcPct val="100000"/>
                        </a:lnSpc>
                        <a:buFont typeface="Arial"/>
                        <a:buChar char="•"/>
                      </a:pPr>
                      <a:r>
                        <a:rPr lang="es-ES" sz="1600">
                          <a:solidFill>
                            <a:srgbClr val="000000"/>
                          </a:solidFill>
                          <a:latin typeface="Arial"/>
                        </a:rPr>
                        <a:t>Mecanismo que limite la posibilidad de intentar reiteradamente el acceso no autorizado al sistema de información</a:t>
                      </a:r>
                      <a:endParaRPr/>
                    </a:p>
                    <a:p>
                      <a:pPr>
                        <a:lnSpc>
                          <a:spcPct val="100000"/>
                        </a:lnSpc>
                      </a:pPr>
                      <a:r>
                        <a:rPr lang="es-ES" sz="1600">
                          <a:solidFill>
                            <a:srgbClr val="000000"/>
                          </a:solidFill>
                          <a:latin typeface="Arial"/>
                        </a:rPr>
                        <a:t>Art. 99. </a:t>
                      </a:r>
                      <a:r>
                        <a:rPr lang="es-ES" sz="1600" u="sng">
                          <a:solidFill>
                            <a:srgbClr val="000000"/>
                          </a:solidFill>
                          <a:latin typeface="Arial"/>
                        </a:rPr>
                        <a:t>Control de acceso físico</a:t>
                      </a:r>
                      <a:endParaRPr/>
                    </a:p>
                    <a:p>
                      <a:pPr>
                        <a:lnSpc>
                          <a:spcPct val="100000"/>
                        </a:lnSpc>
                        <a:buFont typeface="Arial"/>
                        <a:buChar char="•"/>
                      </a:pPr>
                      <a:r>
                        <a:rPr lang="es-ES" sz="1600">
                          <a:solidFill>
                            <a:srgbClr val="000000"/>
                          </a:solidFill>
                          <a:latin typeface="Arial"/>
                        </a:rPr>
                        <a:t>Sólo el personal autorizado en el documento de seguridad podrá tener acceso a los lugares en los que se hallen instalados los equipos que den soporte a los sistemas de información</a:t>
                      </a:r>
                      <a:endParaRPr/>
                    </a:p>
                    <a:p>
                      <a:pPr>
                        <a:lnSpc>
                          <a:spcPct val="100000"/>
                        </a:lnSpc>
                      </a:pPr>
                      <a:r>
                        <a:rPr lang="es-ES" sz="1600">
                          <a:solidFill>
                            <a:srgbClr val="000000"/>
                          </a:solidFill>
                          <a:latin typeface="Arial"/>
                        </a:rPr>
                        <a:t>Art. 100. </a:t>
                      </a:r>
                      <a:r>
                        <a:rPr lang="es-ES" sz="1600" u="sng">
                          <a:solidFill>
                            <a:srgbClr val="000000"/>
                          </a:solidFill>
                          <a:latin typeface="Arial"/>
                        </a:rPr>
                        <a:t>Registro de incidencias</a:t>
                      </a:r>
                      <a:endParaRPr/>
                    </a:p>
                    <a:p>
                      <a:pPr>
                        <a:lnSpc>
                          <a:spcPct val="100000"/>
                        </a:lnSpc>
                        <a:buFont typeface="Arial"/>
                        <a:buChar char="•"/>
                      </a:pPr>
                      <a:r>
                        <a:rPr lang="es-ES" sz="1600">
                          <a:solidFill>
                            <a:srgbClr val="000000"/>
                          </a:solidFill>
                          <a:latin typeface="Arial"/>
                        </a:rPr>
                        <a:t>En el registro deberán consignarse los procedimientos realizados de recuperación de datos. Éstos deberán ser autorizados por el responsable de seguridad.</a:t>
                      </a:r>
                      <a:endParaRPr/>
                    </a:p>
                  </a:txBody>
                  <a:tcPr/>
                </a:tc>
              </a:tr>
            </a:tbl>
          </a:graphicData>
        </a:graphic>
      </p:graphicFrame>
      <p:sp>
        <p:nvSpPr>
          <p:cNvPr id="230" name="TextShape 3"/>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5131E141-2111-4101-B101-F1A161616141}" type="slidenum">
              <a:rPr b="1" lang="es-ES" sz="1300">
                <a:solidFill>
                  <a:srgbClr val="000000"/>
                </a:solidFill>
                <a:latin typeface="Arial"/>
              </a:rPr>
              <a:t>&lt;número&gt;</a:t>
            </a:fld>
            <a:r>
              <a:rPr b="1" lang="es-ES" sz="1300">
                <a:solidFill>
                  <a:srgbClr val="000000"/>
                </a:solidFill>
                <a:latin typeface="Arial"/>
              </a:rPr>
              <a:t>-</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365040" y="349200"/>
            <a:ext cx="8533800" cy="6231960"/>
          </a:xfrm>
          <a:prstGeom prst="rect">
            <a:avLst/>
          </a:prstGeom>
        </p:spPr>
        <p:txBody>
          <a:bodyPr bIns="46080" lIns="92160" rIns="92160" tIns="46080"/>
          <a:p>
            <a:pPr algn="ctr">
              <a:lnSpc>
                <a:spcPct val="100000"/>
              </a:lnSpc>
            </a:pPr>
            <a:r>
              <a:rPr b="1" lang="nl-NL" sz="2000">
                <a:solidFill>
                  <a:srgbClr val="000000"/>
                </a:solidFill>
                <a:latin typeface="Arial"/>
              </a:rPr>
              <a:t>Reglamento LOPD. MEDIDAS DE SEGURIDAD</a:t>
            </a:r>
            <a:endParaRPr/>
          </a:p>
          <a:p>
            <a:pPr algn="ctr">
              <a:lnSpc>
                <a:spcPct val="100000"/>
              </a:lnSpc>
            </a:pPr>
            <a:r>
              <a:rPr b="1" lang="nl-NL">
                <a:solidFill>
                  <a:srgbClr val="000000"/>
                </a:solidFill>
                <a:latin typeface="Arial"/>
              </a:rPr>
              <a:t>Nivel Alto</a:t>
            </a:r>
            <a:endParaRPr/>
          </a:p>
          <a:p>
            <a:pPr>
              <a:lnSpc>
                <a:spcPct val="100000"/>
              </a:lnSpc>
            </a:pPr>
            <a:endParaRPr/>
          </a:p>
        </p:txBody>
      </p:sp>
      <p:graphicFrame>
        <p:nvGraphicFramePr>
          <p:cNvPr id="232" name="Table 2"/>
          <p:cNvGraphicFramePr/>
          <p:nvPr/>
        </p:nvGraphicFramePr>
        <p:xfrm>
          <a:off x="471600" y="1190880"/>
          <a:ext cx="8289360" cy="5402880"/>
        </p:xfrm>
        <a:graphic>
          <a:graphicData uri="http://schemas.openxmlformats.org/drawingml/2006/table">
            <a:tbl>
              <a:tblPr/>
              <a:tblGrid>
                <a:gridCol w="4145400"/>
                <a:gridCol w="4143960"/>
              </a:tblGrid>
              <a:tr h="477000">
                <a:tc>
                  <a:txBody>
                    <a:bodyPr lIns="91800" rIns="91800" wrap="none"/>
                    <a:p>
                      <a:pPr>
                        <a:lnSpc>
                          <a:spcPct val="100000"/>
                        </a:lnSpc>
                      </a:pPr>
                      <a:r>
                        <a:rPr b="1" lang="es-ES">
                          <a:solidFill>
                            <a:srgbClr val="000000"/>
                          </a:solidFill>
                          <a:latin typeface="Arial"/>
                        </a:rPr>
                        <a:t>Ficheros automatizados</a:t>
                      </a:r>
                      <a:endParaRPr/>
                    </a:p>
                  </a:txBody>
                  <a:tcPr/>
                </a:tc>
                <a:tc>
                  <a:txBody>
                    <a:bodyPr lIns="91800" rIns="91800" wrap="none"/>
                    <a:p>
                      <a:pPr>
                        <a:lnSpc>
                          <a:spcPct val="100000"/>
                        </a:lnSpc>
                      </a:pPr>
                      <a:r>
                        <a:rPr b="1" lang="es-ES">
                          <a:solidFill>
                            <a:srgbClr val="000000"/>
                          </a:solidFill>
                          <a:latin typeface="Arial"/>
                        </a:rPr>
                        <a:t>Ficheros no automatizados</a:t>
                      </a:r>
                      <a:endParaRPr/>
                    </a:p>
                  </a:txBody>
                  <a:tcPr/>
                </a:tc>
              </a:tr>
              <a:tr h="4925880">
                <a:tc>
                  <a:txBody>
                    <a:bodyPr lIns="91800" rIns="91800" wrap="none"/>
                    <a:p>
                      <a:pPr>
                        <a:lnSpc>
                          <a:spcPct val="100000"/>
                        </a:lnSpc>
                      </a:pPr>
                      <a:r>
                        <a:rPr lang="es-ES" sz="1400">
                          <a:solidFill>
                            <a:srgbClr val="000000"/>
                          </a:solidFill>
                          <a:latin typeface="Arial"/>
                        </a:rPr>
                        <a:t>Art. 101. </a:t>
                      </a:r>
                      <a:r>
                        <a:rPr lang="es-ES" sz="1400" u="sng">
                          <a:solidFill>
                            <a:srgbClr val="000000"/>
                          </a:solidFill>
                          <a:latin typeface="Arial"/>
                        </a:rPr>
                        <a:t>Gestión y distribución de soportes</a:t>
                      </a:r>
                      <a:endParaRPr/>
                    </a:p>
                    <a:p>
                      <a:pPr>
                        <a:lnSpc>
                          <a:spcPct val="100000"/>
                        </a:lnSpc>
                        <a:buFont typeface="Arial"/>
                        <a:buChar char="•"/>
                      </a:pPr>
                      <a:r>
                        <a:rPr lang="es-ES" sz="1400">
                          <a:solidFill>
                            <a:srgbClr val="000000"/>
                          </a:solidFill>
                          <a:latin typeface="Arial"/>
                        </a:rPr>
                        <a:t>La distribución de soportes que contengan datos personales se hará cifrado dichos datos.</a:t>
                      </a:r>
                      <a:endParaRPr/>
                    </a:p>
                    <a:p>
                      <a:pPr>
                        <a:lnSpc>
                          <a:spcPct val="100000"/>
                        </a:lnSpc>
                        <a:buFont typeface="Arial"/>
                        <a:buChar char="•"/>
                      </a:pPr>
                      <a:r>
                        <a:rPr lang="es-ES" sz="1400">
                          <a:solidFill>
                            <a:srgbClr val="000000"/>
                          </a:solidFill>
                          <a:latin typeface="Arial"/>
                        </a:rPr>
                        <a:t>Se cifrarán los datos los dispositivos portátiles, cuando se encuentren fuera de las instalaciones del responsable</a:t>
                      </a:r>
                      <a:endParaRPr/>
                    </a:p>
                    <a:p>
                      <a:pPr>
                        <a:lnSpc>
                          <a:spcPct val="100000"/>
                        </a:lnSpc>
                      </a:pPr>
                      <a:r>
                        <a:rPr lang="es-ES" sz="1400">
                          <a:solidFill>
                            <a:srgbClr val="000000"/>
                          </a:solidFill>
                          <a:latin typeface="Arial"/>
                        </a:rPr>
                        <a:t>Art. 102. </a:t>
                      </a:r>
                      <a:r>
                        <a:rPr lang="es-ES" sz="1400" u="sng">
                          <a:solidFill>
                            <a:srgbClr val="000000"/>
                          </a:solidFill>
                          <a:latin typeface="Arial"/>
                        </a:rPr>
                        <a:t>Copias de respaldo y recuperación</a:t>
                      </a:r>
                      <a:endParaRPr/>
                    </a:p>
                    <a:p>
                      <a:pPr>
                        <a:lnSpc>
                          <a:spcPct val="100000"/>
                        </a:lnSpc>
                        <a:buFont typeface="Arial"/>
                        <a:buChar char="•"/>
                      </a:pPr>
                      <a:r>
                        <a:rPr lang="es-ES" sz="1400">
                          <a:solidFill>
                            <a:srgbClr val="000000"/>
                          </a:solidFill>
                          <a:latin typeface="Arial"/>
                        </a:rPr>
                        <a:t>Una copia de respaldo y de los procedimientos de recuperación de datos en un lugar diferente al de los equipos informáticos que los tratan</a:t>
                      </a:r>
                      <a:endParaRPr/>
                    </a:p>
                    <a:p>
                      <a:pPr>
                        <a:lnSpc>
                          <a:spcPct val="100000"/>
                        </a:lnSpc>
                      </a:pPr>
                      <a:r>
                        <a:rPr lang="es-ES" sz="1400">
                          <a:solidFill>
                            <a:srgbClr val="000000"/>
                          </a:solidFill>
                          <a:latin typeface="Arial"/>
                        </a:rPr>
                        <a:t>Art. 103. </a:t>
                      </a:r>
                      <a:r>
                        <a:rPr lang="es-ES" sz="1400" u="sng">
                          <a:solidFill>
                            <a:srgbClr val="000000"/>
                          </a:solidFill>
                          <a:latin typeface="Arial"/>
                        </a:rPr>
                        <a:t>Registro de accesos</a:t>
                      </a:r>
                      <a:endParaRPr/>
                    </a:p>
                    <a:p>
                      <a:pPr>
                        <a:lnSpc>
                          <a:spcPct val="100000"/>
                        </a:lnSpc>
                        <a:buFont typeface="Arial"/>
                        <a:buChar char="•"/>
                      </a:pPr>
                      <a:r>
                        <a:rPr lang="es-ES" sz="1400">
                          <a:solidFill>
                            <a:srgbClr val="000000"/>
                          </a:solidFill>
                          <a:latin typeface="Arial"/>
                        </a:rPr>
                        <a:t>Se guardarán durante un periodo mínimo de dos años un registro de todos los acceso. </a:t>
                      </a:r>
                      <a:r>
                        <a:rPr lang="es-ES" sz="1400">
                          <a:solidFill>
                            <a:srgbClr val="0000ff"/>
                          </a:solidFill>
                          <a:latin typeface="Arial"/>
                        </a:rPr>
                        <a:t>Excepción: cuando el responsable sea una  persona física y garantice que es el único que accede y trata los datos personales.</a:t>
                      </a:r>
                      <a:endParaRPr/>
                    </a:p>
                    <a:p>
                      <a:pPr>
                        <a:lnSpc>
                          <a:spcPct val="100000"/>
                        </a:lnSpc>
                      </a:pPr>
                      <a:r>
                        <a:rPr lang="es-ES" sz="1400">
                          <a:solidFill>
                            <a:srgbClr val="000000"/>
                          </a:solidFill>
                          <a:latin typeface="Arial"/>
                        </a:rPr>
                        <a:t>Art. 104. </a:t>
                      </a:r>
                      <a:r>
                        <a:rPr lang="es-ES" sz="1400" u="sng">
                          <a:solidFill>
                            <a:srgbClr val="000000"/>
                          </a:solidFill>
                          <a:latin typeface="Arial"/>
                        </a:rPr>
                        <a:t>Telecomunicaciones</a:t>
                      </a:r>
                      <a:endParaRPr/>
                    </a:p>
                    <a:p>
                      <a:pPr>
                        <a:lnSpc>
                          <a:spcPct val="100000"/>
                        </a:lnSpc>
                        <a:buFont typeface="Arial"/>
                        <a:buChar char="•"/>
                      </a:pPr>
                      <a:r>
                        <a:rPr lang="es-ES" sz="1400">
                          <a:solidFill>
                            <a:srgbClr val="000000"/>
                          </a:solidFill>
                          <a:latin typeface="Arial"/>
                        </a:rPr>
                        <a:t>Cifrado de los datos personales cuando se transmitan por redes públicas o inalámbricas de comunicaciones electrónicas</a:t>
                      </a:r>
                      <a:endParaRPr/>
                    </a:p>
                    <a:p>
                      <a:pPr>
                        <a:lnSpc>
                          <a:spcPct val="100000"/>
                        </a:lnSpc>
                      </a:pPr>
                      <a:endParaRPr/>
                    </a:p>
                  </a:txBody>
                  <a:tcPr/>
                </a:tc>
                <a:tc>
                  <a:txBody>
                    <a:bodyPr lIns="91800" rIns="91800" wrap="none"/>
                    <a:p>
                      <a:pPr>
                        <a:lnSpc>
                          <a:spcPct val="100000"/>
                        </a:lnSpc>
                      </a:pPr>
                      <a:r>
                        <a:rPr lang="es-ES" sz="1400">
                          <a:solidFill>
                            <a:srgbClr val="000000"/>
                          </a:solidFill>
                          <a:latin typeface="Arial"/>
                        </a:rPr>
                        <a:t>Art. 111. </a:t>
                      </a:r>
                      <a:r>
                        <a:rPr lang="es-ES" sz="1400" u="sng">
                          <a:solidFill>
                            <a:srgbClr val="000000"/>
                          </a:solidFill>
                          <a:latin typeface="Arial"/>
                        </a:rPr>
                        <a:t>Almacenamiento de la información</a:t>
                      </a:r>
                      <a:endParaRPr/>
                    </a:p>
                    <a:p>
                      <a:pPr>
                        <a:lnSpc>
                          <a:spcPct val="100000"/>
                        </a:lnSpc>
                        <a:buFont typeface="Arial"/>
                        <a:buChar char="•"/>
                      </a:pPr>
                      <a:r>
                        <a:rPr lang="es-ES" sz="1400">
                          <a:solidFill>
                            <a:srgbClr val="000000"/>
                          </a:solidFill>
                          <a:latin typeface="Arial"/>
                        </a:rPr>
                        <a:t>Los armarios o archivadores deberán encontrarse en áreas en las que el acceso esté protegido con puertas de acceso dotadas de llave o dispositivo equivalente. </a:t>
                      </a:r>
                      <a:endParaRPr/>
                    </a:p>
                    <a:p>
                      <a:pPr>
                        <a:lnSpc>
                          <a:spcPct val="100000"/>
                        </a:lnSpc>
                        <a:buFont typeface="Arial"/>
                        <a:buChar char="•"/>
                      </a:pPr>
                      <a:r>
                        <a:rPr lang="es-ES" sz="1400">
                          <a:solidFill>
                            <a:srgbClr val="000000"/>
                          </a:solidFill>
                          <a:latin typeface="Arial"/>
                        </a:rPr>
                        <a:t>Medidas alternativas cuando las características de los locales no hagan posible el cumplimiento del punto anterior.</a:t>
                      </a:r>
                      <a:endParaRPr/>
                    </a:p>
                    <a:p>
                      <a:pPr>
                        <a:lnSpc>
                          <a:spcPct val="100000"/>
                        </a:lnSpc>
                      </a:pPr>
                      <a:r>
                        <a:rPr lang="es-ES" sz="1400">
                          <a:solidFill>
                            <a:srgbClr val="000000"/>
                          </a:solidFill>
                          <a:latin typeface="Arial"/>
                        </a:rPr>
                        <a:t>Art. 112. </a:t>
                      </a:r>
                      <a:r>
                        <a:rPr lang="es-ES" sz="1400" u="sng">
                          <a:solidFill>
                            <a:srgbClr val="000000"/>
                          </a:solidFill>
                          <a:latin typeface="Arial"/>
                        </a:rPr>
                        <a:t>Copia o reproducción</a:t>
                      </a:r>
                      <a:endParaRPr/>
                    </a:p>
                    <a:p>
                      <a:pPr>
                        <a:lnSpc>
                          <a:spcPct val="100000"/>
                        </a:lnSpc>
                        <a:buFont typeface="Arial"/>
                        <a:buChar char="•"/>
                      </a:pPr>
                      <a:r>
                        <a:rPr lang="es-ES" sz="1400">
                          <a:solidFill>
                            <a:srgbClr val="000000"/>
                          </a:solidFill>
                          <a:latin typeface="Arial"/>
                        </a:rPr>
                        <a:t>Sólo bajo el control de personal autorizado</a:t>
                      </a:r>
                      <a:endParaRPr/>
                    </a:p>
                    <a:p>
                      <a:pPr>
                        <a:lnSpc>
                          <a:spcPct val="100000"/>
                        </a:lnSpc>
                        <a:buFont typeface="Arial"/>
                        <a:buChar char="•"/>
                      </a:pPr>
                      <a:r>
                        <a:rPr lang="es-ES" sz="1400">
                          <a:solidFill>
                            <a:srgbClr val="000000"/>
                          </a:solidFill>
                          <a:latin typeface="Arial"/>
                        </a:rPr>
                        <a:t>Destrucción de copias desechadas</a:t>
                      </a:r>
                      <a:endParaRPr/>
                    </a:p>
                    <a:p>
                      <a:pPr>
                        <a:lnSpc>
                          <a:spcPct val="100000"/>
                        </a:lnSpc>
                      </a:pPr>
                      <a:r>
                        <a:rPr lang="es-ES" sz="1400">
                          <a:solidFill>
                            <a:srgbClr val="000000"/>
                          </a:solidFill>
                          <a:latin typeface="Arial"/>
                        </a:rPr>
                        <a:t>Art. 113. </a:t>
                      </a:r>
                      <a:r>
                        <a:rPr lang="es-ES" sz="1400" u="sng">
                          <a:solidFill>
                            <a:srgbClr val="000000"/>
                          </a:solidFill>
                          <a:latin typeface="Arial"/>
                        </a:rPr>
                        <a:t>Acceso a  la documentación</a:t>
                      </a:r>
                      <a:endParaRPr/>
                    </a:p>
                    <a:p>
                      <a:pPr>
                        <a:lnSpc>
                          <a:spcPct val="100000"/>
                        </a:lnSpc>
                        <a:buFont typeface="Arial"/>
                        <a:buChar char="•"/>
                      </a:pPr>
                      <a:r>
                        <a:rPr lang="es-ES" sz="1400">
                          <a:solidFill>
                            <a:srgbClr val="000000"/>
                          </a:solidFill>
                          <a:latin typeface="Arial"/>
                        </a:rPr>
                        <a:t>Mecanismo que permitan identificar los accesos realizados (sólo si pueden acceder varios usuarios) </a:t>
                      </a:r>
                      <a:endParaRPr/>
                    </a:p>
                    <a:p>
                      <a:pPr>
                        <a:lnSpc>
                          <a:spcPct val="100000"/>
                        </a:lnSpc>
                      </a:pPr>
                      <a:r>
                        <a:rPr lang="es-ES" sz="1400">
                          <a:solidFill>
                            <a:srgbClr val="000000"/>
                          </a:solidFill>
                          <a:latin typeface="Arial"/>
                        </a:rPr>
                        <a:t>Art. 114. </a:t>
                      </a:r>
                      <a:r>
                        <a:rPr lang="es-ES" sz="1400" u="sng">
                          <a:solidFill>
                            <a:srgbClr val="000000"/>
                          </a:solidFill>
                          <a:latin typeface="Arial"/>
                        </a:rPr>
                        <a:t>Traslado de documentación</a:t>
                      </a:r>
                      <a:endParaRPr/>
                    </a:p>
                    <a:p>
                      <a:pPr>
                        <a:lnSpc>
                          <a:spcPct val="100000"/>
                        </a:lnSpc>
                        <a:buFont typeface="Arial"/>
                        <a:buChar char="•"/>
                      </a:pPr>
                      <a:r>
                        <a:rPr lang="es-ES" sz="1400">
                          <a:solidFill>
                            <a:srgbClr val="000000"/>
                          </a:solidFill>
                          <a:latin typeface="Arial"/>
                        </a:rPr>
                        <a:t>En caso de traslado físico, adopción de medidas que impidan el acceso o manipulación de la información</a:t>
                      </a:r>
                      <a:endParaRPr/>
                    </a:p>
                  </a:txBody>
                  <a:tcPr/>
                </a:tc>
              </a:tr>
            </a:tbl>
          </a:graphicData>
        </a:graphic>
      </p:graphicFrame>
      <p:sp>
        <p:nvSpPr>
          <p:cNvPr id="233" name="TextShape 3"/>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51610101-61D1-4141-9161-B181012101D1}" type="slidenum">
              <a:rPr b="1" lang="es-ES" sz="1300">
                <a:solidFill>
                  <a:srgbClr val="000000"/>
                </a:solidFill>
                <a:latin typeface="Arial"/>
              </a:rPr>
              <a:t>&lt;número&gt;</a:t>
            </a:fld>
            <a:r>
              <a:rPr b="1" lang="es-ES" sz="1300">
                <a:solidFill>
                  <a:srgbClr val="000000"/>
                </a:solidFill>
                <a:latin typeface="Arial"/>
              </a:rPr>
              <a:t>-</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355680" y="1181160"/>
            <a:ext cx="8432280" cy="3676320"/>
          </a:xfrm>
          <a:prstGeom prst="rect">
            <a:avLst/>
          </a:prstGeom>
        </p:spPr>
        <p:txBody>
          <a:bodyPr bIns="46080" lIns="92160" rIns="92160" tIns="46080"/>
          <a:p>
            <a:pPr>
              <a:lnSpc>
                <a:spcPct val="100000"/>
              </a:lnSpc>
            </a:pPr>
            <a:endParaRPr/>
          </a:p>
          <a:p>
            <a:pPr>
              <a:lnSpc>
                <a:spcPct val="100000"/>
              </a:lnSpc>
            </a:pPr>
            <a:endParaRPr/>
          </a:p>
          <a:p>
            <a:pPr>
              <a:lnSpc>
                <a:spcPct val="100000"/>
              </a:lnSpc>
            </a:pPr>
            <a:endParaRPr/>
          </a:p>
          <a:p>
            <a:pPr>
              <a:lnSpc>
                <a:spcPct val="100000"/>
              </a:lnSpc>
            </a:pPr>
            <a:endParaRPr/>
          </a:p>
        </p:txBody>
      </p:sp>
      <p:sp>
        <p:nvSpPr>
          <p:cNvPr id="235" name="TextShape 2"/>
          <p:cNvSpPr txBox="1"/>
          <p:nvPr/>
        </p:nvSpPr>
        <p:spPr>
          <a:xfrm>
            <a:off x="0" y="0"/>
            <a:ext cx="-11796840" cy="-1179684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1300">
                <a:solidFill>
                  <a:srgbClr val="000000"/>
                </a:solidFill>
                <a:latin typeface="Arial"/>
              </a:rPr>
              <a:t>   </a:t>
            </a:r>
            <a:r>
              <a:rPr b="1" lang="es-ES" sz="1300">
                <a:solidFill>
                  <a:srgbClr val="000000"/>
                </a:solidFill>
                <a:latin typeface="Arial"/>
              </a:rPr>
              <a:t>-</a:t>
            </a:r>
            <a:fld id="{61F14161-0121-41C1-A121-9191A1D161F1}" type="slidenum">
              <a:rPr b="1" lang="es-ES" sz="1300">
                <a:solidFill>
                  <a:srgbClr val="000000"/>
                </a:solidFill>
                <a:latin typeface="Arial"/>
              </a:rPr>
              <a:t>&lt;número&gt;</a:t>
            </a:fld>
            <a:r>
              <a:rPr b="1" lang="es-ES" sz="1300">
                <a:solidFill>
                  <a:srgbClr val="000000"/>
                </a:solidFill>
                <a:latin typeface="Arial"/>
              </a:rPr>
              <a:t>-</a:t>
            </a:r>
            <a:endParaRPr/>
          </a:p>
        </p:txBody>
      </p:sp>
      <p:sp>
        <p:nvSpPr>
          <p:cNvPr id="236" name="CustomShape 3"/>
          <p:cNvSpPr/>
          <p:nvPr/>
        </p:nvSpPr>
        <p:spPr>
          <a:xfrm>
            <a:off x="604800" y="1476360"/>
            <a:ext cx="7949880" cy="1439280"/>
          </a:xfrm>
          <a:prstGeom prst="rect">
            <a:avLst/>
          </a:prstGeom>
        </p:spPr>
        <p:txBody>
          <a:bodyPr bIns="46080" lIns="92160" rIns="92160" tIns="46080"/>
          <a:p>
            <a:pPr>
              <a:lnSpc>
                <a:spcPct val="100000"/>
              </a:lnSpc>
              <a:buFont charset="2" typeface="Wingdings"/>
              <a:buChar char=""/>
            </a:pPr>
            <a:r>
              <a:rPr b="1" lang="es-ES" sz="2000">
                <a:solidFill>
                  <a:srgbClr val="000000"/>
                </a:solidFill>
                <a:latin typeface="Arial"/>
              </a:rPr>
              <a:t> </a:t>
            </a:r>
            <a:r>
              <a:rPr b="1" lang="es-ES" sz="2000">
                <a:solidFill>
                  <a:srgbClr val="000000"/>
                </a:solidFill>
                <a:latin typeface="Arial"/>
              </a:rPr>
              <a:t>Disposición adicional única </a:t>
            </a:r>
            <a:endParaRPr/>
          </a:p>
          <a:p>
            <a:pPr algn="just">
              <a:lnSpc>
                <a:spcPct val="100000"/>
              </a:lnSpc>
            </a:pPr>
            <a:r>
              <a:rPr lang="es-ES" sz="2000">
                <a:solidFill>
                  <a:srgbClr val="000000"/>
                </a:solidFill>
                <a:latin typeface="Arial"/>
              </a:rPr>
              <a:t>Los productos de software destinados al tratamiento automatizado de datos personales deberán incluir en su descripción técnica el nivel de seguridad, básico, medio o alto</a:t>
            </a:r>
            <a:endParaRPr/>
          </a:p>
        </p:txBody>
      </p:sp>
      <p:sp>
        <p:nvSpPr>
          <p:cNvPr id="237" name="TextShape 4"/>
          <p:cNvSpPr txBox="1"/>
          <p:nvPr/>
        </p:nvSpPr>
        <p:spPr>
          <a:xfrm>
            <a:off x="1090440" y="407880"/>
            <a:ext cx="7214760" cy="506160"/>
          </a:xfrm>
          <a:prstGeom prst="rect">
            <a:avLst/>
          </a:prstGeom>
        </p:spPr>
        <p:txBody>
          <a:bodyPr anchor="ctr" bIns="44280" lIns="90360" rIns="90360" tIns="44280"/>
          <a:p>
            <a:pPr algn="ctr">
              <a:lnSpc>
                <a:spcPct val="100000"/>
              </a:lnSpc>
            </a:pPr>
            <a:r>
              <a:rPr b="1" lang="nl-NL" sz="2000">
                <a:solidFill>
                  <a:srgbClr val="000000"/>
                </a:solidFill>
                <a:latin typeface="Arial"/>
              </a:rPr>
              <a:t>Reglamento LOPD: Título VIII Medidas de seguridad</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717120" y="309240"/>
            <a:ext cx="7762680" cy="6189840"/>
          </a:xfrm>
          <a:prstGeom prst="rect">
            <a:avLst/>
          </a:prstGeom>
        </p:spPr>
        <p:txBody>
          <a:bodyPr bIns="46080" lIns="92160" rIns="92160" tIns="46080"/>
          <a:p>
            <a:pPr algn="ctr">
              <a:lnSpc>
                <a:spcPct val="100000"/>
              </a:lnSpc>
            </a:pPr>
            <a:r>
              <a:rPr b="1" lang="es-ES" sz="2000">
                <a:solidFill>
                  <a:srgbClr val="000000"/>
                </a:solidFill>
                <a:latin typeface="Arial"/>
              </a:rPr>
              <a:t>Caso práctico: Aplicación de la LOPD</a:t>
            </a:r>
            <a:endParaRPr/>
          </a:p>
        </p:txBody>
      </p:sp>
      <p:sp>
        <p:nvSpPr>
          <p:cNvPr id="142"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112131C1-2171-41E1-9191-B161F1E181D1}" type="slidenum">
              <a:rPr b="1" lang="es-ES" sz="800">
                <a:solidFill>
                  <a:srgbClr val="000000"/>
                </a:solidFill>
                <a:latin typeface="Arial"/>
              </a:rPr>
              <a:t>&lt;número&gt;</a:t>
            </a:fld>
            <a:r>
              <a:rPr b="1" lang="es-ES" sz="800">
                <a:solidFill>
                  <a:srgbClr val="000000"/>
                </a:solidFill>
                <a:latin typeface="Arial"/>
              </a:rPr>
              <a:t>-</a:t>
            </a:r>
            <a:endParaRPr/>
          </a:p>
        </p:txBody>
      </p:sp>
      <p:sp>
        <p:nvSpPr>
          <p:cNvPr id="143" name="CustomShape 3"/>
          <p:cNvSpPr/>
          <p:nvPr/>
        </p:nvSpPr>
        <p:spPr>
          <a:xfrm>
            <a:off x="806400" y="762120"/>
            <a:ext cx="7602120" cy="3497400"/>
          </a:xfrm>
          <a:prstGeom prst="rect">
            <a:avLst/>
          </a:prstGeom>
        </p:spPr>
        <p:txBody>
          <a:bodyPr bIns="45000" lIns="90000" rIns="90000" tIns="45000"/>
          <a:p>
            <a:pPr>
              <a:lnSpc>
                <a:spcPct val="100000"/>
              </a:lnSpc>
              <a:buFont typeface="Arial"/>
              <a:buChar char="•"/>
            </a:pPr>
            <a:r>
              <a:rPr lang="es-ES" sz="1600">
                <a:solidFill>
                  <a:srgbClr val="000000"/>
                </a:solidFill>
                <a:latin typeface="Arial"/>
              </a:rPr>
              <a:t>Por otra parte, la Agencia ha contratado la seguridad de sus instalaciones con una empresa privada. Se han instalado cámaras y un circuito cerrado de TV (CCTV) para el visionado de imágenes de dichas instalaciones. No está previsto el almacenamiento de dichas imágenes para su posterior reproducción.</a:t>
            </a:r>
            <a:endParaRPr/>
          </a:p>
          <a:p>
            <a:pPr>
              <a:lnSpc>
                <a:spcPct val="100000"/>
              </a:lnSpc>
            </a:pPr>
            <a:endParaRPr/>
          </a:p>
          <a:p>
            <a:pPr>
              <a:lnSpc>
                <a:spcPct val="100000"/>
              </a:lnSpc>
              <a:buFont typeface="Arial"/>
              <a:buChar char="•"/>
            </a:pPr>
            <a:r>
              <a:rPr lang="es-ES" sz="1600">
                <a:solidFill>
                  <a:srgbClr val="000000"/>
                </a:solidFill>
                <a:latin typeface="Arial"/>
              </a:rPr>
              <a:t>Los únicos proveedores de la Agencia son empresas. Existe un fichero de proveedores en los que se almacenan los datos de contacto profesionales de sus representantes: teléfono, fax, email y dirección postal. Cuando asisten a reuniones en la sede de la Agencia, Seguridad recaba su DNI a efectos de control de visitas.</a:t>
            </a:r>
            <a:endParaRPr/>
          </a:p>
          <a:p>
            <a:pPr>
              <a:lnSpc>
                <a:spcPct val="100000"/>
              </a:lnSpc>
            </a:pPr>
            <a:endParaRPr/>
          </a:p>
          <a:p>
            <a:pPr>
              <a:lnSpc>
                <a:spcPct val="100000"/>
              </a:lnSpc>
              <a:buFont typeface="Arial"/>
              <a:buChar char="•"/>
            </a:pPr>
            <a:r>
              <a:rPr lang="es-ES" sz="1600">
                <a:solidFill>
                  <a:srgbClr val="000000"/>
                </a:solidFill>
                <a:latin typeface="Arial"/>
              </a:rPr>
              <a:t>Diseñar un plan de adecuación que resuma las acciones principales que deberá llevar a cabo la citada Agencia para cumplir la normativa de protección de datos, con especial énfasis en las medidas de seguridad a implantar.</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515160" y="515880"/>
            <a:ext cx="8306640" cy="5820120"/>
          </a:xfrm>
          <a:prstGeom prst="rect">
            <a:avLst/>
          </a:prstGeom>
        </p:spPr>
        <p:txBody>
          <a:bodyPr bIns="46080" lIns="92160" rIns="92160" tIns="46080"/>
          <a:p>
            <a:pPr algn="ctr">
              <a:lnSpc>
                <a:spcPct val="100000"/>
              </a:lnSpc>
            </a:pPr>
            <a:r>
              <a:rPr b="1" lang="es-ES" sz="2000">
                <a:solidFill>
                  <a:srgbClr val="000000"/>
                </a:solidFill>
                <a:latin typeface="Arial"/>
              </a:rPr>
              <a:t>Solución caso práctico: Plan de adecuación a la LOPD</a:t>
            </a:r>
            <a:endParaRPr/>
          </a:p>
        </p:txBody>
      </p:sp>
      <p:sp>
        <p:nvSpPr>
          <p:cNvPr id="145"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6171E1E1-C191-4181-8161-81D1615121B1}" type="slidenum">
              <a:rPr b="1" lang="es-ES" sz="800">
                <a:solidFill>
                  <a:srgbClr val="000000"/>
                </a:solidFill>
                <a:latin typeface="Arial"/>
              </a:rPr>
              <a:t>&lt;número&gt;</a:t>
            </a:fld>
            <a:r>
              <a:rPr b="1" lang="es-ES" sz="800">
                <a:solidFill>
                  <a:srgbClr val="000000"/>
                </a:solidFill>
                <a:latin typeface="Arial"/>
              </a:rPr>
              <a:t>-</a:t>
            </a:r>
            <a:endParaRPr/>
          </a:p>
        </p:txBody>
      </p:sp>
      <p:sp>
        <p:nvSpPr>
          <p:cNvPr id="146" name="CustomShape 3"/>
          <p:cNvSpPr/>
          <p:nvPr/>
        </p:nvSpPr>
        <p:spPr>
          <a:xfrm>
            <a:off x="579600" y="890280"/>
            <a:ext cx="8177760" cy="516600"/>
          </a:xfrm>
          <a:prstGeom prst="rect">
            <a:avLst/>
          </a:prstGeom>
        </p:spPr>
        <p:txBody>
          <a:bodyPr bIns="45000" lIns="90000" rIns="90000" tIns="45000"/>
          <a:p>
            <a:pPr>
              <a:lnSpc>
                <a:spcPct val="100000"/>
              </a:lnSpc>
              <a:buFont typeface="StarSymbol"/>
              <a:buAutoNum type="arabicPeriod"/>
            </a:pPr>
            <a:r>
              <a:rPr b="1" lang="es-ES" sz="1400" u="sng">
                <a:solidFill>
                  <a:srgbClr val="3366ff"/>
                </a:solidFill>
                <a:latin typeface="Arial"/>
              </a:rPr>
              <a:t>Identificación de los ficheros o tratamientos de datos personales que realiza la Agencia, y el nivel de seguridad aplicable</a:t>
            </a:r>
            <a:r>
              <a:rPr b="1" lang="es-ES" sz="1400">
                <a:solidFill>
                  <a:srgbClr val="3366ff"/>
                </a:solidFill>
                <a:latin typeface="Arial"/>
              </a:rPr>
              <a:t>. </a:t>
            </a:r>
            <a:r>
              <a:rPr b="1" lang="es-ES" sz="1400">
                <a:solidFill>
                  <a:srgbClr val="000000"/>
                </a:solidFill>
                <a:latin typeface="Arial"/>
              </a:rPr>
              <a:t>Una posible relación de ficheros podría ser la siguiente:</a:t>
            </a:r>
            <a:endParaRPr/>
          </a:p>
        </p:txBody>
      </p:sp>
      <p:sp>
        <p:nvSpPr>
          <p:cNvPr id="147" name="CustomShape 4"/>
          <p:cNvSpPr/>
          <p:nvPr/>
        </p:nvSpPr>
        <p:spPr>
          <a:xfrm>
            <a:off x="605160" y="1712880"/>
            <a:ext cx="1482840" cy="455400"/>
          </a:xfrm>
          <a:prstGeom prst="rect">
            <a:avLst/>
          </a:prstGeom>
        </p:spPr>
        <p:txBody>
          <a:bodyPr bIns="45000" lIns="90000" rIns="90000" tIns="45000"/>
          <a:p>
            <a:pPr>
              <a:lnSpc>
                <a:spcPct val="100000"/>
              </a:lnSpc>
            </a:pPr>
            <a:r>
              <a:rPr b="1" lang="es-ES" sz="1200">
                <a:solidFill>
                  <a:srgbClr val="000000"/>
                </a:solidFill>
                <a:latin typeface="Arial"/>
              </a:rPr>
              <a:t>Ayudas a autónomos</a:t>
            </a:r>
            <a:endParaRPr/>
          </a:p>
        </p:txBody>
      </p:sp>
      <p:sp>
        <p:nvSpPr>
          <p:cNvPr id="148" name="CustomShape 5"/>
          <p:cNvSpPr/>
          <p:nvPr/>
        </p:nvSpPr>
        <p:spPr>
          <a:xfrm>
            <a:off x="2456280" y="1775880"/>
            <a:ext cx="1254600" cy="272880"/>
          </a:xfrm>
          <a:prstGeom prst="rect">
            <a:avLst/>
          </a:prstGeom>
        </p:spPr>
        <p:txBody>
          <a:bodyPr bIns="45000" lIns="90000" rIns="90000" tIns="45000"/>
          <a:p>
            <a:pPr algn="ctr">
              <a:lnSpc>
                <a:spcPct val="100000"/>
              </a:lnSpc>
            </a:pPr>
            <a:r>
              <a:rPr b="1" lang="es-ES" sz="1200">
                <a:solidFill>
                  <a:srgbClr val="000000"/>
                </a:solidFill>
                <a:latin typeface="Arial"/>
              </a:rPr>
              <a:t>Básico</a:t>
            </a:r>
            <a:endParaRPr/>
          </a:p>
        </p:txBody>
      </p:sp>
      <p:sp>
        <p:nvSpPr>
          <p:cNvPr id="149" name="CustomShape 6"/>
          <p:cNvSpPr/>
          <p:nvPr/>
        </p:nvSpPr>
        <p:spPr>
          <a:xfrm>
            <a:off x="553680" y="2184120"/>
            <a:ext cx="1418400" cy="272880"/>
          </a:xfrm>
          <a:prstGeom prst="rect">
            <a:avLst/>
          </a:prstGeom>
        </p:spPr>
        <p:txBody>
          <a:bodyPr bIns="45000" lIns="90000" rIns="90000" tIns="45000"/>
          <a:p>
            <a:pPr>
              <a:lnSpc>
                <a:spcPct val="100000"/>
              </a:lnSpc>
            </a:pPr>
            <a:r>
              <a:rPr b="1" lang="es-ES" sz="1200">
                <a:solidFill>
                  <a:srgbClr val="000000"/>
                </a:solidFill>
                <a:latin typeface="Arial"/>
              </a:rPr>
              <a:t>Proveedores</a:t>
            </a:r>
            <a:endParaRPr/>
          </a:p>
        </p:txBody>
      </p:sp>
      <p:sp>
        <p:nvSpPr>
          <p:cNvPr id="150" name="CustomShape 7"/>
          <p:cNvSpPr/>
          <p:nvPr/>
        </p:nvSpPr>
        <p:spPr>
          <a:xfrm>
            <a:off x="2456280" y="2197080"/>
            <a:ext cx="1254600" cy="272880"/>
          </a:xfrm>
          <a:prstGeom prst="rect">
            <a:avLst/>
          </a:prstGeom>
        </p:spPr>
        <p:txBody>
          <a:bodyPr bIns="45000" lIns="90000" rIns="90000" tIns="45000"/>
          <a:p>
            <a:pPr algn="ctr">
              <a:lnSpc>
                <a:spcPct val="100000"/>
              </a:lnSpc>
            </a:pPr>
            <a:r>
              <a:rPr b="1" lang="es-ES" sz="1200">
                <a:solidFill>
                  <a:srgbClr val="000000"/>
                </a:solidFill>
                <a:latin typeface="Arial"/>
              </a:rPr>
              <a:t>Básico</a:t>
            </a:r>
            <a:endParaRPr/>
          </a:p>
        </p:txBody>
      </p:sp>
      <p:sp>
        <p:nvSpPr>
          <p:cNvPr id="151" name="CustomShape 8"/>
          <p:cNvSpPr/>
          <p:nvPr/>
        </p:nvSpPr>
        <p:spPr>
          <a:xfrm>
            <a:off x="4340160" y="2032560"/>
            <a:ext cx="4339800" cy="1002960"/>
          </a:xfrm>
          <a:prstGeom prst="rect">
            <a:avLst/>
          </a:prstGeom>
        </p:spPr>
        <p:txBody>
          <a:bodyPr bIns="45000" lIns="90000" rIns="90000" tIns="45000"/>
          <a:p>
            <a:pPr>
              <a:lnSpc>
                <a:spcPct val="100000"/>
              </a:lnSpc>
            </a:pPr>
            <a:r>
              <a:rPr lang="es-ES" sz="1200">
                <a:solidFill>
                  <a:srgbClr val="000000"/>
                </a:solidFill>
                <a:latin typeface="Arial"/>
              </a:rPr>
              <a:t>Sólo se almacenan datos de contacto profesionales (teléfono, email, puesto desempeñado), que están excluidos del ámbito de aplicación del RLOPD (art. 2.1). Si existieran proveedores que fueran personas físicas (autónomos) sí que se estaría dentro del ámbito del RLOPD.</a:t>
            </a:r>
            <a:endParaRPr/>
          </a:p>
        </p:txBody>
      </p:sp>
      <p:sp>
        <p:nvSpPr>
          <p:cNvPr id="152" name="CustomShape 9"/>
          <p:cNvSpPr/>
          <p:nvPr/>
        </p:nvSpPr>
        <p:spPr>
          <a:xfrm>
            <a:off x="644040" y="2975040"/>
            <a:ext cx="1443960" cy="272880"/>
          </a:xfrm>
          <a:prstGeom prst="rect">
            <a:avLst/>
          </a:prstGeom>
        </p:spPr>
        <p:txBody>
          <a:bodyPr bIns="45000" lIns="90000" rIns="90000" tIns="45000"/>
          <a:p>
            <a:pPr>
              <a:lnSpc>
                <a:spcPct val="100000"/>
              </a:lnSpc>
            </a:pPr>
            <a:r>
              <a:rPr b="1" lang="es-ES" sz="1200">
                <a:solidFill>
                  <a:srgbClr val="000000"/>
                </a:solidFill>
                <a:latin typeface="Arial"/>
              </a:rPr>
              <a:t>Empleados</a:t>
            </a:r>
            <a:endParaRPr/>
          </a:p>
        </p:txBody>
      </p:sp>
      <p:sp>
        <p:nvSpPr>
          <p:cNvPr id="153" name="CustomShape 10"/>
          <p:cNvSpPr/>
          <p:nvPr/>
        </p:nvSpPr>
        <p:spPr>
          <a:xfrm>
            <a:off x="2456280" y="2984400"/>
            <a:ext cx="1254600" cy="272880"/>
          </a:xfrm>
          <a:prstGeom prst="rect">
            <a:avLst/>
          </a:prstGeom>
        </p:spPr>
        <p:txBody>
          <a:bodyPr bIns="45000" lIns="90000" rIns="90000" tIns="45000"/>
          <a:p>
            <a:pPr algn="ctr">
              <a:lnSpc>
                <a:spcPct val="100000"/>
              </a:lnSpc>
            </a:pPr>
            <a:r>
              <a:rPr b="1" lang="es-ES" sz="1200">
                <a:solidFill>
                  <a:srgbClr val="000000"/>
                </a:solidFill>
                <a:latin typeface="Arial"/>
              </a:rPr>
              <a:t>Básico</a:t>
            </a:r>
            <a:endParaRPr/>
          </a:p>
        </p:txBody>
      </p:sp>
      <p:sp>
        <p:nvSpPr>
          <p:cNvPr id="154" name="CustomShape 11"/>
          <p:cNvSpPr/>
          <p:nvPr/>
        </p:nvSpPr>
        <p:spPr>
          <a:xfrm>
            <a:off x="653760" y="3425760"/>
            <a:ext cx="1379520" cy="272880"/>
          </a:xfrm>
          <a:prstGeom prst="rect">
            <a:avLst/>
          </a:prstGeom>
        </p:spPr>
        <p:txBody>
          <a:bodyPr bIns="45000" lIns="90000" rIns="90000" tIns="45000"/>
          <a:p>
            <a:pPr>
              <a:lnSpc>
                <a:spcPct val="100000"/>
              </a:lnSpc>
            </a:pPr>
            <a:r>
              <a:rPr b="1" lang="es-ES" sz="1200">
                <a:solidFill>
                  <a:srgbClr val="000000"/>
                </a:solidFill>
                <a:latin typeface="Arial"/>
              </a:rPr>
              <a:t>Nóminas</a:t>
            </a:r>
            <a:endParaRPr/>
          </a:p>
        </p:txBody>
      </p:sp>
      <p:sp>
        <p:nvSpPr>
          <p:cNvPr id="155" name="CustomShape 12"/>
          <p:cNvSpPr/>
          <p:nvPr/>
        </p:nvSpPr>
        <p:spPr>
          <a:xfrm>
            <a:off x="2456280" y="3444480"/>
            <a:ext cx="1254600" cy="272880"/>
          </a:xfrm>
          <a:prstGeom prst="rect">
            <a:avLst/>
          </a:prstGeom>
        </p:spPr>
        <p:txBody>
          <a:bodyPr bIns="45000" lIns="90000" rIns="90000" tIns="45000"/>
          <a:p>
            <a:pPr algn="ctr">
              <a:lnSpc>
                <a:spcPct val="100000"/>
              </a:lnSpc>
            </a:pPr>
            <a:r>
              <a:rPr b="1" lang="es-ES" sz="1200">
                <a:solidFill>
                  <a:srgbClr val="000000"/>
                </a:solidFill>
                <a:latin typeface="Arial"/>
              </a:rPr>
              <a:t>Básico</a:t>
            </a:r>
            <a:endParaRPr/>
          </a:p>
        </p:txBody>
      </p:sp>
      <p:sp>
        <p:nvSpPr>
          <p:cNvPr id="156" name="CustomShape 13"/>
          <p:cNvSpPr/>
          <p:nvPr/>
        </p:nvSpPr>
        <p:spPr>
          <a:xfrm>
            <a:off x="4353120" y="3349080"/>
            <a:ext cx="4378320" cy="820440"/>
          </a:xfrm>
          <a:prstGeom prst="rect">
            <a:avLst/>
          </a:prstGeom>
        </p:spPr>
        <p:txBody>
          <a:bodyPr bIns="45000" lIns="90000" rIns="90000" tIns="45000"/>
          <a:p>
            <a:pPr>
              <a:lnSpc>
                <a:spcPct val="100000"/>
              </a:lnSpc>
            </a:pPr>
            <a:r>
              <a:rPr lang="es-ES" sz="1200">
                <a:solidFill>
                  <a:srgbClr val="000000"/>
                </a:solidFill>
                <a:latin typeface="Arial"/>
              </a:rPr>
              <a:t>Aunque el grado de minusvalía es un dato de salud, su uso en este caso constituye una de las excepciones previstas en el artículo 81.6 del RLOPD, por lo que sólo sería exigible el nivel de medidas de seguridad básico.</a:t>
            </a:r>
            <a:endParaRPr/>
          </a:p>
        </p:txBody>
      </p:sp>
      <p:sp>
        <p:nvSpPr>
          <p:cNvPr id="157" name="CustomShape 14"/>
          <p:cNvSpPr/>
          <p:nvPr/>
        </p:nvSpPr>
        <p:spPr>
          <a:xfrm>
            <a:off x="657000" y="4034520"/>
            <a:ext cx="1841400" cy="455400"/>
          </a:xfrm>
          <a:prstGeom prst="rect">
            <a:avLst/>
          </a:prstGeom>
        </p:spPr>
        <p:txBody>
          <a:bodyPr bIns="45000" lIns="90000" rIns="90000" tIns="45000"/>
          <a:p>
            <a:pPr>
              <a:lnSpc>
                <a:spcPct val="100000"/>
              </a:lnSpc>
            </a:pPr>
            <a:r>
              <a:rPr b="1" lang="es-ES" sz="1200">
                <a:solidFill>
                  <a:srgbClr val="000000"/>
                </a:solidFill>
                <a:latin typeface="Arial"/>
              </a:rPr>
              <a:t>Gestión económico administrativa</a:t>
            </a:r>
            <a:endParaRPr/>
          </a:p>
        </p:txBody>
      </p:sp>
      <p:sp>
        <p:nvSpPr>
          <p:cNvPr id="158" name="CustomShape 15"/>
          <p:cNvSpPr/>
          <p:nvPr/>
        </p:nvSpPr>
        <p:spPr>
          <a:xfrm>
            <a:off x="2454120" y="4124880"/>
            <a:ext cx="1254600" cy="272880"/>
          </a:xfrm>
          <a:prstGeom prst="rect">
            <a:avLst/>
          </a:prstGeom>
        </p:spPr>
        <p:txBody>
          <a:bodyPr bIns="45000" lIns="90000" rIns="90000" tIns="45000"/>
          <a:p>
            <a:pPr algn="ctr">
              <a:lnSpc>
                <a:spcPct val="100000"/>
              </a:lnSpc>
            </a:pPr>
            <a:r>
              <a:rPr b="1" lang="es-ES" sz="1200">
                <a:solidFill>
                  <a:srgbClr val="000000"/>
                </a:solidFill>
                <a:latin typeface="Arial"/>
              </a:rPr>
              <a:t>Básico</a:t>
            </a:r>
            <a:endParaRPr/>
          </a:p>
        </p:txBody>
      </p:sp>
      <p:sp>
        <p:nvSpPr>
          <p:cNvPr id="159" name="CustomShape 16"/>
          <p:cNvSpPr/>
          <p:nvPr/>
        </p:nvSpPr>
        <p:spPr>
          <a:xfrm>
            <a:off x="652320" y="4586400"/>
            <a:ext cx="1841400" cy="272880"/>
          </a:xfrm>
          <a:prstGeom prst="rect">
            <a:avLst/>
          </a:prstGeom>
        </p:spPr>
        <p:txBody>
          <a:bodyPr bIns="45000" lIns="90000" rIns="90000" tIns="45000"/>
          <a:p>
            <a:pPr>
              <a:lnSpc>
                <a:spcPct val="100000"/>
              </a:lnSpc>
            </a:pPr>
            <a:r>
              <a:rPr b="1" lang="es-ES" sz="1200">
                <a:solidFill>
                  <a:srgbClr val="000000"/>
                </a:solidFill>
                <a:latin typeface="Arial"/>
              </a:rPr>
              <a:t>Control de visitas</a:t>
            </a:r>
            <a:endParaRPr/>
          </a:p>
        </p:txBody>
      </p:sp>
      <p:sp>
        <p:nvSpPr>
          <p:cNvPr id="160" name="CustomShape 17"/>
          <p:cNvSpPr/>
          <p:nvPr/>
        </p:nvSpPr>
        <p:spPr>
          <a:xfrm>
            <a:off x="2439000" y="4586400"/>
            <a:ext cx="1254600" cy="272880"/>
          </a:xfrm>
          <a:prstGeom prst="rect">
            <a:avLst/>
          </a:prstGeom>
        </p:spPr>
        <p:txBody>
          <a:bodyPr bIns="45000" lIns="90000" rIns="90000" tIns="45000"/>
          <a:p>
            <a:pPr algn="ctr">
              <a:lnSpc>
                <a:spcPct val="100000"/>
              </a:lnSpc>
            </a:pPr>
            <a:r>
              <a:rPr b="1" lang="es-ES" sz="1200">
                <a:solidFill>
                  <a:srgbClr val="000000"/>
                </a:solidFill>
                <a:latin typeface="Arial"/>
              </a:rPr>
              <a:t>Básico</a:t>
            </a:r>
            <a:endParaRPr/>
          </a:p>
        </p:txBody>
      </p:sp>
      <p:sp>
        <p:nvSpPr>
          <p:cNvPr id="161" name="CustomShape 18"/>
          <p:cNvSpPr/>
          <p:nvPr/>
        </p:nvSpPr>
        <p:spPr>
          <a:xfrm>
            <a:off x="4314600" y="4542480"/>
            <a:ext cx="4339800" cy="455400"/>
          </a:xfrm>
          <a:prstGeom prst="rect">
            <a:avLst/>
          </a:prstGeom>
        </p:spPr>
        <p:txBody>
          <a:bodyPr bIns="45000" lIns="90000" rIns="90000" tIns="45000"/>
          <a:p>
            <a:pPr>
              <a:lnSpc>
                <a:spcPct val="100000"/>
              </a:lnSpc>
            </a:pPr>
            <a:r>
              <a:rPr lang="es-ES" sz="1200">
                <a:solidFill>
                  <a:srgbClr val="000000"/>
                </a:solidFill>
                <a:latin typeface="Arial"/>
              </a:rPr>
              <a:t>La Agencia es responsable del fichero, aunque la gestión del mismo la realice la empresa de seguridad</a:t>
            </a:r>
            <a:endParaRPr/>
          </a:p>
        </p:txBody>
      </p:sp>
      <p:sp>
        <p:nvSpPr>
          <p:cNvPr id="162" name="CustomShape 19"/>
          <p:cNvSpPr/>
          <p:nvPr/>
        </p:nvSpPr>
        <p:spPr>
          <a:xfrm>
            <a:off x="650160" y="5099400"/>
            <a:ext cx="1841400" cy="272880"/>
          </a:xfrm>
          <a:prstGeom prst="rect">
            <a:avLst/>
          </a:prstGeom>
        </p:spPr>
        <p:txBody>
          <a:bodyPr bIns="45000" lIns="90000" rIns="90000" tIns="45000"/>
          <a:p>
            <a:pPr>
              <a:lnSpc>
                <a:spcPct val="100000"/>
              </a:lnSpc>
            </a:pPr>
            <a:r>
              <a:rPr b="1" lang="es-ES" sz="1200">
                <a:solidFill>
                  <a:srgbClr val="000000"/>
                </a:solidFill>
                <a:latin typeface="Arial"/>
              </a:rPr>
              <a:t>Videovigilancia</a:t>
            </a:r>
            <a:endParaRPr/>
          </a:p>
        </p:txBody>
      </p:sp>
      <p:sp>
        <p:nvSpPr>
          <p:cNvPr id="163" name="CustomShape 20"/>
          <p:cNvSpPr/>
          <p:nvPr/>
        </p:nvSpPr>
        <p:spPr>
          <a:xfrm>
            <a:off x="2436840" y="5112360"/>
            <a:ext cx="1254600" cy="272880"/>
          </a:xfrm>
          <a:prstGeom prst="rect">
            <a:avLst/>
          </a:prstGeom>
        </p:spPr>
        <p:txBody>
          <a:bodyPr bIns="45000" lIns="90000" rIns="90000" tIns="45000"/>
          <a:p>
            <a:pPr algn="ctr">
              <a:lnSpc>
                <a:spcPct val="100000"/>
              </a:lnSpc>
            </a:pPr>
            <a:r>
              <a:rPr b="1" lang="es-ES" sz="1200">
                <a:solidFill>
                  <a:srgbClr val="000000"/>
                </a:solidFill>
                <a:latin typeface="Arial"/>
              </a:rPr>
              <a:t>Básico</a:t>
            </a:r>
            <a:endParaRPr/>
          </a:p>
        </p:txBody>
      </p:sp>
      <p:sp>
        <p:nvSpPr>
          <p:cNvPr id="164" name="CustomShape 21"/>
          <p:cNvSpPr/>
          <p:nvPr/>
        </p:nvSpPr>
        <p:spPr>
          <a:xfrm>
            <a:off x="4301640" y="5029920"/>
            <a:ext cx="4378320" cy="637920"/>
          </a:xfrm>
          <a:prstGeom prst="rect">
            <a:avLst/>
          </a:prstGeom>
        </p:spPr>
        <p:txBody>
          <a:bodyPr bIns="45000" lIns="90000" rIns="90000" tIns="45000"/>
          <a:p>
            <a:pPr>
              <a:lnSpc>
                <a:spcPct val="100000"/>
              </a:lnSpc>
            </a:pPr>
            <a:r>
              <a:rPr lang="es-ES" sz="1200">
                <a:solidFill>
                  <a:srgbClr val="000000"/>
                </a:solidFill>
                <a:latin typeface="Arial"/>
              </a:rPr>
              <a:t>Hay tratamiento de datos pero no existe fichero, puesto que las imágenes no se almacenan.  No  procede inscripción en RGPD. Persisten no obstante el resto de obligaciones</a:t>
            </a:r>
            <a:endParaRPr/>
          </a:p>
        </p:txBody>
      </p:sp>
      <p:sp>
        <p:nvSpPr>
          <p:cNvPr id="165" name="CustomShape 22"/>
          <p:cNvSpPr/>
          <p:nvPr/>
        </p:nvSpPr>
        <p:spPr>
          <a:xfrm>
            <a:off x="553680" y="1468080"/>
            <a:ext cx="1390680" cy="272880"/>
          </a:xfrm>
          <a:prstGeom prst="rect">
            <a:avLst/>
          </a:prstGeom>
          <a:solidFill>
            <a:srgbClr val="ffcc66"/>
          </a:solidFill>
        </p:spPr>
        <p:txBody>
          <a:bodyPr bIns="45000" lIns="90000" rIns="90000" tIns="45000"/>
          <a:p>
            <a:pPr>
              <a:lnSpc>
                <a:spcPct val="100000"/>
              </a:lnSpc>
            </a:pPr>
            <a:r>
              <a:rPr b="1" lang="es-ES" sz="1200">
                <a:solidFill>
                  <a:srgbClr val="000000"/>
                </a:solidFill>
                <a:latin typeface="Arial"/>
              </a:rPr>
              <a:t>Fichero/Tratam.</a:t>
            </a:r>
            <a:endParaRPr/>
          </a:p>
        </p:txBody>
      </p:sp>
      <p:sp>
        <p:nvSpPr>
          <p:cNvPr id="166" name="CustomShape 23"/>
          <p:cNvSpPr/>
          <p:nvPr/>
        </p:nvSpPr>
        <p:spPr>
          <a:xfrm>
            <a:off x="2058480" y="1478880"/>
            <a:ext cx="2242800" cy="272880"/>
          </a:xfrm>
          <a:prstGeom prst="rect">
            <a:avLst/>
          </a:prstGeom>
          <a:solidFill>
            <a:srgbClr val="ffcc66"/>
          </a:solidFill>
        </p:spPr>
        <p:txBody>
          <a:bodyPr bIns="45000" lIns="90000" rIns="90000" tIns="45000"/>
          <a:p>
            <a:pPr>
              <a:lnSpc>
                <a:spcPct val="100000"/>
              </a:lnSpc>
            </a:pPr>
            <a:r>
              <a:rPr b="1" lang="es-ES" sz="1200">
                <a:solidFill>
                  <a:srgbClr val="000000"/>
                </a:solidFill>
                <a:latin typeface="Arial"/>
              </a:rPr>
              <a:t>Nivel medidas de seguridad</a:t>
            </a:r>
            <a:endParaRPr/>
          </a:p>
        </p:txBody>
      </p:sp>
      <p:sp>
        <p:nvSpPr>
          <p:cNvPr id="167" name="CustomShape 24"/>
          <p:cNvSpPr/>
          <p:nvPr/>
        </p:nvSpPr>
        <p:spPr>
          <a:xfrm>
            <a:off x="4374720" y="1468080"/>
            <a:ext cx="3983400" cy="272880"/>
          </a:xfrm>
          <a:prstGeom prst="rect">
            <a:avLst/>
          </a:prstGeom>
          <a:solidFill>
            <a:srgbClr val="ffcc66"/>
          </a:solidFill>
        </p:spPr>
        <p:txBody>
          <a:bodyPr bIns="45000" lIns="90000" rIns="90000" tIns="45000"/>
          <a:p>
            <a:pPr>
              <a:lnSpc>
                <a:spcPct val="100000"/>
              </a:lnSpc>
            </a:pPr>
            <a:r>
              <a:rPr b="1" lang="es-ES" sz="1200">
                <a:solidFill>
                  <a:srgbClr val="000000"/>
                </a:solidFill>
                <a:latin typeface="Arial"/>
              </a:rPr>
              <a:t>Observaciones</a:t>
            </a:r>
            <a:endParaRPr/>
          </a:p>
        </p:txBody>
      </p:sp>
      <p:sp>
        <p:nvSpPr>
          <p:cNvPr id="168" name="CustomShape 25"/>
          <p:cNvSpPr/>
          <p:nvPr/>
        </p:nvSpPr>
        <p:spPr>
          <a:xfrm>
            <a:off x="650520" y="5753880"/>
            <a:ext cx="1841400" cy="455400"/>
          </a:xfrm>
          <a:prstGeom prst="rect">
            <a:avLst/>
          </a:prstGeom>
        </p:spPr>
        <p:txBody>
          <a:bodyPr bIns="45000" lIns="90000" rIns="90000" tIns="45000"/>
          <a:p>
            <a:pPr>
              <a:lnSpc>
                <a:spcPct val="100000"/>
              </a:lnSpc>
            </a:pPr>
            <a:r>
              <a:rPr b="1" lang="es-ES" sz="1200">
                <a:solidFill>
                  <a:srgbClr val="000000"/>
                </a:solidFill>
                <a:latin typeface="Arial"/>
              </a:rPr>
              <a:t>Historiales clínicos empleados</a:t>
            </a:r>
            <a:endParaRPr/>
          </a:p>
        </p:txBody>
      </p:sp>
      <p:sp>
        <p:nvSpPr>
          <p:cNvPr id="169" name="CustomShape 26"/>
          <p:cNvSpPr/>
          <p:nvPr/>
        </p:nvSpPr>
        <p:spPr>
          <a:xfrm>
            <a:off x="2432520" y="5842080"/>
            <a:ext cx="1254600" cy="272880"/>
          </a:xfrm>
          <a:prstGeom prst="rect">
            <a:avLst/>
          </a:prstGeom>
        </p:spPr>
        <p:txBody>
          <a:bodyPr bIns="45000" lIns="90000" rIns="90000" tIns="45000"/>
          <a:p>
            <a:pPr algn="ctr">
              <a:lnSpc>
                <a:spcPct val="100000"/>
              </a:lnSpc>
            </a:pPr>
            <a:r>
              <a:rPr b="1" lang="es-ES" sz="1200">
                <a:solidFill>
                  <a:srgbClr val="000000"/>
                </a:solidFill>
                <a:latin typeface="Arial"/>
              </a:rPr>
              <a:t>Alto</a:t>
            </a:r>
            <a:endParaRPr/>
          </a:p>
        </p:txBody>
      </p:sp>
      <p:sp>
        <p:nvSpPr>
          <p:cNvPr id="170" name="CustomShape 27"/>
          <p:cNvSpPr/>
          <p:nvPr/>
        </p:nvSpPr>
        <p:spPr>
          <a:xfrm>
            <a:off x="4312440" y="5786640"/>
            <a:ext cx="4239000" cy="455400"/>
          </a:xfrm>
          <a:prstGeom prst="rect">
            <a:avLst/>
          </a:prstGeom>
        </p:spPr>
        <p:txBody>
          <a:bodyPr bIns="45000" lIns="90000" rIns="90000" tIns="45000"/>
          <a:p>
            <a:pPr>
              <a:lnSpc>
                <a:spcPct val="100000"/>
              </a:lnSpc>
            </a:pPr>
            <a:r>
              <a:rPr lang="es-ES" sz="1200">
                <a:solidFill>
                  <a:srgbClr val="000000"/>
                </a:solidFill>
                <a:latin typeface="Arial"/>
              </a:rPr>
              <a:t>Almacena datos de salud. Sistema de tratamiento mixto: automatizado y no automatizado</a:t>
            </a:r>
            <a:endParaRPr/>
          </a:p>
        </p:txBody>
      </p:sp>
      <p:sp>
        <p:nvSpPr>
          <p:cNvPr id="171" name="CustomShape 28"/>
          <p:cNvSpPr/>
          <p:nvPr/>
        </p:nvSpPr>
        <p:spPr>
          <a:xfrm>
            <a:off x="1414800" y="2299320"/>
            <a:ext cx="746640" cy="364680"/>
          </a:xfrm>
          <a:prstGeom prst="rect">
            <a:avLst/>
          </a:prstGeom>
        </p:spPr>
        <p:txBody>
          <a:bodyPr bIns="45000" lIns="90000" rIns="90000" tIns="45000"/>
          <a:p>
            <a:pPr>
              <a:lnSpc>
                <a:spcPct val="100000"/>
              </a:lnSpc>
            </a:pPr>
            <a:r>
              <a:rPr b="1" lang="es-ES">
                <a:solidFill>
                  <a:srgbClr val="ffc000"/>
                </a:solidFill>
                <a:latin typeface="Arial"/>
              </a:rPr>
              <a:t>¡NO!</a:t>
            </a:r>
            <a:endParaRPr/>
          </a:p>
        </p:txBody>
      </p:sp>
      <p:sp>
        <p:nvSpPr>
          <p:cNvPr id="172" name="CustomShape 29"/>
          <p:cNvSpPr/>
          <p:nvPr/>
        </p:nvSpPr>
        <p:spPr>
          <a:xfrm>
            <a:off x="321840" y="2176560"/>
            <a:ext cx="1571040" cy="398880"/>
          </a:xfrm>
          <a:prstGeom prst="rect">
            <a:avLst>
              <a:gd fmla="val 23520" name="adj"/>
            </a:avLst>
          </a:prstGeom>
          <a:solidFill>
            <a:srgbClr val="e8bc00"/>
          </a:solidFill>
        </p:spPr>
      </p:sp>
      <p:sp>
        <p:nvSpPr>
          <p:cNvPr id="173" name="CustomShape 30"/>
          <p:cNvSpPr/>
          <p:nvPr/>
        </p:nvSpPr>
        <p:spPr>
          <a:xfrm>
            <a:off x="4350960" y="1758600"/>
            <a:ext cx="3944880" cy="272880"/>
          </a:xfrm>
          <a:prstGeom prst="rect">
            <a:avLst/>
          </a:prstGeom>
        </p:spPr>
        <p:txBody>
          <a:bodyPr bIns="45000" lIns="90000" rIns="90000" tIns="45000"/>
          <a:p>
            <a:pPr algn="ctr">
              <a:lnSpc>
                <a:spcPct val="100000"/>
              </a:lnSpc>
            </a:pPr>
            <a:r>
              <a:rPr lang="es-ES" sz="1200">
                <a:solidFill>
                  <a:srgbClr val="000000"/>
                </a:solidFill>
                <a:latin typeface="Arial"/>
              </a:rPr>
              <a:t>--</a:t>
            </a:r>
            <a:endParaRPr/>
          </a:p>
        </p:txBody>
      </p:sp>
      <p:sp>
        <p:nvSpPr>
          <p:cNvPr id="174" name="CustomShape 31"/>
          <p:cNvSpPr/>
          <p:nvPr/>
        </p:nvSpPr>
        <p:spPr>
          <a:xfrm>
            <a:off x="4374360" y="2993040"/>
            <a:ext cx="3944880" cy="272880"/>
          </a:xfrm>
          <a:prstGeom prst="rect">
            <a:avLst/>
          </a:prstGeom>
        </p:spPr>
        <p:txBody>
          <a:bodyPr bIns="45000" lIns="90000" rIns="90000" tIns="45000"/>
          <a:p>
            <a:pPr algn="ctr">
              <a:lnSpc>
                <a:spcPct val="100000"/>
              </a:lnSpc>
            </a:pPr>
            <a:r>
              <a:rPr lang="es-ES" sz="1200">
                <a:solidFill>
                  <a:srgbClr val="000000"/>
                </a:solidFill>
                <a:latin typeface="Arial"/>
              </a:rPr>
              <a:t>--</a:t>
            </a:r>
            <a:endParaRPr/>
          </a:p>
        </p:txBody>
      </p:sp>
      <p:sp>
        <p:nvSpPr>
          <p:cNvPr id="175" name="CustomShape 32"/>
          <p:cNvSpPr/>
          <p:nvPr/>
        </p:nvSpPr>
        <p:spPr>
          <a:xfrm>
            <a:off x="4398120" y="4149720"/>
            <a:ext cx="3944880" cy="272880"/>
          </a:xfrm>
          <a:prstGeom prst="rect">
            <a:avLst/>
          </a:prstGeom>
        </p:spPr>
        <p:txBody>
          <a:bodyPr bIns="45000" lIns="90000" rIns="90000" tIns="45000"/>
          <a:p>
            <a:pPr algn="ctr">
              <a:lnSpc>
                <a:spcPct val="100000"/>
              </a:lnSpc>
            </a:pPr>
            <a:r>
              <a:rPr lang="es-ES" sz="1200">
                <a:solidFill>
                  <a:srgbClr val="000000"/>
                </a:solidFill>
                <a:latin typeface="Arial"/>
              </a:rPr>
              <a:t>--</a:t>
            </a: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171"/>
                                        </p:tgtEl>
                                        <p:attrNameLst>
                                          <p:attrName>style.visibility</p:attrName>
                                        </p:attrNameLst>
                                      </p:cBhvr>
                                      <p:to>
                                        <p:strVal val="visible"/>
                                      </p:to>
                                    </p:set>
                                    <p:animEffect filter="box(in)" transition="out">
                                      <p:cBhvr additive="repl">
                                        <p:cTn dur="500" fill="freeze" id="7"/>
                                        <p:tgtEl>
                                          <p:spTgt spid="171"/>
                                        </p:tgtEl>
                                      </p:cBhvr>
                                    </p:animEffect>
                                  </p:childTnLst>
                                </p:cTn>
                              </p:par>
                              <p:par>
                                <p:cTn fill="hold" id="8" nodeType="withEffect" presetClass="entr" presetID="4" presetSubtype="16">
                                  <p:stCondLst>
                                    <p:cond delay="0"/>
                                  </p:stCondLst>
                                  <p:childTnLst>
                                    <p:set>
                                      <p:cBhvr>
                                        <p:cTn dur="1" fill="hold" id="9">
                                          <p:stCondLst>
                                            <p:cond delay="0"/>
                                          </p:stCondLst>
                                        </p:cTn>
                                        <p:tgtEl>
                                          <p:spTgt spid="172"/>
                                        </p:tgtEl>
                                        <p:attrNameLst>
                                          <p:attrName>style.visibility</p:attrName>
                                        </p:attrNameLst>
                                      </p:cBhvr>
                                      <p:to>
                                        <p:strVal val="visible"/>
                                      </p:to>
                                    </p:set>
                                    <p:animEffect filter="box(in)" transition="out">
                                      <p:cBhvr additive="repl">
                                        <p:cTn dur="500" fill="freeze" id="10"/>
                                        <p:tgtEl>
                                          <p:spTgt spid="172"/>
                                        </p:tgtEl>
                                      </p:cBhvr>
                                    </p:animEffect>
                                  </p:childTnLst>
                                </p:cTn>
                              </p:par>
                              <p:par>
                                <p:cTn fill="hold" id="11" nodeType="withEffect" presetClass="entr" presetID="4" presetSubtype="16">
                                  <p:stCondLst>
                                    <p:cond delay="0"/>
                                  </p:stCondLst>
                                  <p:childTnLst>
                                    <p:set>
                                      <p:cBhvr>
                                        <p:cTn dur="1" fill="hold" id="12">
                                          <p:stCondLst>
                                            <p:cond delay="0"/>
                                          </p:stCondLst>
                                        </p:cTn>
                                        <p:tgtEl>
                                          <p:spTgt spid="151"/>
                                        </p:tgtEl>
                                        <p:attrNameLst>
                                          <p:attrName>style.visibility</p:attrName>
                                        </p:attrNameLst>
                                      </p:cBhvr>
                                      <p:to>
                                        <p:strVal val="visible"/>
                                      </p:to>
                                    </p:set>
                                    <p:animEffect filter="box(in)" transition="out">
                                      <p:cBhvr additive="repl">
                                        <p:cTn dur="500" fill="freeze" id="13"/>
                                        <p:tgtEl>
                                          <p:spTgt spid="15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515160" y="515880"/>
            <a:ext cx="8306640" cy="5820120"/>
          </a:xfrm>
          <a:prstGeom prst="rect">
            <a:avLst/>
          </a:prstGeom>
        </p:spPr>
        <p:txBody>
          <a:bodyPr bIns="46080" lIns="92160" rIns="92160" tIns="46080"/>
          <a:p>
            <a:pPr algn="ctr">
              <a:lnSpc>
                <a:spcPct val="100000"/>
              </a:lnSpc>
            </a:pPr>
            <a:r>
              <a:rPr b="1" lang="es-ES" sz="2000">
                <a:solidFill>
                  <a:srgbClr val="000000"/>
                </a:solidFill>
                <a:latin typeface="Arial"/>
              </a:rPr>
              <a:t>Solución caso práctico: Plan de adecuación a la LOPD</a:t>
            </a:r>
            <a:endParaRPr/>
          </a:p>
        </p:txBody>
      </p:sp>
      <p:sp>
        <p:nvSpPr>
          <p:cNvPr id="177"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8171A1C1-8191-4101-B1F1-C161F1711111}" type="slidenum">
              <a:rPr b="1" lang="es-ES" sz="800">
                <a:solidFill>
                  <a:srgbClr val="000000"/>
                </a:solidFill>
                <a:latin typeface="Arial"/>
              </a:rPr>
              <a:t>&lt;número&gt;</a:t>
            </a:fld>
            <a:r>
              <a:rPr b="1" lang="es-ES" sz="800">
                <a:solidFill>
                  <a:srgbClr val="000000"/>
                </a:solidFill>
                <a:latin typeface="Arial"/>
              </a:rPr>
              <a:t>-</a:t>
            </a:r>
            <a:endParaRPr/>
          </a:p>
        </p:txBody>
      </p:sp>
      <p:sp>
        <p:nvSpPr>
          <p:cNvPr id="178" name="CustomShape 3"/>
          <p:cNvSpPr/>
          <p:nvPr/>
        </p:nvSpPr>
        <p:spPr>
          <a:xfrm>
            <a:off x="657000" y="890280"/>
            <a:ext cx="7966080" cy="516600"/>
          </a:xfrm>
          <a:prstGeom prst="rect">
            <a:avLst/>
          </a:prstGeom>
        </p:spPr>
        <p:txBody>
          <a:bodyPr bIns="45000" lIns="90000" rIns="90000" tIns="45000"/>
          <a:p>
            <a:pPr>
              <a:lnSpc>
                <a:spcPct val="100000"/>
              </a:lnSpc>
              <a:buFont typeface="Arial"/>
              <a:buAutoNum type="arabicPeriod"/>
            </a:pPr>
            <a:r>
              <a:rPr b="1" lang="es-ES" sz="1400" u="sng">
                <a:solidFill>
                  <a:srgbClr val="3366ff"/>
                </a:solidFill>
                <a:latin typeface="Arial"/>
              </a:rPr>
              <a:t>Determinar y formalizar los contratos de prestación de servicios que implican tratamiento de datos personales</a:t>
            </a:r>
            <a:r>
              <a:rPr b="1" lang="es-ES" sz="1400">
                <a:solidFill>
                  <a:srgbClr val="3366ff"/>
                </a:solidFill>
                <a:latin typeface="Arial"/>
              </a:rPr>
              <a:t>:</a:t>
            </a:r>
            <a:endParaRPr/>
          </a:p>
        </p:txBody>
      </p:sp>
      <p:sp>
        <p:nvSpPr>
          <p:cNvPr id="179" name="CustomShape 4"/>
          <p:cNvSpPr/>
          <p:nvPr/>
        </p:nvSpPr>
        <p:spPr>
          <a:xfrm>
            <a:off x="806400" y="1470600"/>
            <a:ext cx="7886520" cy="4608360"/>
          </a:xfrm>
          <a:prstGeom prst="rect">
            <a:avLst/>
          </a:prstGeom>
        </p:spPr>
        <p:txBody>
          <a:bodyPr bIns="45000" lIns="90000" rIns="90000" tIns="45000"/>
          <a:p>
            <a:pPr>
              <a:lnSpc>
                <a:spcPct val="100000"/>
              </a:lnSpc>
              <a:buFont typeface="Arial"/>
              <a:buChar char="•"/>
            </a:pPr>
            <a:r>
              <a:rPr lang="es-ES" sz="1600">
                <a:solidFill>
                  <a:srgbClr val="000000"/>
                </a:solidFill>
                <a:latin typeface="Arial"/>
              </a:rPr>
              <a:t>Por un lado, tenemos la </a:t>
            </a:r>
            <a:r>
              <a:rPr b="1" lang="es-ES" sz="1600">
                <a:solidFill>
                  <a:srgbClr val="000000"/>
                </a:solidFill>
                <a:latin typeface="Arial"/>
              </a:rPr>
              <a:t>empresa externa que realiza el hosting </a:t>
            </a:r>
            <a:r>
              <a:rPr lang="es-ES" sz="1600">
                <a:solidFill>
                  <a:srgbClr val="000000"/>
                </a:solidFill>
                <a:latin typeface="Arial"/>
              </a:rPr>
              <a:t>del sistema de información que gestiona las solicitudes de subvenciones y ayudas a autónomos.</a:t>
            </a:r>
            <a:endParaRPr/>
          </a:p>
          <a:p>
            <a:pPr>
              <a:lnSpc>
                <a:spcPct val="100000"/>
              </a:lnSpc>
              <a:buFont typeface="Arial"/>
              <a:buChar char="•"/>
            </a:pPr>
            <a:r>
              <a:rPr lang="es-ES" sz="1600">
                <a:solidFill>
                  <a:srgbClr val="000000"/>
                </a:solidFill>
                <a:latin typeface="Arial"/>
              </a:rPr>
              <a:t>La </a:t>
            </a:r>
            <a:r>
              <a:rPr b="1" lang="es-ES" sz="1600">
                <a:solidFill>
                  <a:srgbClr val="000000"/>
                </a:solidFill>
                <a:latin typeface="Arial"/>
              </a:rPr>
              <a:t>empresa de seguridad</a:t>
            </a:r>
            <a:r>
              <a:rPr lang="es-ES" sz="1600">
                <a:solidFill>
                  <a:srgbClr val="000000"/>
                </a:solidFill>
                <a:latin typeface="Arial"/>
              </a:rPr>
              <a:t> también realiza tratamiento de datos personales, ya que tiene acceso a la base de datos del personal autorizado a entrar en las instalaciones, visiona las imágenes de las cámaras de seguridad y realiza toda la gestión asociada al control de visitas.</a:t>
            </a:r>
            <a:endParaRPr/>
          </a:p>
          <a:p>
            <a:pPr>
              <a:lnSpc>
                <a:spcPct val="100000"/>
              </a:lnSpc>
              <a:buFont typeface="Arial"/>
              <a:buChar char="•"/>
            </a:pPr>
            <a:r>
              <a:rPr lang="es-ES" sz="1600">
                <a:solidFill>
                  <a:srgbClr val="000000"/>
                </a:solidFill>
                <a:latin typeface="Arial"/>
              </a:rPr>
              <a:t>De acuerdo con lo establecido en el artículo 12 de la LOPD, estos tratamientos de datos deberán estar regulados en un </a:t>
            </a:r>
            <a:r>
              <a:rPr b="1" lang="es-ES" sz="1600">
                <a:solidFill>
                  <a:srgbClr val="000000"/>
                </a:solidFill>
                <a:latin typeface="Arial"/>
              </a:rPr>
              <a:t>contrato escrito</a:t>
            </a:r>
            <a:r>
              <a:rPr lang="es-ES" sz="1600">
                <a:solidFill>
                  <a:srgbClr val="000000"/>
                </a:solidFill>
                <a:latin typeface="Arial"/>
              </a:rPr>
              <a:t>. En dichos contratos:</a:t>
            </a:r>
            <a:endParaRPr/>
          </a:p>
          <a:p>
            <a:pPr lvl="1">
              <a:lnSpc>
                <a:spcPct val="100000"/>
              </a:lnSpc>
              <a:buFont typeface="Arial"/>
              <a:buChar char="•"/>
            </a:pPr>
            <a:r>
              <a:rPr lang="es-ES" sz="1600">
                <a:solidFill>
                  <a:srgbClr val="000000"/>
                </a:solidFill>
                <a:latin typeface="Arial"/>
              </a:rPr>
              <a:t>se establecerá expresamente que el </a:t>
            </a:r>
            <a:r>
              <a:rPr b="1" lang="es-ES" sz="1600">
                <a:solidFill>
                  <a:srgbClr val="000000"/>
                </a:solidFill>
                <a:latin typeface="Arial"/>
              </a:rPr>
              <a:t>encargado de tratamiento</a:t>
            </a:r>
            <a:r>
              <a:rPr lang="es-ES" sz="1600">
                <a:solidFill>
                  <a:srgbClr val="000000"/>
                </a:solidFill>
                <a:latin typeface="Arial"/>
              </a:rPr>
              <a:t> (la empresa de hosting y la empresa de seguridad) únicamente tratará los datos conforme a las instrucciones de la Agencia; que no los utilizará con un fin distinto al que figure en el contrato, ni los comunicará a otras personas.</a:t>
            </a:r>
            <a:endParaRPr/>
          </a:p>
          <a:p>
            <a:pPr lvl="1">
              <a:lnSpc>
                <a:spcPct val="100000"/>
              </a:lnSpc>
              <a:buFont typeface="Arial"/>
              <a:buChar char="•"/>
            </a:pPr>
            <a:r>
              <a:rPr lang="es-ES" sz="1600">
                <a:solidFill>
                  <a:srgbClr val="000000"/>
                </a:solidFill>
                <a:latin typeface="Arial"/>
              </a:rPr>
              <a:t>se estipularán las </a:t>
            </a:r>
            <a:r>
              <a:rPr b="1" lang="es-ES" sz="1600">
                <a:solidFill>
                  <a:srgbClr val="000000"/>
                </a:solidFill>
                <a:latin typeface="Arial"/>
              </a:rPr>
              <a:t>medidas de seguridad</a:t>
            </a:r>
            <a:r>
              <a:rPr lang="es-ES" sz="1600">
                <a:solidFill>
                  <a:srgbClr val="000000"/>
                </a:solidFill>
                <a:latin typeface="Arial"/>
              </a:rPr>
              <a:t> que el encargado del tratamiento está obligado a implementar.</a:t>
            </a:r>
            <a:endParaRPr/>
          </a:p>
          <a:p>
            <a:pPr>
              <a:lnSpc>
                <a:spcPct val="10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515160" y="309240"/>
            <a:ext cx="8306640" cy="6168600"/>
          </a:xfrm>
          <a:prstGeom prst="rect">
            <a:avLst/>
          </a:prstGeom>
        </p:spPr>
        <p:txBody>
          <a:bodyPr bIns="46080" lIns="92160" rIns="92160" tIns="46080"/>
          <a:p>
            <a:pPr algn="ctr">
              <a:lnSpc>
                <a:spcPct val="100000"/>
              </a:lnSpc>
            </a:pPr>
            <a:r>
              <a:rPr b="1" lang="es-ES" sz="2000">
                <a:solidFill>
                  <a:srgbClr val="000000"/>
                </a:solidFill>
                <a:latin typeface="Arial"/>
              </a:rPr>
              <a:t>Solución caso práctico: Plan de adecuación a la LOPD</a:t>
            </a:r>
            <a:endParaRPr/>
          </a:p>
        </p:txBody>
      </p:sp>
      <p:sp>
        <p:nvSpPr>
          <p:cNvPr id="181"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D121D1D1-B1A1-4161-B1D1-91C1D19191F1}" type="slidenum">
              <a:rPr b="1" lang="es-ES" sz="800">
                <a:solidFill>
                  <a:srgbClr val="000000"/>
                </a:solidFill>
                <a:latin typeface="Arial"/>
              </a:rPr>
              <a:t>&lt;número&gt;</a:t>
            </a:fld>
            <a:r>
              <a:rPr b="1" lang="es-ES" sz="800">
                <a:solidFill>
                  <a:srgbClr val="000000"/>
                </a:solidFill>
                <a:latin typeface="Arial"/>
              </a:rPr>
              <a:t>-</a:t>
            </a:r>
            <a:endParaRPr/>
          </a:p>
        </p:txBody>
      </p:sp>
      <p:sp>
        <p:nvSpPr>
          <p:cNvPr id="182" name="CustomShape 3"/>
          <p:cNvSpPr/>
          <p:nvPr/>
        </p:nvSpPr>
        <p:spPr>
          <a:xfrm>
            <a:off x="657000" y="722880"/>
            <a:ext cx="7966080" cy="303480"/>
          </a:xfrm>
          <a:prstGeom prst="rect">
            <a:avLst/>
          </a:prstGeom>
        </p:spPr>
        <p:txBody>
          <a:bodyPr bIns="45000" lIns="90000" rIns="90000" tIns="45000"/>
          <a:p>
            <a:pPr>
              <a:lnSpc>
                <a:spcPct val="100000"/>
              </a:lnSpc>
              <a:buFont typeface="Arial"/>
              <a:buAutoNum type="arabicPeriod"/>
            </a:pPr>
            <a:r>
              <a:rPr b="1" lang="es-ES" sz="1400" u="sng">
                <a:solidFill>
                  <a:srgbClr val="3366ff"/>
                </a:solidFill>
                <a:latin typeface="Arial"/>
              </a:rPr>
              <a:t>Elaboración del Documento de Seguridad</a:t>
            </a:r>
            <a:endParaRPr/>
          </a:p>
        </p:txBody>
      </p:sp>
      <p:sp>
        <p:nvSpPr>
          <p:cNvPr id="183" name="CustomShape 4"/>
          <p:cNvSpPr/>
          <p:nvPr/>
        </p:nvSpPr>
        <p:spPr>
          <a:xfrm>
            <a:off x="708480" y="1006920"/>
            <a:ext cx="8061840" cy="5693400"/>
          </a:xfrm>
          <a:prstGeom prst="rect">
            <a:avLst/>
          </a:prstGeom>
        </p:spPr>
        <p:txBody>
          <a:bodyPr bIns="45000" lIns="90000" rIns="90000" tIns="45000"/>
          <a:p>
            <a:pPr>
              <a:lnSpc>
                <a:spcPct val="100000"/>
              </a:lnSpc>
              <a:buFont typeface="Arial"/>
              <a:buChar char="•"/>
            </a:pPr>
            <a:r>
              <a:rPr lang="es-ES" sz="1500">
                <a:solidFill>
                  <a:srgbClr val="000000"/>
                </a:solidFill>
                <a:latin typeface="Arial"/>
              </a:rPr>
              <a:t>Está regulado en el art. 88 del RLOPD. Su elaboración es preceptiva por parte de cualquier entidad que sea responsable de ficheros o tratamientos de datos personales. Es un documento </a:t>
            </a:r>
            <a:r>
              <a:rPr b="1" lang="es-ES" sz="1500">
                <a:solidFill>
                  <a:srgbClr val="000000"/>
                </a:solidFill>
                <a:latin typeface="Arial"/>
              </a:rPr>
              <a:t>interno</a:t>
            </a:r>
            <a:r>
              <a:rPr lang="es-ES" sz="1500">
                <a:solidFill>
                  <a:srgbClr val="000000"/>
                </a:solidFill>
                <a:latin typeface="Arial"/>
              </a:rPr>
              <a:t> de la organización.</a:t>
            </a:r>
            <a:endParaRPr/>
          </a:p>
          <a:p>
            <a:pPr>
              <a:lnSpc>
                <a:spcPct val="100000"/>
              </a:lnSpc>
              <a:buFont typeface="Arial"/>
              <a:buChar char="•"/>
            </a:pPr>
            <a:r>
              <a:rPr lang="es-ES" sz="1500">
                <a:solidFill>
                  <a:srgbClr val="000000"/>
                </a:solidFill>
                <a:latin typeface="Arial"/>
              </a:rPr>
              <a:t>Debe recoger las </a:t>
            </a:r>
            <a:r>
              <a:rPr b="1" lang="es-ES" sz="1500">
                <a:solidFill>
                  <a:srgbClr val="000000"/>
                </a:solidFill>
                <a:latin typeface="Arial"/>
              </a:rPr>
              <a:t>medidas de índole técnica y organizativa</a:t>
            </a:r>
            <a:r>
              <a:rPr lang="es-ES" sz="1500">
                <a:solidFill>
                  <a:srgbClr val="000000"/>
                </a:solidFill>
                <a:latin typeface="Arial"/>
              </a:rPr>
              <a:t> definidas para garantizar la seguridad de los datos personales, siendo de obligado cumplimiento para el personal con acceso a los datos.</a:t>
            </a:r>
            <a:endParaRPr/>
          </a:p>
          <a:p>
            <a:pPr>
              <a:lnSpc>
                <a:spcPct val="100000"/>
              </a:lnSpc>
              <a:buFont typeface="Arial"/>
              <a:buChar char="•"/>
            </a:pPr>
            <a:r>
              <a:rPr lang="es-ES" sz="1500">
                <a:solidFill>
                  <a:srgbClr val="000000"/>
                </a:solidFill>
                <a:latin typeface="Arial"/>
              </a:rPr>
              <a:t>Puede ser único y comprensivo de todos los ficheros o tratamientos o bien individualizado para cada fichero o tratamiento.</a:t>
            </a:r>
            <a:endParaRPr/>
          </a:p>
          <a:p>
            <a:pPr>
              <a:lnSpc>
                <a:spcPct val="100000"/>
              </a:lnSpc>
              <a:buFont typeface="Arial"/>
              <a:buChar char="•"/>
            </a:pPr>
            <a:r>
              <a:rPr lang="es-ES" sz="1500">
                <a:solidFill>
                  <a:srgbClr val="000000"/>
                </a:solidFill>
                <a:latin typeface="Arial"/>
              </a:rPr>
              <a:t>Contenido mínimo:</a:t>
            </a:r>
            <a:endParaRPr/>
          </a:p>
          <a:p>
            <a:pPr lvl="1">
              <a:lnSpc>
                <a:spcPct val="100000"/>
              </a:lnSpc>
              <a:buFont typeface="Arial"/>
              <a:buChar char="•"/>
            </a:pPr>
            <a:r>
              <a:rPr lang="es-ES" sz="1400">
                <a:solidFill>
                  <a:srgbClr val="000000"/>
                </a:solidFill>
                <a:latin typeface="Arial"/>
              </a:rPr>
              <a:t>Ámbito de aplicación.</a:t>
            </a:r>
            <a:endParaRPr/>
          </a:p>
          <a:p>
            <a:pPr lvl="1">
              <a:lnSpc>
                <a:spcPct val="100000"/>
              </a:lnSpc>
              <a:buFont typeface="Arial"/>
              <a:buChar char="•"/>
            </a:pPr>
            <a:r>
              <a:rPr lang="es-ES" sz="1400">
                <a:solidFill>
                  <a:srgbClr val="000000"/>
                </a:solidFill>
                <a:latin typeface="Arial"/>
              </a:rPr>
              <a:t>Medidas, normas procedimientos para garantizar el nivel de seguridad preceptivo.</a:t>
            </a:r>
            <a:endParaRPr/>
          </a:p>
          <a:p>
            <a:pPr lvl="1">
              <a:lnSpc>
                <a:spcPct val="100000"/>
              </a:lnSpc>
              <a:buFont typeface="Arial"/>
              <a:buChar char="•"/>
            </a:pPr>
            <a:r>
              <a:rPr lang="es-ES" sz="1400">
                <a:solidFill>
                  <a:srgbClr val="000000"/>
                </a:solidFill>
                <a:latin typeface="Arial"/>
              </a:rPr>
              <a:t>Funciones y obligaciones del personal</a:t>
            </a:r>
            <a:endParaRPr/>
          </a:p>
          <a:p>
            <a:pPr lvl="1">
              <a:lnSpc>
                <a:spcPct val="100000"/>
              </a:lnSpc>
              <a:buFont typeface="Arial"/>
              <a:buChar char="•"/>
            </a:pPr>
            <a:r>
              <a:rPr lang="es-ES" sz="1400">
                <a:solidFill>
                  <a:srgbClr val="000000"/>
                </a:solidFill>
                <a:latin typeface="Arial"/>
              </a:rPr>
              <a:t>Estructura de los ficheros de datos personales y de los SSII que los tratan</a:t>
            </a:r>
            <a:endParaRPr/>
          </a:p>
          <a:p>
            <a:pPr lvl="1">
              <a:lnSpc>
                <a:spcPct val="100000"/>
              </a:lnSpc>
              <a:buFont typeface="Arial"/>
              <a:buChar char="•"/>
            </a:pPr>
            <a:r>
              <a:rPr lang="es-ES" sz="1400">
                <a:solidFill>
                  <a:srgbClr val="000000"/>
                </a:solidFill>
                <a:latin typeface="Arial"/>
              </a:rPr>
              <a:t>Procedimiento de notificación, gestión y respuesta a incidencias.</a:t>
            </a:r>
            <a:endParaRPr/>
          </a:p>
          <a:p>
            <a:pPr lvl="1">
              <a:lnSpc>
                <a:spcPct val="100000"/>
              </a:lnSpc>
              <a:buFont typeface="Arial"/>
              <a:buChar char="•"/>
            </a:pPr>
            <a:r>
              <a:rPr lang="es-ES" sz="1400">
                <a:solidFill>
                  <a:srgbClr val="000000"/>
                </a:solidFill>
                <a:latin typeface="Arial"/>
              </a:rPr>
              <a:t>Procedimientos de realización de copias de respaldo y recuperación de los datos</a:t>
            </a:r>
            <a:endParaRPr/>
          </a:p>
          <a:p>
            <a:pPr lvl="1">
              <a:lnSpc>
                <a:spcPct val="100000"/>
              </a:lnSpc>
              <a:buFont typeface="Arial"/>
              <a:buChar char="•"/>
            </a:pPr>
            <a:r>
              <a:rPr lang="es-ES" sz="1400">
                <a:solidFill>
                  <a:srgbClr val="000000"/>
                </a:solidFill>
                <a:latin typeface="Arial"/>
              </a:rPr>
              <a:t>Medidas para el transporte de soportes y documentos, así como para la destrucción de los documentos y soportes.</a:t>
            </a:r>
            <a:endParaRPr/>
          </a:p>
          <a:p>
            <a:pPr>
              <a:lnSpc>
                <a:spcPct val="100000"/>
              </a:lnSpc>
              <a:buFont typeface="Arial"/>
              <a:buChar char="•"/>
            </a:pPr>
            <a:r>
              <a:rPr lang="es-ES" sz="1500">
                <a:solidFill>
                  <a:srgbClr val="000000"/>
                </a:solidFill>
                <a:latin typeface="Arial"/>
              </a:rPr>
              <a:t>Puesto que existne tratamientos de datos por cuenta de terceros, el DS debe identificar los ficheros/tratamientos que tratan los encargados, con </a:t>
            </a:r>
            <a:r>
              <a:rPr b="1" lang="es-ES" sz="1500">
                <a:solidFill>
                  <a:srgbClr val="000000"/>
                </a:solidFill>
                <a:latin typeface="Arial"/>
              </a:rPr>
              <a:t>referencia expresa al contrato de prestación de servicios</a:t>
            </a:r>
            <a:r>
              <a:rPr lang="es-ES" sz="1500">
                <a:solidFill>
                  <a:srgbClr val="000000"/>
                </a:solidFill>
                <a:latin typeface="Arial"/>
              </a:rPr>
              <a:t> que los regula.</a:t>
            </a:r>
            <a:endParaRPr/>
          </a:p>
          <a:p>
            <a:pPr>
              <a:lnSpc>
                <a:spcPct val="100000"/>
              </a:lnSpc>
            </a:pP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515160" y="515880"/>
            <a:ext cx="8306640" cy="5820120"/>
          </a:xfrm>
          <a:prstGeom prst="rect">
            <a:avLst/>
          </a:prstGeom>
        </p:spPr>
        <p:txBody>
          <a:bodyPr bIns="46080" lIns="92160" rIns="92160" tIns="46080"/>
          <a:p>
            <a:pPr algn="ctr">
              <a:lnSpc>
                <a:spcPct val="100000"/>
              </a:lnSpc>
            </a:pPr>
            <a:r>
              <a:rPr b="1" lang="es-ES" sz="2000">
                <a:solidFill>
                  <a:srgbClr val="000000"/>
                </a:solidFill>
                <a:latin typeface="Arial"/>
              </a:rPr>
              <a:t>Solución caso práctico: Plan de adecuación a la LOPD</a:t>
            </a:r>
            <a:endParaRPr/>
          </a:p>
        </p:txBody>
      </p:sp>
      <p:sp>
        <p:nvSpPr>
          <p:cNvPr id="185"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A1B101D1-B181-41E1-B151-212161C1C1E1}" type="slidenum">
              <a:rPr b="1" lang="es-ES" sz="800">
                <a:solidFill>
                  <a:srgbClr val="000000"/>
                </a:solidFill>
                <a:latin typeface="Arial"/>
              </a:rPr>
              <a:t>&lt;número&gt;</a:t>
            </a:fld>
            <a:r>
              <a:rPr b="1" lang="es-ES" sz="800">
                <a:solidFill>
                  <a:srgbClr val="000000"/>
                </a:solidFill>
                <a:latin typeface="Arial"/>
              </a:rPr>
              <a:t>-</a:t>
            </a:r>
            <a:endParaRPr/>
          </a:p>
        </p:txBody>
      </p:sp>
      <p:sp>
        <p:nvSpPr>
          <p:cNvPr id="186" name="CustomShape 3"/>
          <p:cNvSpPr/>
          <p:nvPr/>
        </p:nvSpPr>
        <p:spPr>
          <a:xfrm>
            <a:off x="657000" y="967320"/>
            <a:ext cx="7966080" cy="303480"/>
          </a:xfrm>
          <a:prstGeom prst="rect">
            <a:avLst/>
          </a:prstGeom>
        </p:spPr>
        <p:txBody>
          <a:bodyPr bIns="45000" lIns="90000" rIns="90000" tIns="45000"/>
          <a:p>
            <a:pPr>
              <a:lnSpc>
                <a:spcPct val="100000"/>
              </a:lnSpc>
              <a:buFont typeface="Arial"/>
              <a:buAutoNum type="arabicPeriod"/>
            </a:pPr>
            <a:r>
              <a:rPr b="1" lang="es-ES" sz="1400" u="sng">
                <a:solidFill>
                  <a:srgbClr val="3366ff"/>
                </a:solidFill>
                <a:latin typeface="Arial"/>
              </a:rPr>
              <a:t>Nombramiento del Responsable de Seguridad</a:t>
            </a:r>
            <a:endParaRPr/>
          </a:p>
        </p:txBody>
      </p:sp>
      <p:sp>
        <p:nvSpPr>
          <p:cNvPr id="187" name="CustomShape 4"/>
          <p:cNvSpPr/>
          <p:nvPr/>
        </p:nvSpPr>
        <p:spPr>
          <a:xfrm>
            <a:off x="708480" y="1367280"/>
            <a:ext cx="8061840" cy="2509560"/>
          </a:xfrm>
          <a:prstGeom prst="rect">
            <a:avLst/>
          </a:prstGeom>
        </p:spPr>
        <p:txBody>
          <a:bodyPr bIns="45000" lIns="90000" rIns="90000" tIns="45000"/>
          <a:p>
            <a:pPr>
              <a:lnSpc>
                <a:spcPct val="100000"/>
              </a:lnSpc>
              <a:buFont typeface="Arial"/>
              <a:buChar char="•"/>
            </a:pPr>
            <a:r>
              <a:rPr lang="es-ES" sz="1600">
                <a:solidFill>
                  <a:srgbClr val="000000"/>
                </a:solidFill>
                <a:latin typeface="Arial"/>
              </a:rPr>
              <a:t>Puesto que a uno de los ficheros le son de aplicación las medidas de seguridad de nivel alto, debe designarse un </a:t>
            </a:r>
            <a:r>
              <a:rPr b="1" lang="es-ES" sz="1600">
                <a:solidFill>
                  <a:srgbClr val="000000"/>
                </a:solidFill>
                <a:latin typeface="Arial"/>
              </a:rPr>
              <a:t>responsable de seguridad</a:t>
            </a:r>
            <a:r>
              <a:rPr lang="es-ES" sz="1600">
                <a:solidFill>
                  <a:srgbClr val="000000"/>
                </a:solidFill>
                <a:latin typeface="Arial"/>
              </a:rPr>
              <a:t> (es preceptivo a partir de nivel medio). En el Documento de Seguridad debe identificarse el responsable de seguridad nombrado por la organización</a:t>
            </a:r>
            <a:endParaRPr/>
          </a:p>
          <a:p>
            <a:pPr>
              <a:lnSpc>
                <a:spcPct val="100000"/>
              </a:lnSpc>
              <a:buFont typeface="Arial"/>
              <a:buChar char="•"/>
            </a:pPr>
            <a:r>
              <a:rPr lang="es-ES" sz="1600">
                <a:solidFill>
                  <a:srgbClr val="000000"/>
                </a:solidFill>
                <a:latin typeface="Arial"/>
              </a:rPr>
              <a:t>El responsable de seguridad es la </a:t>
            </a:r>
            <a:r>
              <a:rPr b="1" lang="es-ES" sz="1600">
                <a:solidFill>
                  <a:srgbClr val="000000"/>
                </a:solidFill>
                <a:latin typeface="Arial"/>
              </a:rPr>
              <a:t>persona</a:t>
            </a:r>
            <a:r>
              <a:rPr lang="es-ES" sz="1600">
                <a:solidFill>
                  <a:srgbClr val="000000"/>
                </a:solidFill>
                <a:latin typeface="Arial"/>
              </a:rPr>
              <a:t> a la que la organización ha otorgado la responsabilidad de coordinar y asegurar el cumplimiento de las medidas recogidas en el documento de seguridad.</a:t>
            </a:r>
            <a:endParaRPr/>
          </a:p>
          <a:p>
            <a:pPr>
              <a:lnSpc>
                <a:spcPct val="100000"/>
              </a:lnSpc>
              <a:buFont typeface="Arial"/>
              <a:buChar char="•"/>
            </a:pPr>
            <a:r>
              <a:rPr lang="es-ES" sz="1600">
                <a:solidFill>
                  <a:srgbClr val="000000"/>
                </a:solidFill>
                <a:latin typeface="Arial"/>
              </a:rPr>
              <a:t>Puede existir más de un responsable de seguridad.</a:t>
            </a: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515160" y="515880"/>
            <a:ext cx="8306640" cy="5820120"/>
          </a:xfrm>
          <a:prstGeom prst="rect">
            <a:avLst/>
          </a:prstGeom>
        </p:spPr>
        <p:txBody>
          <a:bodyPr bIns="46080" lIns="92160" rIns="92160" tIns="46080"/>
          <a:p>
            <a:pPr algn="ctr">
              <a:lnSpc>
                <a:spcPct val="100000"/>
              </a:lnSpc>
            </a:pPr>
            <a:r>
              <a:rPr b="1" lang="es-ES" sz="2000">
                <a:solidFill>
                  <a:srgbClr val="000000"/>
                </a:solidFill>
                <a:latin typeface="Arial"/>
              </a:rPr>
              <a:t>Solución caso práctico: Plan de adecuación a la LOPD</a:t>
            </a:r>
            <a:endParaRPr/>
          </a:p>
        </p:txBody>
      </p:sp>
      <p:sp>
        <p:nvSpPr>
          <p:cNvPr id="189"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11C181F1-01E1-41C1-9111-A1C1A1C121B1}" type="slidenum">
              <a:rPr b="1" lang="es-ES" sz="800">
                <a:solidFill>
                  <a:srgbClr val="000000"/>
                </a:solidFill>
                <a:latin typeface="Arial"/>
              </a:rPr>
              <a:t>&lt;número&gt;</a:t>
            </a:fld>
            <a:r>
              <a:rPr b="1" lang="es-ES" sz="800">
                <a:solidFill>
                  <a:srgbClr val="000000"/>
                </a:solidFill>
                <a:latin typeface="Arial"/>
              </a:rPr>
              <a:t>-</a:t>
            </a:r>
            <a:endParaRPr/>
          </a:p>
        </p:txBody>
      </p:sp>
      <p:sp>
        <p:nvSpPr>
          <p:cNvPr id="190" name="CustomShape 3"/>
          <p:cNvSpPr/>
          <p:nvPr/>
        </p:nvSpPr>
        <p:spPr>
          <a:xfrm>
            <a:off x="657000" y="941760"/>
            <a:ext cx="7966080" cy="303480"/>
          </a:xfrm>
          <a:prstGeom prst="rect">
            <a:avLst/>
          </a:prstGeom>
        </p:spPr>
        <p:txBody>
          <a:bodyPr bIns="45000" lIns="90000" rIns="90000" tIns="45000"/>
          <a:p>
            <a:pPr>
              <a:lnSpc>
                <a:spcPct val="100000"/>
              </a:lnSpc>
              <a:buFont typeface="Arial"/>
              <a:buAutoNum type="arabicPeriod"/>
            </a:pPr>
            <a:r>
              <a:rPr b="1" lang="es-ES" sz="1400" u="sng">
                <a:solidFill>
                  <a:srgbClr val="3366ff"/>
                </a:solidFill>
                <a:latin typeface="Arial"/>
              </a:rPr>
              <a:t>Implantación de las medidas de seguridad recogidas en el documento de seguridad</a:t>
            </a:r>
            <a:endParaRPr/>
          </a:p>
        </p:txBody>
      </p:sp>
      <p:sp>
        <p:nvSpPr>
          <p:cNvPr id="191" name="CustomShape 4"/>
          <p:cNvSpPr/>
          <p:nvPr/>
        </p:nvSpPr>
        <p:spPr>
          <a:xfrm>
            <a:off x="708480" y="1393200"/>
            <a:ext cx="8061840" cy="5054040"/>
          </a:xfrm>
          <a:prstGeom prst="rect">
            <a:avLst/>
          </a:prstGeom>
        </p:spPr>
        <p:txBody>
          <a:bodyPr bIns="45000" lIns="90000" rIns="90000" tIns="45000"/>
          <a:p>
            <a:pPr>
              <a:lnSpc>
                <a:spcPct val="100000"/>
              </a:lnSpc>
              <a:buFont typeface="Arial"/>
              <a:buChar char="•"/>
            </a:pPr>
            <a:r>
              <a:rPr lang="es-ES" sz="1600">
                <a:solidFill>
                  <a:srgbClr val="000000"/>
                </a:solidFill>
                <a:latin typeface="Arial"/>
              </a:rPr>
              <a:t>Para los ficheros y tratamientos de nivel básico, podrían implantarse, entre otras las siguientes medidas:</a:t>
            </a:r>
            <a:endParaRPr/>
          </a:p>
          <a:p>
            <a:pPr lvl="1">
              <a:lnSpc>
                <a:spcPct val="100000"/>
              </a:lnSpc>
              <a:buFont charset="2" typeface="Wingdings"/>
              <a:buChar char=""/>
            </a:pPr>
            <a:r>
              <a:rPr lang="es-ES" sz="1400">
                <a:solidFill>
                  <a:srgbClr val="000000"/>
                </a:solidFill>
                <a:latin typeface="Arial"/>
              </a:rPr>
              <a:t>Impartir programas de formación al personal que trata datos personales, de forma que conozca sus funciones y obligaciones.</a:t>
            </a:r>
            <a:endParaRPr/>
          </a:p>
          <a:p>
            <a:pPr lvl="1">
              <a:lnSpc>
                <a:spcPct val="100000"/>
              </a:lnSpc>
              <a:buFont charset="2" typeface="Wingdings"/>
              <a:buChar char=""/>
            </a:pPr>
            <a:r>
              <a:rPr lang="es-ES" sz="1400">
                <a:solidFill>
                  <a:srgbClr val="000000"/>
                </a:solidFill>
                <a:latin typeface="Arial"/>
              </a:rPr>
              <a:t>Elaborar e implantar un procedimiento de notificación y gestión de incidencias.</a:t>
            </a:r>
            <a:endParaRPr/>
          </a:p>
          <a:p>
            <a:pPr lvl="1">
              <a:lnSpc>
                <a:spcPct val="100000"/>
              </a:lnSpc>
              <a:buFont charset="2" typeface="Wingdings"/>
              <a:buChar char=""/>
            </a:pPr>
            <a:r>
              <a:rPr lang="es-ES" sz="1400">
                <a:solidFill>
                  <a:srgbClr val="000000"/>
                </a:solidFill>
                <a:latin typeface="Arial"/>
              </a:rPr>
              <a:t>Elaborar de relación de usuarios y perfiles de usuarios y los accesos autorizados para cada uno de ellos.</a:t>
            </a:r>
            <a:endParaRPr/>
          </a:p>
          <a:p>
            <a:pPr lvl="1">
              <a:lnSpc>
                <a:spcPct val="100000"/>
              </a:lnSpc>
              <a:buFont charset="2" typeface="Wingdings"/>
              <a:buChar char=""/>
            </a:pPr>
            <a:r>
              <a:rPr lang="es-ES" sz="1400">
                <a:solidFill>
                  <a:srgbClr val="000000"/>
                </a:solidFill>
                <a:latin typeface="Arial"/>
              </a:rPr>
              <a:t>Establecer mecanismos para evitar que un usuario pueda acceder a datos no autorizados, así como de aquellos que garanticen la correcta identificación y autenticación de usuarios. Por ejemplo: usuario/contraseña, o certificados electrónicos almacenados en tarjetas criptográficas.</a:t>
            </a:r>
            <a:endParaRPr/>
          </a:p>
          <a:p>
            <a:pPr lvl="1">
              <a:lnSpc>
                <a:spcPct val="100000"/>
              </a:lnSpc>
              <a:buFont charset="2" typeface="Wingdings"/>
              <a:buChar char=""/>
            </a:pPr>
            <a:r>
              <a:rPr lang="es-ES" sz="1400">
                <a:solidFill>
                  <a:srgbClr val="000000"/>
                </a:solidFill>
                <a:latin typeface="Arial"/>
              </a:rPr>
              <a:t>Elaboración de un inventario de soportes que contengan datos de carácter personal: servidores, ordenadores personales, discos, cintas, DVD, pen drives, archivadores de documentos en papel, etc. Identificación de los soportes con etiquetas indicativas de su contenido.</a:t>
            </a:r>
            <a:endParaRPr/>
          </a:p>
          <a:p>
            <a:pPr lvl="1">
              <a:lnSpc>
                <a:spcPct val="100000"/>
              </a:lnSpc>
              <a:buFont charset="2" typeface="Wingdings"/>
              <a:buChar char=""/>
            </a:pPr>
            <a:r>
              <a:rPr lang="es-ES" sz="1400">
                <a:solidFill>
                  <a:srgbClr val="000000"/>
                </a:solidFill>
                <a:latin typeface="Arial"/>
              </a:rPr>
              <a:t>Definición de los procedimientos de realización de copias de respaldo, y ejecución de los mismos al menos con periodicidad semanal.</a:t>
            </a:r>
            <a:endParaRPr/>
          </a:p>
          <a:p>
            <a:pPr lvl="1">
              <a:lnSpc>
                <a:spcPct val="100000"/>
              </a:lnSpc>
              <a:buFont charset="2" typeface="Wingdings"/>
              <a:buChar char=""/>
            </a:pPr>
            <a:r>
              <a:rPr lang="es-ES" sz="1400">
                <a:solidFill>
                  <a:srgbClr val="000000"/>
                </a:solidFill>
                <a:latin typeface="Arial"/>
              </a:rPr>
              <a:t>Almacenamiento de los ficheros en soporte papel en archivadores dotados de mecanismos que obstaculicen su apertura (ej.: cerraduras)</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515160" y="515880"/>
            <a:ext cx="8306640" cy="6051960"/>
          </a:xfrm>
          <a:prstGeom prst="rect">
            <a:avLst/>
          </a:prstGeom>
        </p:spPr>
        <p:txBody>
          <a:bodyPr bIns="46080" lIns="92160" rIns="92160" tIns="46080"/>
          <a:p>
            <a:pPr algn="ctr">
              <a:lnSpc>
                <a:spcPct val="100000"/>
              </a:lnSpc>
            </a:pPr>
            <a:r>
              <a:rPr b="1" lang="es-ES" sz="2000">
                <a:solidFill>
                  <a:srgbClr val="000000"/>
                </a:solidFill>
                <a:latin typeface="Arial"/>
              </a:rPr>
              <a:t>Solución caso práctico: Plan de adecuación a la LOPD</a:t>
            </a:r>
            <a:endParaRPr/>
          </a:p>
        </p:txBody>
      </p:sp>
      <p:sp>
        <p:nvSpPr>
          <p:cNvPr id="193" name="TextShape 2"/>
          <p:cNvSpPr txBox="1"/>
          <p:nvPr/>
        </p:nvSpPr>
        <p:spPr>
          <a:xfrm>
            <a:off x="6475320" y="6274440"/>
            <a:ext cx="2412720" cy="423360"/>
          </a:xfrm>
          <a:prstGeom prst="rect">
            <a:avLst/>
          </a:prstGeom>
        </p:spPr>
        <p:txBody>
          <a:bodyPr bIns="45000" lIns="90000" rIns="90000" tIns="45000"/>
          <a:p>
            <a:pPr>
              <a:lnSpc>
                <a:spcPct val="100000"/>
              </a:lnSpc>
            </a:pPr>
            <a:endParaRPr/>
          </a:p>
          <a:p>
            <a:pPr>
              <a:lnSpc>
                <a:spcPct val="100000"/>
              </a:lnSpc>
            </a:pPr>
            <a:endParaRPr/>
          </a:p>
          <a:p>
            <a:pPr>
              <a:lnSpc>
                <a:spcPct val="100000"/>
              </a:lnSpc>
            </a:pPr>
            <a:r>
              <a:rPr b="1" lang="es-ES" sz="800">
                <a:solidFill>
                  <a:srgbClr val="000000"/>
                </a:solidFill>
                <a:latin typeface="Arial"/>
              </a:rPr>
              <a:t>   </a:t>
            </a:r>
            <a:r>
              <a:rPr b="1" lang="es-ES" sz="800">
                <a:solidFill>
                  <a:srgbClr val="000000"/>
                </a:solidFill>
                <a:latin typeface="Arial"/>
              </a:rPr>
              <a:t>-</a:t>
            </a:r>
            <a:fld id="{C16131F1-C171-4121-91F1-D1A12191D1D1}" type="slidenum">
              <a:rPr b="1" lang="es-ES" sz="800">
                <a:solidFill>
                  <a:srgbClr val="000000"/>
                </a:solidFill>
                <a:latin typeface="Arial"/>
              </a:rPr>
              <a:t>&lt;número&gt;</a:t>
            </a:fld>
            <a:r>
              <a:rPr b="1" lang="es-ES" sz="800">
                <a:solidFill>
                  <a:srgbClr val="000000"/>
                </a:solidFill>
                <a:latin typeface="Arial"/>
              </a:rPr>
              <a:t>-</a:t>
            </a:r>
            <a:endParaRPr/>
          </a:p>
        </p:txBody>
      </p:sp>
      <p:sp>
        <p:nvSpPr>
          <p:cNvPr id="194" name="CustomShape 3"/>
          <p:cNvSpPr/>
          <p:nvPr/>
        </p:nvSpPr>
        <p:spPr>
          <a:xfrm>
            <a:off x="657000" y="941760"/>
            <a:ext cx="7966080" cy="303480"/>
          </a:xfrm>
          <a:prstGeom prst="rect">
            <a:avLst/>
          </a:prstGeom>
        </p:spPr>
        <p:txBody>
          <a:bodyPr bIns="45000" lIns="90000" rIns="90000" tIns="45000"/>
          <a:p>
            <a:pPr>
              <a:lnSpc>
                <a:spcPct val="100000"/>
              </a:lnSpc>
              <a:buFont typeface="Arial"/>
              <a:buAutoNum type="arabicPeriod"/>
            </a:pPr>
            <a:r>
              <a:rPr b="1" lang="es-ES" sz="1400" u="sng">
                <a:solidFill>
                  <a:srgbClr val="3366ff"/>
                </a:solidFill>
                <a:latin typeface="Arial"/>
              </a:rPr>
              <a:t>Implantación de las medidas de seguridad recogidas en el documento de seguridad</a:t>
            </a:r>
            <a:endParaRPr/>
          </a:p>
        </p:txBody>
      </p:sp>
      <p:sp>
        <p:nvSpPr>
          <p:cNvPr id="195" name="CustomShape 4"/>
          <p:cNvSpPr/>
          <p:nvPr/>
        </p:nvSpPr>
        <p:spPr>
          <a:xfrm>
            <a:off x="579600" y="1354680"/>
            <a:ext cx="8242200" cy="5342760"/>
          </a:xfrm>
          <a:prstGeom prst="rect">
            <a:avLst/>
          </a:prstGeom>
        </p:spPr>
        <p:txBody>
          <a:bodyPr bIns="45000" lIns="90000" rIns="90000" tIns="45000"/>
          <a:p>
            <a:pPr>
              <a:lnSpc>
                <a:spcPct val="100000"/>
              </a:lnSpc>
              <a:buFont typeface="Arial"/>
              <a:buChar char="•"/>
            </a:pPr>
            <a:r>
              <a:rPr lang="es-ES" sz="1600">
                <a:solidFill>
                  <a:srgbClr val="000000"/>
                </a:solidFill>
                <a:latin typeface="Arial"/>
              </a:rPr>
              <a:t>Para el fichero de historias clínicas de los empleados habría que implantar las medidas de nivel medio y alto:</a:t>
            </a:r>
            <a:endParaRPr/>
          </a:p>
          <a:p>
            <a:pPr lvl="1">
              <a:lnSpc>
                <a:spcPct val="100000"/>
              </a:lnSpc>
              <a:buFont charset="2" typeface="Wingdings"/>
              <a:buChar char=""/>
            </a:pPr>
            <a:r>
              <a:rPr lang="es-ES" sz="1400">
                <a:solidFill>
                  <a:srgbClr val="000000"/>
                </a:solidFill>
                <a:latin typeface="Arial"/>
              </a:rPr>
              <a:t>Realizar auditorías de medidas de seguridad al menos cada dos años.</a:t>
            </a:r>
            <a:endParaRPr/>
          </a:p>
          <a:p>
            <a:pPr lvl="1">
              <a:lnSpc>
                <a:spcPct val="100000"/>
              </a:lnSpc>
              <a:buFont charset="2" typeface="Wingdings"/>
              <a:buChar char=""/>
            </a:pPr>
            <a:r>
              <a:rPr lang="es-ES" sz="1400">
                <a:solidFill>
                  <a:srgbClr val="000000"/>
                </a:solidFill>
                <a:latin typeface="Arial"/>
              </a:rPr>
              <a:t>Establecimiento de un registro de entrada y salida de soportes. En caso de distribución de estos soportes, los datos deberían estar cifrados.</a:t>
            </a:r>
            <a:endParaRPr/>
          </a:p>
          <a:p>
            <a:pPr lvl="1">
              <a:lnSpc>
                <a:spcPct val="100000"/>
              </a:lnSpc>
              <a:buFont charset="2" typeface="Wingdings"/>
              <a:buChar char=""/>
            </a:pPr>
            <a:r>
              <a:rPr lang="es-ES" sz="1400">
                <a:solidFill>
                  <a:srgbClr val="000000"/>
                </a:solidFill>
                <a:latin typeface="Arial"/>
              </a:rPr>
              <a:t>Implantación de mecanismos que limiten la posibilidad de intentar reiteradamente el acceso no autorizado al fichero automatizado.</a:t>
            </a:r>
            <a:endParaRPr/>
          </a:p>
          <a:p>
            <a:pPr lvl="1">
              <a:lnSpc>
                <a:spcPct val="100000"/>
              </a:lnSpc>
              <a:buFont charset="2" typeface="Wingdings"/>
              <a:buChar char=""/>
            </a:pPr>
            <a:r>
              <a:rPr lang="es-ES" sz="1400">
                <a:solidFill>
                  <a:srgbClr val="000000"/>
                </a:solidFill>
                <a:latin typeface="Arial"/>
              </a:rPr>
              <a:t>Los servidores u ordenadores en los que se almacene el fichero informático de historias clínicas deben instalarse en una sala a la que sólo tenga acceso el personal autorizado en el documento de seguridad.</a:t>
            </a:r>
            <a:endParaRPr/>
          </a:p>
          <a:p>
            <a:pPr lvl="1">
              <a:lnSpc>
                <a:spcPct val="100000"/>
              </a:lnSpc>
              <a:buFont charset="2" typeface="Wingdings"/>
              <a:buChar char=""/>
            </a:pPr>
            <a:r>
              <a:rPr lang="es-ES" sz="1400">
                <a:solidFill>
                  <a:srgbClr val="000000"/>
                </a:solidFill>
                <a:latin typeface="Arial"/>
              </a:rPr>
              <a:t>En el registro de incidencias deben recogerse los procedimientos de recuperación de datos ejecutados.</a:t>
            </a:r>
            <a:endParaRPr/>
          </a:p>
          <a:p>
            <a:pPr lvl="1">
              <a:lnSpc>
                <a:spcPct val="100000"/>
              </a:lnSpc>
              <a:buFont charset="2" typeface="Wingdings"/>
              <a:buChar char=""/>
            </a:pPr>
            <a:r>
              <a:rPr lang="es-ES" sz="1400">
                <a:solidFill>
                  <a:srgbClr val="000000"/>
                </a:solidFill>
                <a:latin typeface="Arial"/>
              </a:rPr>
              <a:t>Las copias de respaldo deben almacenarse en una ubicación diferente a la de los equipos informáticos que los tratan. Si esto no fuera posible, se deberían habilitar medios alternativos (p.ej. armarios ignífugos).</a:t>
            </a:r>
            <a:endParaRPr/>
          </a:p>
          <a:p>
            <a:pPr lvl="1">
              <a:lnSpc>
                <a:spcPct val="100000"/>
              </a:lnSpc>
              <a:buFont charset="2" typeface="Wingdings"/>
              <a:buChar char=""/>
            </a:pPr>
            <a:r>
              <a:rPr lang="es-ES" sz="1400">
                <a:solidFill>
                  <a:srgbClr val="000000"/>
                </a:solidFill>
                <a:latin typeface="Arial"/>
              </a:rPr>
              <a:t>Registro de accesos al fichero automatizado, que deberá conservarse al menos dos años. En el caso del fichero en soporte papel, sólo sería necesario si accede a él más de una persona.</a:t>
            </a:r>
            <a:endParaRPr/>
          </a:p>
          <a:p>
            <a:pPr lvl="1">
              <a:lnSpc>
                <a:spcPct val="100000"/>
              </a:lnSpc>
              <a:buFont charset="2" typeface="Wingdings"/>
              <a:buChar char=""/>
            </a:pPr>
            <a:r>
              <a:rPr lang="es-ES" sz="1400">
                <a:solidFill>
                  <a:srgbClr val="000000"/>
                </a:solidFill>
                <a:latin typeface="Arial"/>
              </a:rPr>
              <a:t>El fihcero en soporte papel debe ubicarse en un área en el que el acceso esté protegido con con puertas de acceso dotadas de cerradura o mecanismo equivalente.</a:t>
            </a: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