
<file path=[Content_Types].xml><?xml version="1.0" encoding="utf-8"?>
<Types xmlns="http://schemas.openxmlformats.org/package/2006/content-types">
  <Override PartName="/_rels/.rels" ContentType="application/vnd.openxmlformats-package.relationships+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0.jpeg" ContentType="image/jpeg"/>
  <Override PartName="/ppt/media/image23.jpeg" ContentType="image/jpeg"/>
  <Override PartName="/ppt/media/image7.jpeg" ContentType="image/jpeg"/>
  <Override PartName="/ppt/media/image2.png" ContentType="image/png"/>
  <Override PartName="/ppt/media/image22.jpeg" ContentType="image/jpeg"/>
  <Override PartName="/ppt/media/image9.jpeg" ContentType="image/jpeg"/>
  <Override PartName="/ppt/media/image5.png" ContentType="image/png"/>
  <Override PartName="/ppt/media/image16.jpeg" ContentType="image/jpeg"/>
  <Override PartName="/ppt/media/image4.png" ContentType="image/png"/>
  <Override PartName="/ppt/media/image11.jpeg" ContentType="image/jpeg"/>
  <Override PartName="/ppt/media/image24.jpeg" ContentType="image/jpeg"/>
  <Override PartName="/ppt/media/image8.jpeg" ContentType="image/jpeg"/>
  <Override PartName="/ppt/media/image1.png" ContentType="image/png"/>
  <Override PartName="/ppt/media/image3.png" ContentType="image/png"/>
  <Override PartName="/ppt/media/image19.jpeg" ContentType="image/jpeg"/>
  <Override PartName="/ppt/media/image20.jpeg" ContentType="image/jpeg"/>
  <Override PartName="/ppt/media/image12.jpeg" ContentType="image/jpeg"/>
  <Override PartName="/ppt/media/image13.jpeg" ContentType="image/jpeg"/>
  <Override PartName="/ppt/media/image6.png" ContentType="image/png"/>
  <Override PartName="/ppt/media/image14.jpeg" ContentType="image/jpeg"/>
  <Override PartName="/ppt/media/image15.jpeg" ContentType="image/jpeg"/>
  <Override PartName="/ppt/media/image17.jpeg" ContentType="image/jpeg"/>
  <Override PartName="/ppt/media/image18.jpeg" ContentType="image/jpeg"/>
  <Override PartName="/ppt/media/image21.jpeg" ContentType="image/jpeg"/>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03" name="PlaceHolder 2"/>
          <p:cNvSpPr>
            <a:spLocks noGrp="1"/>
          </p:cNvSpPr>
          <p:nvPr>
            <p:ph type="body"/>
          </p:nvPr>
        </p:nvSpPr>
        <p:spPr>
          <a:xfrm>
            <a:off x="1043640" y="2323800"/>
            <a:ext cx="6777000" cy="1673280"/>
          </a:xfrm>
          <a:prstGeom prst="rect">
            <a:avLst/>
          </a:prstGeom>
        </p:spPr>
        <p:txBody>
          <a:bodyPr lIns="0" rIns="0" tIns="0" bIns="0"/>
          <a:p>
            <a:endParaRPr/>
          </a:p>
        </p:txBody>
      </p:sp>
      <p:sp>
        <p:nvSpPr>
          <p:cNvPr id="104" name="PlaceHolder 3"/>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06"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107"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108" name="PlaceHolder 4"/>
          <p:cNvSpPr>
            <a:spLocks noGrp="1"/>
          </p:cNvSpPr>
          <p:nvPr>
            <p:ph type="body"/>
          </p:nvPr>
        </p:nvSpPr>
        <p:spPr>
          <a:xfrm>
            <a:off x="4516200" y="4156560"/>
            <a:ext cx="3306960" cy="1673280"/>
          </a:xfrm>
          <a:prstGeom prst="rect">
            <a:avLst/>
          </a:prstGeom>
        </p:spPr>
        <p:txBody>
          <a:bodyPr lIns="0" rIns="0" tIns="0" bIns="0"/>
          <a:p>
            <a:endParaRPr/>
          </a:p>
        </p:txBody>
      </p:sp>
      <p:sp>
        <p:nvSpPr>
          <p:cNvPr id="109" name="PlaceHolder 5"/>
          <p:cNvSpPr>
            <a:spLocks noGrp="1"/>
          </p:cNvSpPr>
          <p:nvPr>
            <p:ph type="body"/>
          </p:nvPr>
        </p:nvSpPr>
        <p:spPr>
          <a:xfrm>
            <a:off x="1043640" y="4156560"/>
            <a:ext cx="3306960" cy="16732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11" name="PlaceHolder 2"/>
          <p:cNvSpPr>
            <a:spLocks noGrp="1"/>
          </p:cNvSpPr>
          <p:nvPr>
            <p:ph type="body"/>
          </p:nvPr>
        </p:nvSpPr>
        <p:spPr>
          <a:xfrm>
            <a:off x="1043640" y="2323800"/>
            <a:ext cx="6777000" cy="3508560"/>
          </a:xfrm>
          <a:prstGeom prst="rect">
            <a:avLst/>
          </a:prstGeom>
        </p:spPr>
        <p:txBody>
          <a:bodyPr lIns="0" rIns="0" tIns="0" bIns="0"/>
          <a:p>
            <a:endParaRPr/>
          </a:p>
        </p:txBody>
      </p:sp>
      <p:sp>
        <p:nvSpPr>
          <p:cNvPr id="112" name="PlaceHolder 3"/>
          <p:cNvSpPr>
            <a:spLocks noGrp="1"/>
          </p:cNvSpPr>
          <p:nvPr>
            <p:ph type="body"/>
          </p:nvPr>
        </p:nvSpPr>
        <p:spPr>
          <a:xfrm>
            <a:off x="1043640" y="2323800"/>
            <a:ext cx="6777000" cy="3508560"/>
          </a:xfrm>
          <a:prstGeom prst="rect">
            <a:avLst/>
          </a:prstGeom>
        </p:spPr>
        <p:txBody>
          <a:bodyPr lIns="0" rIns="0" tIns="0" bIns="0"/>
          <a:p>
            <a:endParaRPr/>
          </a:p>
        </p:txBody>
      </p:sp>
      <p:pic>
        <p:nvPicPr>
          <p:cNvPr id="113" name="" descr=""/>
          <p:cNvPicPr/>
          <p:nvPr/>
        </p:nvPicPr>
        <p:blipFill>
          <a:blip r:embed="rId2"/>
          <a:stretch/>
        </p:blipFill>
        <p:spPr>
          <a:xfrm>
            <a:off x="2233080" y="2323800"/>
            <a:ext cx="4397400" cy="3508560"/>
          </a:xfrm>
          <a:prstGeom prst="rect">
            <a:avLst/>
          </a:prstGeom>
          <a:ln>
            <a:noFill/>
          </a:ln>
        </p:spPr>
      </p:pic>
      <p:pic>
        <p:nvPicPr>
          <p:cNvPr id="114" name="" descr=""/>
          <p:cNvPicPr/>
          <p:nvPr/>
        </p:nvPicPr>
        <p:blipFill>
          <a:blip r:embed="rId3"/>
          <a:stretch/>
        </p:blipFill>
        <p:spPr>
          <a:xfrm>
            <a:off x="2233080" y="2323800"/>
            <a:ext cx="4397400" cy="3508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58" name="PlaceHolder 2"/>
          <p:cNvSpPr>
            <a:spLocks noGrp="1"/>
          </p:cNvSpPr>
          <p:nvPr>
            <p:ph type="subTitle"/>
          </p:nvPr>
        </p:nvSpPr>
        <p:spPr>
          <a:xfrm>
            <a:off x="1043640" y="2323800"/>
            <a:ext cx="6777000" cy="3508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60" name="PlaceHolder 2"/>
          <p:cNvSpPr>
            <a:spLocks noGrp="1"/>
          </p:cNvSpPr>
          <p:nvPr>
            <p:ph type="body"/>
          </p:nvPr>
        </p:nvSpPr>
        <p:spPr>
          <a:xfrm>
            <a:off x="1043640" y="2323800"/>
            <a:ext cx="6777000" cy="3508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62"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163" name="PlaceHolder 3"/>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1043640" y="1027800"/>
            <a:ext cx="702432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1043640" y="1027800"/>
            <a:ext cx="702432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67"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168" name="PlaceHolder 3"/>
          <p:cNvSpPr>
            <a:spLocks noGrp="1"/>
          </p:cNvSpPr>
          <p:nvPr>
            <p:ph type="body"/>
          </p:nvPr>
        </p:nvSpPr>
        <p:spPr>
          <a:xfrm>
            <a:off x="1043640" y="4156560"/>
            <a:ext cx="3306960" cy="1673280"/>
          </a:xfrm>
          <a:prstGeom prst="rect">
            <a:avLst/>
          </a:prstGeom>
        </p:spPr>
        <p:txBody>
          <a:bodyPr lIns="0" rIns="0" tIns="0" bIns="0"/>
          <a:p>
            <a:endParaRPr/>
          </a:p>
        </p:txBody>
      </p:sp>
      <p:sp>
        <p:nvSpPr>
          <p:cNvPr id="169" name="PlaceHolder 4"/>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82" name="PlaceHolder 2"/>
          <p:cNvSpPr>
            <a:spLocks noGrp="1"/>
          </p:cNvSpPr>
          <p:nvPr>
            <p:ph type="subTitle"/>
          </p:nvPr>
        </p:nvSpPr>
        <p:spPr>
          <a:xfrm>
            <a:off x="1043640" y="2323800"/>
            <a:ext cx="6777000" cy="3508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71"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172"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173" name="PlaceHolder 4"/>
          <p:cNvSpPr>
            <a:spLocks noGrp="1"/>
          </p:cNvSpPr>
          <p:nvPr>
            <p:ph type="body"/>
          </p:nvPr>
        </p:nvSpPr>
        <p:spPr>
          <a:xfrm>
            <a:off x="4516200" y="4156560"/>
            <a:ext cx="3306960" cy="16732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75"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176"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177" name="PlaceHolder 4"/>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79" name="PlaceHolder 2"/>
          <p:cNvSpPr>
            <a:spLocks noGrp="1"/>
          </p:cNvSpPr>
          <p:nvPr>
            <p:ph type="body"/>
          </p:nvPr>
        </p:nvSpPr>
        <p:spPr>
          <a:xfrm>
            <a:off x="1043640" y="2323800"/>
            <a:ext cx="6777000" cy="1673280"/>
          </a:xfrm>
          <a:prstGeom prst="rect">
            <a:avLst/>
          </a:prstGeom>
        </p:spPr>
        <p:txBody>
          <a:bodyPr lIns="0" rIns="0" tIns="0" bIns="0"/>
          <a:p>
            <a:endParaRPr/>
          </a:p>
        </p:txBody>
      </p:sp>
      <p:sp>
        <p:nvSpPr>
          <p:cNvPr id="180" name="PlaceHolder 3"/>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82"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183"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184" name="PlaceHolder 4"/>
          <p:cNvSpPr>
            <a:spLocks noGrp="1"/>
          </p:cNvSpPr>
          <p:nvPr>
            <p:ph type="body"/>
          </p:nvPr>
        </p:nvSpPr>
        <p:spPr>
          <a:xfrm>
            <a:off x="4516200" y="4156560"/>
            <a:ext cx="3306960" cy="1673280"/>
          </a:xfrm>
          <a:prstGeom prst="rect">
            <a:avLst/>
          </a:prstGeom>
        </p:spPr>
        <p:txBody>
          <a:bodyPr lIns="0" rIns="0" tIns="0" bIns="0"/>
          <a:p>
            <a:endParaRPr/>
          </a:p>
        </p:txBody>
      </p:sp>
      <p:sp>
        <p:nvSpPr>
          <p:cNvPr id="185" name="PlaceHolder 5"/>
          <p:cNvSpPr>
            <a:spLocks noGrp="1"/>
          </p:cNvSpPr>
          <p:nvPr>
            <p:ph type="body"/>
          </p:nvPr>
        </p:nvSpPr>
        <p:spPr>
          <a:xfrm>
            <a:off x="1043640" y="4156560"/>
            <a:ext cx="3306960" cy="16732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187" name="PlaceHolder 2"/>
          <p:cNvSpPr>
            <a:spLocks noGrp="1"/>
          </p:cNvSpPr>
          <p:nvPr>
            <p:ph type="body"/>
          </p:nvPr>
        </p:nvSpPr>
        <p:spPr>
          <a:xfrm>
            <a:off x="1043640" y="2323800"/>
            <a:ext cx="6777000" cy="3508560"/>
          </a:xfrm>
          <a:prstGeom prst="rect">
            <a:avLst/>
          </a:prstGeom>
        </p:spPr>
        <p:txBody>
          <a:bodyPr lIns="0" rIns="0" tIns="0" bIns="0"/>
          <a:p>
            <a:endParaRPr/>
          </a:p>
        </p:txBody>
      </p:sp>
      <p:sp>
        <p:nvSpPr>
          <p:cNvPr id="188" name="PlaceHolder 3"/>
          <p:cNvSpPr>
            <a:spLocks noGrp="1"/>
          </p:cNvSpPr>
          <p:nvPr>
            <p:ph type="body"/>
          </p:nvPr>
        </p:nvSpPr>
        <p:spPr>
          <a:xfrm>
            <a:off x="1043640" y="2323800"/>
            <a:ext cx="6777000" cy="3508560"/>
          </a:xfrm>
          <a:prstGeom prst="rect">
            <a:avLst/>
          </a:prstGeom>
        </p:spPr>
        <p:txBody>
          <a:bodyPr lIns="0" rIns="0" tIns="0" bIns="0"/>
          <a:p>
            <a:endParaRPr/>
          </a:p>
        </p:txBody>
      </p:sp>
      <p:pic>
        <p:nvPicPr>
          <p:cNvPr id="189" name="" descr=""/>
          <p:cNvPicPr/>
          <p:nvPr/>
        </p:nvPicPr>
        <p:blipFill>
          <a:blip r:embed="rId2"/>
          <a:stretch/>
        </p:blipFill>
        <p:spPr>
          <a:xfrm>
            <a:off x="2233080" y="2323800"/>
            <a:ext cx="4397400" cy="3508560"/>
          </a:xfrm>
          <a:prstGeom prst="rect">
            <a:avLst/>
          </a:prstGeom>
          <a:ln>
            <a:noFill/>
          </a:ln>
        </p:spPr>
      </p:pic>
      <p:pic>
        <p:nvPicPr>
          <p:cNvPr id="190" name="" descr=""/>
          <p:cNvPicPr/>
          <p:nvPr/>
        </p:nvPicPr>
        <p:blipFill>
          <a:blip r:embed="rId3"/>
          <a:stretch/>
        </p:blipFill>
        <p:spPr>
          <a:xfrm>
            <a:off x="2233080" y="2323800"/>
            <a:ext cx="4397400" cy="3508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35" name="PlaceHolder 2"/>
          <p:cNvSpPr>
            <a:spLocks noGrp="1"/>
          </p:cNvSpPr>
          <p:nvPr>
            <p:ph type="subTitle"/>
          </p:nvPr>
        </p:nvSpPr>
        <p:spPr>
          <a:xfrm>
            <a:off x="1043640" y="2323800"/>
            <a:ext cx="6777000" cy="350856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37" name="PlaceHolder 2"/>
          <p:cNvSpPr>
            <a:spLocks noGrp="1"/>
          </p:cNvSpPr>
          <p:nvPr>
            <p:ph type="body"/>
          </p:nvPr>
        </p:nvSpPr>
        <p:spPr>
          <a:xfrm>
            <a:off x="1043640" y="2323800"/>
            <a:ext cx="6777000" cy="3508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39"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240" name="PlaceHolder 3"/>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1043640" y="1027800"/>
            <a:ext cx="7024320" cy="114264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84" name="PlaceHolder 2"/>
          <p:cNvSpPr>
            <a:spLocks noGrp="1"/>
          </p:cNvSpPr>
          <p:nvPr>
            <p:ph type="body"/>
          </p:nvPr>
        </p:nvSpPr>
        <p:spPr>
          <a:xfrm>
            <a:off x="1043640" y="2323800"/>
            <a:ext cx="6777000" cy="3508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1043640" y="1027800"/>
            <a:ext cx="7024320" cy="52977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44"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245" name="PlaceHolder 3"/>
          <p:cNvSpPr>
            <a:spLocks noGrp="1"/>
          </p:cNvSpPr>
          <p:nvPr>
            <p:ph type="body"/>
          </p:nvPr>
        </p:nvSpPr>
        <p:spPr>
          <a:xfrm>
            <a:off x="1043640" y="4156560"/>
            <a:ext cx="3306960" cy="1673280"/>
          </a:xfrm>
          <a:prstGeom prst="rect">
            <a:avLst/>
          </a:prstGeom>
        </p:spPr>
        <p:txBody>
          <a:bodyPr lIns="0" rIns="0" tIns="0" bIns="0"/>
          <a:p>
            <a:endParaRPr/>
          </a:p>
        </p:txBody>
      </p:sp>
      <p:sp>
        <p:nvSpPr>
          <p:cNvPr id="246" name="PlaceHolder 4"/>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48"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249"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250" name="PlaceHolder 4"/>
          <p:cNvSpPr>
            <a:spLocks noGrp="1"/>
          </p:cNvSpPr>
          <p:nvPr>
            <p:ph type="body"/>
          </p:nvPr>
        </p:nvSpPr>
        <p:spPr>
          <a:xfrm>
            <a:off x="4516200" y="4156560"/>
            <a:ext cx="3306960" cy="16732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52"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253"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254" name="PlaceHolder 4"/>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56" name="PlaceHolder 2"/>
          <p:cNvSpPr>
            <a:spLocks noGrp="1"/>
          </p:cNvSpPr>
          <p:nvPr>
            <p:ph type="body"/>
          </p:nvPr>
        </p:nvSpPr>
        <p:spPr>
          <a:xfrm>
            <a:off x="1043640" y="2323800"/>
            <a:ext cx="6777000" cy="1673280"/>
          </a:xfrm>
          <a:prstGeom prst="rect">
            <a:avLst/>
          </a:prstGeom>
        </p:spPr>
        <p:txBody>
          <a:bodyPr lIns="0" rIns="0" tIns="0" bIns="0"/>
          <a:p>
            <a:endParaRPr/>
          </a:p>
        </p:txBody>
      </p:sp>
      <p:sp>
        <p:nvSpPr>
          <p:cNvPr id="257" name="PlaceHolder 3"/>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59"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260"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261" name="PlaceHolder 4"/>
          <p:cNvSpPr>
            <a:spLocks noGrp="1"/>
          </p:cNvSpPr>
          <p:nvPr>
            <p:ph type="body"/>
          </p:nvPr>
        </p:nvSpPr>
        <p:spPr>
          <a:xfrm>
            <a:off x="4516200" y="4156560"/>
            <a:ext cx="3306960" cy="1673280"/>
          </a:xfrm>
          <a:prstGeom prst="rect">
            <a:avLst/>
          </a:prstGeom>
        </p:spPr>
        <p:txBody>
          <a:bodyPr lIns="0" rIns="0" tIns="0" bIns="0"/>
          <a:p>
            <a:endParaRPr/>
          </a:p>
        </p:txBody>
      </p:sp>
      <p:sp>
        <p:nvSpPr>
          <p:cNvPr id="262" name="PlaceHolder 5"/>
          <p:cNvSpPr>
            <a:spLocks noGrp="1"/>
          </p:cNvSpPr>
          <p:nvPr>
            <p:ph type="body"/>
          </p:nvPr>
        </p:nvSpPr>
        <p:spPr>
          <a:xfrm>
            <a:off x="1043640" y="4156560"/>
            <a:ext cx="3306960" cy="16732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264" name="PlaceHolder 2"/>
          <p:cNvSpPr>
            <a:spLocks noGrp="1"/>
          </p:cNvSpPr>
          <p:nvPr>
            <p:ph type="body"/>
          </p:nvPr>
        </p:nvSpPr>
        <p:spPr>
          <a:xfrm>
            <a:off x="1043640" y="2323800"/>
            <a:ext cx="6777000" cy="3508560"/>
          </a:xfrm>
          <a:prstGeom prst="rect">
            <a:avLst/>
          </a:prstGeom>
        </p:spPr>
        <p:txBody>
          <a:bodyPr lIns="0" rIns="0" tIns="0" bIns="0"/>
          <a:p>
            <a:endParaRPr/>
          </a:p>
        </p:txBody>
      </p:sp>
      <p:sp>
        <p:nvSpPr>
          <p:cNvPr id="265" name="PlaceHolder 3"/>
          <p:cNvSpPr>
            <a:spLocks noGrp="1"/>
          </p:cNvSpPr>
          <p:nvPr>
            <p:ph type="body"/>
          </p:nvPr>
        </p:nvSpPr>
        <p:spPr>
          <a:xfrm>
            <a:off x="1043640" y="2323800"/>
            <a:ext cx="6777000" cy="3508560"/>
          </a:xfrm>
          <a:prstGeom prst="rect">
            <a:avLst/>
          </a:prstGeom>
        </p:spPr>
        <p:txBody>
          <a:bodyPr lIns="0" rIns="0" tIns="0" bIns="0"/>
          <a:p>
            <a:endParaRPr/>
          </a:p>
        </p:txBody>
      </p:sp>
      <p:pic>
        <p:nvPicPr>
          <p:cNvPr id="266" name="" descr=""/>
          <p:cNvPicPr/>
          <p:nvPr/>
        </p:nvPicPr>
        <p:blipFill>
          <a:blip r:embed="rId2"/>
          <a:stretch/>
        </p:blipFill>
        <p:spPr>
          <a:xfrm>
            <a:off x="2233080" y="2323800"/>
            <a:ext cx="4397400" cy="3508560"/>
          </a:xfrm>
          <a:prstGeom prst="rect">
            <a:avLst/>
          </a:prstGeom>
          <a:ln>
            <a:noFill/>
          </a:ln>
        </p:spPr>
      </p:pic>
      <p:pic>
        <p:nvPicPr>
          <p:cNvPr id="267" name="" descr=""/>
          <p:cNvPicPr/>
          <p:nvPr/>
        </p:nvPicPr>
        <p:blipFill>
          <a:blip r:embed="rId3"/>
          <a:stretch/>
        </p:blipFill>
        <p:spPr>
          <a:xfrm>
            <a:off x="2233080" y="2323800"/>
            <a:ext cx="4397400" cy="3508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86"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87" name="PlaceHolder 3"/>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043640" y="1027800"/>
            <a:ext cx="702432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043640" y="1027800"/>
            <a:ext cx="702432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91"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92" name="PlaceHolder 3"/>
          <p:cNvSpPr>
            <a:spLocks noGrp="1"/>
          </p:cNvSpPr>
          <p:nvPr>
            <p:ph type="body"/>
          </p:nvPr>
        </p:nvSpPr>
        <p:spPr>
          <a:xfrm>
            <a:off x="1043640" y="4156560"/>
            <a:ext cx="3306960" cy="1673280"/>
          </a:xfrm>
          <a:prstGeom prst="rect">
            <a:avLst/>
          </a:prstGeom>
        </p:spPr>
        <p:txBody>
          <a:bodyPr lIns="0" rIns="0" tIns="0" bIns="0"/>
          <a:p>
            <a:endParaRPr/>
          </a:p>
        </p:txBody>
      </p:sp>
      <p:sp>
        <p:nvSpPr>
          <p:cNvPr id="93" name="PlaceHolder 4"/>
          <p:cNvSpPr>
            <a:spLocks noGrp="1"/>
          </p:cNvSpPr>
          <p:nvPr>
            <p:ph type="body"/>
          </p:nvPr>
        </p:nvSpPr>
        <p:spPr>
          <a:xfrm>
            <a:off x="4516200" y="2323800"/>
            <a:ext cx="3306960" cy="3508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95" name="PlaceHolder 2"/>
          <p:cNvSpPr>
            <a:spLocks noGrp="1"/>
          </p:cNvSpPr>
          <p:nvPr>
            <p:ph type="body"/>
          </p:nvPr>
        </p:nvSpPr>
        <p:spPr>
          <a:xfrm>
            <a:off x="1043640" y="2323800"/>
            <a:ext cx="3306960" cy="3508560"/>
          </a:xfrm>
          <a:prstGeom prst="rect">
            <a:avLst/>
          </a:prstGeom>
        </p:spPr>
        <p:txBody>
          <a:bodyPr lIns="0" rIns="0" tIns="0" bIns="0"/>
          <a:p>
            <a:endParaRPr/>
          </a:p>
        </p:txBody>
      </p:sp>
      <p:sp>
        <p:nvSpPr>
          <p:cNvPr id="96"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97" name="PlaceHolder 4"/>
          <p:cNvSpPr>
            <a:spLocks noGrp="1"/>
          </p:cNvSpPr>
          <p:nvPr>
            <p:ph type="body"/>
          </p:nvPr>
        </p:nvSpPr>
        <p:spPr>
          <a:xfrm>
            <a:off x="4516200" y="4156560"/>
            <a:ext cx="3306960" cy="16732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043640" y="1027800"/>
            <a:ext cx="7024320" cy="1142640"/>
          </a:xfrm>
          <a:prstGeom prst="rect">
            <a:avLst/>
          </a:prstGeom>
        </p:spPr>
        <p:txBody>
          <a:bodyPr lIns="0" rIns="0" tIns="0" bIns="0" anchor="ctr"/>
          <a:p>
            <a:endParaRPr/>
          </a:p>
        </p:txBody>
      </p:sp>
      <p:sp>
        <p:nvSpPr>
          <p:cNvPr id="99" name="PlaceHolder 2"/>
          <p:cNvSpPr>
            <a:spLocks noGrp="1"/>
          </p:cNvSpPr>
          <p:nvPr>
            <p:ph type="body"/>
          </p:nvPr>
        </p:nvSpPr>
        <p:spPr>
          <a:xfrm>
            <a:off x="1043640" y="2323800"/>
            <a:ext cx="3306960" cy="1673280"/>
          </a:xfrm>
          <a:prstGeom prst="rect">
            <a:avLst/>
          </a:prstGeom>
        </p:spPr>
        <p:txBody>
          <a:bodyPr lIns="0" rIns="0" tIns="0" bIns="0"/>
          <a:p>
            <a:endParaRPr/>
          </a:p>
        </p:txBody>
      </p:sp>
      <p:sp>
        <p:nvSpPr>
          <p:cNvPr id="100" name="PlaceHolder 3"/>
          <p:cNvSpPr>
            <a:spLocks noGrp="1"/>
          </p:cNvSpPr>
          <p:nvPr>
            <p:ph type="body"/>
          </p:nvPr>
        </p:nvSpPr>
        <p:spPr>
          <a:xfrm>
            <a:off x="4516200" y="2323800"/>
            <a:ext cx="3306960" cy="1673280"/>
          </a:xfrm>
          <a:prstGeom prst="rect">
            <a:avLst/>
          </a:prstGeom>
        </p:spPr>
        <p:txBody>
          <a:bodyPr lIns="0" rIns="0" tIns="0" bIns="0"/>
          <a:p>
            <a:endParaRPr/>
          </a:p>
        </p:txBody>
      </p:sp>
      <p:sp>
        <p:nvSpPr>
          <p:cNvPr id="101" name="PlaceHolder 4"/>
          <p:cNvSpPr>
            <a:spLocks noGrp="1"/>
          </p:cNvSpPr>
          <p:nvPr>
            <p:ph type="body"/>
          </p:nvPr>
        </p:nvSpPr>
        <p:spPr>
          <a:xfrm>
            <a:off x="1043640" y="4156560"/>
            <a:ext cx="6777000" cy="16732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6" name="CustomShape 7"/>
          <p:cNvSpPr/>
          <p:nvPr/>
        </p:nvSpPr>
        <p:spPr>
          <a:xfrm rot="10800000">
            <a:off x="8307360" y="685800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rot="10800000">
            <a:off x="9221760" y="685800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 name="CustomShape 9"/>
          <p:cNvSpPr/>
          <p:nvPr/>
        </p:nvSpPr>
        <p:spPr>
          <a:xfrm rot="10800000">
            <a:off x="8993160" y="685800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0" name="CustomShape 11"/>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 name="CustomShape 12"/>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1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 name="CustomShape 1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4" name="CustomShape 1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5" name="CustomShape 1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6" name="CustomShape 17"/>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7" name="CustomShape 18"/>
          <p:cNvSpPr/>
          <p:nvPr/>
        </p:nvSpPr>
        <p:spPr>
          <a:xfrm rot="1800000">
            <a:off x="3073680" y="285912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8" name="CustomShape 19"/>
          <p:cNvSpPr/>
          <p:nvPr/>
        </p:nvSpPr>
        <p:spPr>
          <a:xfrm rot="1800000">
            <a:off x="379764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9" name="CustomShape 20"/>
          <p:cNvSpPr/>
          <p:nvPr/>
        </p:nvSpPr>
        <p:spPr>
          <a:xfrm rot="1800000">
            <a:off x="3807360" y="15922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0" name="CustomShape 21"/>
          <p:cNvSpPr/>
          <p:nvPr/>
        </p:nvSpPr>
        <p:spPr>
          <a:xfrm rot="1800000">
            <a:off x="3054600" y="325440"/>
            <a:ext cx="1600920" cy="138780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1" name="CustomShape 22"/>
          <p:cNvSpPr/>
          <p:nvPr/>
        </p:nvSpPr>
        <p:spPr>
          <a:xfrm rot="1800000">
            <a:off x="4540680" y="5383080"/>
            <a:ext cx="1600920" cy="138780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rot="1800000">
            <a:off x="101880" y="54021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4" name="CustomShape 25"/>
          <p:cNvSpPr/>
          <p:nvPr/>
        </p:nvSpPr>
        <p:spPr>
          <a:xfrm rot="1800000">
            <a:off x="130680" y="284940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5" name="CustomShape 26"/>
          <p:cNvSpPr/>
          <p:nvPr/>
        </p:nvSpPr>
        <p:spPr>
          <a:xfrm rot="1800000">
            <a:off x="85428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6" name="CustomShape 27"/>
          <p:cNvSpPr/>
          <p:nvPr/>
        </p:nvSpPr>
        <p:spPr>
          <a:xfrm rot="1800000">
            <a:off x="1587960" y="541152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7" name="CustomShape 28"/>
          <p:cNvSpPr/>
          <p:nvPr/>
        </p:nvSpPr>
        <p:spPr>
          <a:xfrm rot="1800000">
            <a:off x="1607040" y="285912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8" name="CustomShape 29"/>
          <p:cNvSpPr/>
          <p:nvPr/>
        </p:nvSpPr>
        <p:spPr>
          <a:xfrm rot="1800000">
            <a:off x="873360" y="156348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9" name="CustomShape 30"/>
          <p:cNvSpPr/>
          <p:nvPr/>
        </p:nvSpPr>
        <p:spPr>
          <a:xfrm rot="1800000">
            <a:off x="6883920" y="414468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0" name="CustomShape 31"/>
          <p:cNvSpPr/>
          <p:nvPr/>
        </p:nvSpPr>
        <p:spPr>
          <a:xfrm rot="1800000">
            <a:off x="7626600" y="542124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1" name="CustomShape 32"/>
          <p:cNvSpPr/>
          <p:nvPr/>
        </p:nvSpPr>
        <p:spPr>
          <a:xfrm rot="1800000">
            <a:off x="7626600" y="28684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32" name="CustomShape 33"/>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3" name="CustomShape 34"/>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34" name="CustomShape 35" hidden="1"/>
          <p:cNvSpPr/>
          <p:nvPr/>
        </p:nvSpPr>
        <p:spPr>
          <a:xfrm>
            <a:off x="457200" y="333360"/>
            <a:ext cx="8229240" cy="61851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35" name="CustomShape 36" hidden="1"/>
          <p:cNvSpPr/>
          <p:nvPr/>
        </p:nvSpPr>
        <p:spPr>
          <a:xfrm>
            <a:off x="4561200" y="-21600"/>
            <a:ext cx="3678840" cy="69876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36" name="CustomShape 37" hidden="1"/>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37" name="CustomShape 38"/>
          <p:cNvSpPr/>
          <p:nvPr/>
        </p:nvSpPr>
        <p:spPr>
          <a:xfrm>
            <a:off x="914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8" name="CustomShape 39"/>
          <p:cNvSpPr/>
          <p:nvPr/>
        </p:nvSpPr>
        <p:spPr>
          <a:xfrm>
            <a:off x="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39" name="CustomShape 40"/>
          <p:cNvSpPr/>
          <p:nvPr/>
        </p:nvSpPr>
        <p:spPr>
          <a:xfrm>
            <a:off x="228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0" name="CustomShape 41"/>
          <p:cNvSpPr/>
          <p:nvPr/>
        </p:nvSpPr>
        <p:spPr>
          <a:xfrm>
            <a:off x="13374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1" name="CustomShape 42"/>
          <p:cNvSpPr/>
          <p:nvPr/>
        </p:nvSpPr>
        <p:spPr>
          <a:xfrm>
            <a:off x="4230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2" name="CustomShape 43"/>
          <p:cNvSpPr/>
          <p:nvPr/>
        </p:nvSpPr>
        <p:spPr>
          <a:xfrm>
            <a:off x="6516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3" name="CustomShape 44"/>
          <p:cNvSpPr/>
          <p:nvPr/>
        </p:nvSpPr>
        <p:spPr>
          <a:xfrm rot="10800000">
            <a:off x="8229600" y="685800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45"/>
          <p:cNvSpPr/>
          <p:nvPr/>
        </p:nvSpPr>
        <p:spPr>
          <a:xfrm rot="10800000">
            <a:off x="9144000" y="685800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5" name="CustomShape 46"/>
          <p:cNvSpPr/>
          <p:nvPr/>
        </p:nvSpPr>
        <p:spPr>
          <a:xfrm rot="10800000">
            <a:off x="8915400" y="685800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47"/>
          <p:cNvSpPr/>
          <p:nvPr/>
        </p:nvSpPr>
        <p:spPr>
          <a:xfrm>
            <a:off x="380988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7" name="CustomShape 48"/>
          <p:cNvSpPr/>
          <p:nvPr/>
        </p:nvSpPr>
        <p:spPr>
          <a:xfrm>
            <a:off x="289548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8" name="CustomShape 49"/>
          <p:cNvSpPr/>
          <p:nvPr/>
        </p:nvSpPr>
        <p:spPr>
          <a:xfrm>
            <a:off x="312408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49" name="CustomShape 50"/>
          <p:cNvSpPr/>
          <p:nvPr/>
        </p:nvSpPr>
        <p:spPr>
          <a:xfrm>
            <a:off x="-11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50" name="CustomShape 51"/>
          <p:cNvSpPr/>
          <p:nvPr/>
        </p:nvSpPr>
        <p:spPr>
          <a:xfrm>
            <a:off x="-11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51" name="CustomShape 52"/>
          <p:cNvSpPr/>
          <p:nvPr/>
        </p:nvSpPr>
        <p:spPr>
          <a:xfrm>
            <a:off x="-23760" y="5640840"/>
            <a:ext cx="3004200" cy="12110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52" name="CustomShape 53"/>
          <p:cNvSpPr/>
          <p:nvPr/>
        </p:nvSpPr>
        <p:spPr>
          <a:xfrm>
            <a:off x="-11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53" name="CustomShape 54"/>
          <p:cNvSpPr/>
          <p:nvPr/>
        </p:nvSpPr>
        <p:spPr>
          <a:xfrm>
            <a:off x="21376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54" name="CustomShape 55"/>
          <p:cNvSpPr/>
          <p:nvPr/>
        </p:nvSpPr>
        <p:spPr>
          <a:xfrm rot="1800000">
            <a:off x="2996280" y="285912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55" name="CustomShape 56"/>
          <p:cNvSpPr/>
          <p:nvPr/>
        </p:nvSpPr>
        <p:spPr>
          <a:xfrm rot="1800000">
            <a:off x="372024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56" name="CustomShape 57"/>
          <p:cNvSpPr/>
          <p:nvPr/>
        </p:nvSpPr>
        <p:spPr>
          <a:xfrm rot="1800000">
            <a:off x="3729600" y="15922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57" name="CustomShape 58"/>
          <p:cNvSpPr/>
          <p:nvPr/>
        </p:nvSpPr>
        <p:spPr>
          <a:xfrm rot="1800000">
            <a:off x="2977200" y="325440"/>
            <a:ext cx="1600920" cy="138780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58" name="CustomShape 59"/>
          <p:cNvSpPr/>
          <p:nvPr/>
        </p:nvSpPr>
        <p:spPr>
          <a:xfrm rot="1800000">
            <a:off x="4462920" y="5383080"/>
            <a:ext cx="1600920" cy="138780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59" name="CustomShape 60"/>
          <p:cNvSpPr/>
          <p:nvPr/>
        </p:nvSpPr>
        <p:spPr>
          <a:xfrm rot="1800000">
            <a:off x="-3819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0" name="CustomShape 61"/>
          <p:cNvSpPr/>
          <p:nvPr/>
        </p:nvSpPr>
        <p:spPr>
          <a:xfrm rot="1800000">
            <a:off x="24480" y="54021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1" name="CustomShape 62"/>
          <p:cNvSpPr/>
          <p:nvPr/>
        </p:nvSpPr>
        <p:spPr>
          <a:xfrm rot="1800000">
            <a:off x="52920" y="284940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62" name="CustomShape 63"/>
          <p:cNvSpPr/>
          <p:nvPr/>
        </p:nvSpPr>
        <p:spPr>
          <a:xfrm rot="1800000">
            <a:off x="77688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3" name="CustomShape 64"/>
          <p:cNvSpPr/>
          <p:nvPr/>
        </p:nvSpPr>
        <p:spPr>
          <a:xfrm rot="1800000">
            <a:off x="1510200" y="541152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4" name="CustomShape 65"/>
          <p:cNvSpPr/>
          <p:nvPr/>
        </p:nvSpPr>
        <p:spPr>
          <a:xfrm rot="1800000">
            <a:off x="1529280" y="285912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65" name="CustomShape 66"/>
          <p:cNvSpPr/>
          <p:nvPr/>
        </p:nvSpPr>
        <p:spPr>
          <a:xfrm rot="1800000">
            <a:off x="795960" y="156348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6" name="CustomShape 67"/>
          <p:cNvSpPr/>
          <p:nvPr/>
        </p:nvSpPr>
        <p:spPr>
          <a:xfrm rot="1800000">
            <a:off x="6806160" y="414468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7" name="CustomShape 68"/>
          <p:cNvSpPr/>
          <p:nvPr/>
        </p:nvSpPr>
        <p:spPr>
          <a:xfrm rot="1800000">
            <a:off x="7549200" y="542124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68" name="CustomShape 69"/>
          <p:cNvSpPr/>
          <p:nvPr/>
        </p:nvSpPr>
        <p:spPr>
          <a:xfrm rot="1800000">
            <a:off x="7549200" y="28684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69" name="CustomShape 70"/>
          <p:cNvSpPr/>
          <p:nvPr/>
        </p:nvSpPr>
        <p:spPr>
          <a:xfrm rot="1800000">
            <a:off x="830628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0" name="CustomShape 71"/>
          <p:cNvSpPr/>
          <p:nvPr/>
        </p:nvSpPr>
        <p:spPr>
          <a:xfrm rot="1800000">
            <a:off x="83066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71" name="CustomShape 72"/>
          <p:cNvSpPr/>
          <p:nvPr/>
        </p:nvSpPr>
        <p:spPr>
          <a:xfrm>
            <a:off x="4561200" y="-21600"/>
            <a:ext cx="3678840" cy="627156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72" name="CustomShape 73"/>
          <p:cNvSpPr/>
          <p:nvPr/>
        </p:nvSpPr>
        <p:spPr>
          <a:xfrm>
            <a:off x="4649040" y="-21600"/>
            <a:ext cx="3504960" cy="2312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73" name="PlaceHolder 74"/>
          <p:cNvSpPr>
            <a:spLocks noGrp="1"/>
          </p:cNvSpPr>
          <p:nvPr>
            <p:ph type="title"/>
          </p:nvPr>
        </p:nvSpPr>
        <p:spPr>
          <a:xfrm>
            <a:off x="4733280" y="2708640"/>
            <a:ext cx="3313080" cy="1701720"/>
          </a:xfrm>
          <a:prstGeom prst="rect">
            <a:avLst/>
          </a:prstGeom>
        </p:spPr>
        <p:txBody>
          <a:bodyPr anchor="b"/>
          <a:p>
            <a:pPr>
              <a:lnSpc>
                <a:spcPct val="100000"/>
              </a:lnSpc>
            </a:pPr>
            <a:r>
              <a:rPr lang="es-ES" sz="3600" spc="-1" strike="noStrike">
                <a:solidFill>
                  <a:srgbClr val="94c600"/>
                </a:solidFill>
                <a:uFill>
                  <a:solidFill>
                    <a:srgbClr val="ffffff"/>
                  </a:solidFill>
                </a:uFill>
                <a:latin typeface="Century Gothic"/>
              </a:rPr>
              <a:t>Haga clic para modificar el estilo de título del patrón</a:t>
            </a:r>
            <a:endParaRPr/>
          </a:p>
        </p:txBody>
      </p:sp>
      <p:sp>
        <p:nvSpPr>
          <p:cNvPr id="74" name="PlaceHolder 75"/>
          <p:cNvSpPr>
            <a:spLocks noGrp="1"/>
          </p:cNvSpPr>
          <p:nvPr>
            <p:ph type="subTitle"/>
          </p:nvPr>
        </p:nvSpPr>
        <p:spPr>
          <a:xfrm>
            <a:off x="4733280" y="4421160"/>
            <a:ext cx="3309480" cy="1260360"/>
          </a:xfrm>
          <a:prstGeom prst="rect">
            <a:avLst/>
          </a:prstGeom>
        </p:spPr>
        <p:txBody>
          <a:bodyPr/>
          <a:p>
            <a:pPr>
              <a:lnSpc>
                <a:spcPct val="100000"/>
              </a:lnSpc>
            </a:pPr>
            <a:r>
              <a:rPr lang="es-ES" sz="1800" spc="-1" strike="noStrike">
                <a:solidFill>
                  <a:srgbClr val="424242"/>
                </a:solidFill>
                <a:uFill>
                  <a:solidFill>
                    <a:srgbClr val="ffffff"/>
                  </a:solidFill>
                </a:uFill>
                <a:latin typeface="Century Gothic"/>
              </a:rPr>
              <a:t>Haga clic para modificar el estilo de subtítulo del patrón</a:t>
            </a:r>
            <a:endParaRPr/>
          </a:p>
        </p:txBody>
      </p:sp>
      <p:sp>
        <p:nvSpPr>
          <p:cNvPr id="75" name="PlaceHolder 76"/>
          <p:cNvSpPr>
            <a:spLocks noGrp="1"/>
          </p:cNvSpPr>
          <p:nvPr>
            <p:ph type="dt"/>
          </p:nvPr>
        </p:nvSpPr>
        <p:spPr>
          <a:xfrm>
            <a:off x="4738680" y="1516680"/>
            <a:ext cx="2133360" cy="750600"/>
          </a:xfrm>
          <a:prstGeom prst="rect">
            <a:avLst/>
          </a:prstGeom>
        </p:spPr>
        <p:txBody>
          <a:bodyPr anchor="b"/>
          <a:p>
            <a:pPr>
              <a:lnSpc>
                <a:spcPct val="100000"/>
              </a:lnSpc>
            </a:pPr>
            <a:r>
              <a:rPr lang="es-ES" sz="2400" spc="-1" strike="noStrike">
                <a:solidFill>
                  <a:srgbClr val="fefefe"/>
                </a:solidFill>
                <a:uFill>
                  <a:solidFill>
                    <a:srgbClr val="ffffff"/>
                  </a:solidFill>
                </a:uFill>
                <a:latin typeface="Century Gothic"/>
              </a:rPr>
              <a:t>19/09/15</a:t>
            </a:r>
            <a:endParaRPr/>
          </a:p>
        </p:txBody>
      </p:sp>
      <p:sp>
        <p:nvSpPr>
          <p:cNvPr id="76" name="CustomShape 77"/>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77" name="PlaceHolder 78"/>
          <p:cNvSpPr>
            <a:spLocks noGrp="1"/>
          </p:cNvSpPr>
          <p:nvPr>
            <p:ph type="ftr"/>
          </p:nvPr>
        </p:nvSpPr>
        <p:spPr>
          <a:xfrm>
            <a:off x="5303520" y="5720040"/>
            <a:ext cx="2831400" cy="364680"/>
          </a:xfrm>
          <a:prstGeom prst="rect">
            <a:avLst/>
          </a:prstGeom>
        </p:spPr>
        <p:txBody>
          <a:bodyPr anchor="ctr"/>
          <a:p>
            <a:endParaRPr/>
          </a:p>
        </p:txBody>
      </p:sp>
      <p:sp>
        <p:nvSpPr>
          <p:cNvPr id="78" name="PlaceHolder 79"/>
          <p:cNvSpPr>
            <a:spLocks noGrp="1"/>
          </p:cNvSpPr>
          <p:nvPr>
            <p:ph type="sldNum"/>
          </p:nvPr>
        </p:nvSpPr>
        <p:spPr>
          <a:xfrm>
            <a:off x="4649040" y="5720040"/>
            <a:ext cx="643320" cy="364680"/>
          </a:xfrm>
          <a:prstGeom prst="rect">
            <a:avLst/>
          </a:prstGeom>
        </p:spPr>
        <p:txBody>
          <a:bodyPr anchor="ctr"/>
          <a:p>
            <a:pPr>
              <a:lnSpc>
                <a:spcPct val="100000"/>
              </a:lnSpc>
            </a:pPr>
            <a:fld id="{9A507886-9BB2-4C43-850F-1E2A27434841}" type="slidenum">
              <a:rPr lang="es-ES" sz="1200" spc="-1" strike="noStrike">
                <a:solidFill>
                  <a:srgbClr val="94c600"/>
                </a:solidFill>
                <a:uFill>
                  <a:solidFill>
                    <a:srgbClr val="ffffff"/>
                  </a:solidFill>
                </a:uFill>
                <a:latin typeface="Century Gothic"/>
              </a:rPr>
              <a:t>&lt;número&gt;</a:t>
            </a:fld>
            <a:endParaRPr/>
          </a:p>
        </p:txBody>
      </p:sp>
      <p:sp>
        <p:nvSpPr>
          <p:cNvPr id="79" name="CustomShape 80"/>
          <p:cNvSpPr/>
          <p:nvPr/>
        </p:nvSpPr>
        <p:spPr>
          <a:xfrm>
            <a:off x="4650840" y="6088320"/>
            <a:ext cx="3504960" cy="81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0" name="PlaceHolder 81"/>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s-ES" sz="2400" spc="-1">
                <a:latin typeface="Century Gothic"/>
              </a:rPr>
              <a:t>Pulse para editar el formato de esquema del texto</a:t>
            </a:r>
            <a:endParaRPr/>
          </a:p>
          <a:p>
            <a:pPr lvl="1" marL="864000" indent="-324000">
              <a:buClr>
                <a:srgbClr val="ffffff"/>
              </a:buClr>
              <a:buSzPct val="75000"/>
              <a:buFont typeface="StarSymbol"/>
              <a:buChar char=""/>
            </a:pPr>
            <a:r>
              <a:rPr lang="es-ES" sz="2000" spc="-1">
                <a:latin typeface="Century Gothic"/>
              </a:rPr>
              <a:t>Segundo nivel del esquema</a:t>
            </a:r>
            <a:endParaRPr/>
          </a:p>
          <a:p>
            <a:pPr lvl="2" marL="1296000" indent="-288000">
              <a:buClr>
                <a:srgbClr val="ffffff"/>
              </a:buClr>
              <a:buSzPct val="45000"/>
              <a:buFont typeface="StarSymbol"/>
              <a:buChar char=""/>
            </a:pPr>
            <a:r>
              <a:rPr lang="es-ES" sz="1800" spc="-1">
                <a:latin typeface="Century Gothic"/>
              </a:rPr>
              <a:t>Tercer nivel del esquema</a:t>
            </a:r>
            <a:endParaRPr/>
          </a:p>
          <a:p>
            <a:pPr lvl="3" marL="1728000" indent="-216000">
              <a:buClr>
                <a:srgbClr val="ffffff"/>
              </a:buClr>
              <a:buSzPct val="75000"/>
              <a:buFont typeface="StarSymbol"/>
              <a:buChar char=""/>
            </a:pPr>
            <a:r>
              <a:rPr lang="es-ES" sz="1600" spc="-1">
                <a:latin typeface="Century Gothic"/>
              </a:rPr>
              <a:t>Cuarto nivel del esquema</a:t>
            </a:r>
            <a:endParaRPr/>
          </a:p>
          <a:p>
            <a:pPr lvl="4" marL="2160000" indent="-216000">
              <a:buClr>
                <a:srgbClr val="ffffff"/>
              </a:buClr>
              <a:buSzPct val="45000"/>
              <a:buFont typeface="StarSymbol"/>
              <a:buChar char=""/>
            </a:pPr>
            <a:r>
              <a:rPr lang="es-ES" sz="2000" spc="-1">
                <a:latin typeface="Century Gothic"/>
              </a:rPr>
              <a:t>Quinto nivel del esquema</a:t>
            </a:r>
            <a:endParaRPr/>
          </a:p>
          <a:p>
            <a:pPr lvl="5" marL="2592000" indent="-216000">
              <a:buClr>
                <a:srgbClr val="ffffff"/>
              </a:buClr>
              <a:buSzPct val="45000"/>
              <a:buFont typeface="StarSymbol"/>
              <a:buChar char=""/>
            </a:pPr>
            <a:r>
              <a:rPr lang="es-ES" sz="2000" spc="-1">
                <a:latin typeface="Century Gothic"/>
              </a:rPr>
              <a:t>Sexto nivel del esquema</a:t>
            </a:r>
            <a:endParaRPr/>
          </a:p>
          <a:p>
            <a:pPr lvl="6" marL="3024000" indent="-216000">
              <a:buClr>
                <a:srgbClr val="ffffff"/>
              </a:buClr>
              <a:buSzPct val="45000"/>
              <a:buFont typeface="StarSymbol"/>
              <a:buChar char=""/>
            </a:pPr>
            <a:r>
              <a:rPr lang="es-ES" sz="2000" spc="-1">
                <a:latin typeface="Century Gothic"/>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4"/>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19" name="CustomShape 5"/>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0" name="CustomShape 6"/>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1" name="CustomShape 7"/>
          <p:cNvSpPr/>
          <p:nvPr/>
        </p:nvSpPr>
        <p:spPr>
          <a:xfrm rot="10800000">
            <a:off x="8307360" y="685800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2" name="CustomShape 8"/>
          <p:cNvSpPr/>
          <p:nvPr/>
        </p:nvSpPr>
        <p:spPr>
          <a:xfrm rot="10800000">
            <a:off x="9221760" y="685800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3" name="CustomShape 9"/>
          <p:cNvSpPr/>
          <p:nvPr/>
        </p:nvSpPr>
        <p:spPr>
          <a:xfrm rot="10800000">
            <a:off x="8993160" y="685800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4" name="CustomShape 10"/>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5" name="CustomShape 11"/>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6" name="CustomShape 12"/>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27" name="CustomShape 1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28" name="CustomShape 1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29" name="CustomShape 1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0" name="CustomShape 1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1" name="CustomShape 17"/>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132" name="CustomShape 18"/>
          <p:cNvSpPr/>
          <p:nvPr/>
        </p:nvSpPr>
        <p:spPr>
          <a:xfrm rot="1800000">
            <a:off x="3073680" y="285912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3" name="CustomShape 19"/>
          <p:cNvSpPr/>
          <p:nvPr/>
        </p:nvSpPr>
        <p:spPr>
          <a:xfrm rot="1800000">
            <a:off x="379764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4" name="CustomShape 20"/>
          <p:cNvSpPr/>
          <p:nvPr/>
        </p:nvSpPr>
        <p:spPr>
          <a:xfrm rot="1800000">
            <a:off x="3807360" y="15922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35" name="CustomShape 21"/>
          <p:cNvSpPr/>
          <p:nvPr/>
        </p:nvSpPr>
        <p:spPr>
          <a:xfrm rot="1800000">
            <a:off x="3054600" y="325440"/>
            <a:ext cx="1600920" cy="138780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36" name="CustomShape 22"/>
          <p:cNvSpPr/>
          <p:nvPr/>
        </p:nvSpPr>
        <p:spPr>
          <a:xfrm rot="1800000">
            <a:off x="4540680" y="5383080"/>
            <a:ext cx="1600920" cy="138780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7" name="CustomShape 23"/>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8" name="CustomShape 24"/>
          <p:cNvSpPr/>
          <p:nvPr/>
        </p:nvSpPr>
        <p:spPr>
          <a:xfrm rot="1800000">
            <a:off x="101880" y="54021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39" name="CustomShape 25"/>
          <p:cNvSpPr/>
          <p:nvPr/>
        </p:nvSpPr>
        <p:spPr>
          <a:xfrm rot="1800000">
            <a:off x="130680" y="284940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0" name="CustomShape 26"/>
          <p:cNvSpPr/>
          <p:nvPr/>
        </p:nvSpPr>
        <p:spPr>
          <a:xfrm rot="1800000">
            <a:off x="85428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1" name="CustomShape 27"/>
          <p:cNvSpPr/>
          <p:nvPr/>
        </p:nvSpPr>
        <p:spPr>
          <a:xfrm rot="1800000">
            <a:off x="1587960" y="541152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2" name="CustomShape 28"/>
          <p:cNvSpPr/>
          <p:nvPr/>
        </p:nvSpPr>
        <p:spPr>
          <a:xfrm rot="1800000">
            <a:off x="1607040" y="285912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3" name="CustomShape 29"/>
          <p:cNvSpPr/>
          <p:nvPr/>
        </p:nvSpPr>
        <p:spPr>
          <a:xfrm rot="1800000">
            <a:off x="873360" y="156348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4" name="CustomShape 30"/>
          <p:cNvSpPr/>
          <p:nvPr/>
        </p:nvSpPr>
        <p:spPr>
          <a:xfrm rot="1800000">
            <a:off x="6883920" y="414468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5" name="CustomShape 31"/>
          <p:cNvSpPr/>
          <p:nvPr/>
        </p:nvSpPr>
        <p:spPr>
          <a:xfrm rot="1800000">
            <a:off x="7626600" y="542124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6" name="CustomShape 32"/>
          <p:cNvSpPr/>
          <p:nvPr/>
        </p:nvSpPr>
        <p:spPr>
          <a:xfrm rot="1800000">
            <a:off x="7626600" y="28684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147" name="CustomShape 33"/>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8" name="CustomShape 34"/>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149" name="CustomShape 35"/>
          <p:cNvSpPr/>
          <p:nvPr/>
        </p:nvSpPr>
        <p:spPr>
          <a:xfrm>
            <a:off x="457200" y="333360"/>
            <a:ext cx="8229240" cy="61851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150" name="CustomShape 36"/>
          <p:cNvSpPr/>
          <p:nvPr/>
        </p:nvSpPr>
        <p:spPr>
          <a:xfrm>
            <a:off x="4561200" y="-21600"/>
            <a:ext cx="3678840" cy="69876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151" name="CustomShape 37"/>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2" name="PlaceHolder 38"/>
          <p:cNvSpPr>
            <a:spLocks noGrp="1"/>
          </p:cNvSpPr>
          <p:nvPr>
            <p:ph type="title"/>
          </p:nvPr>
        </p:nvSpPr>
        <p:spPr>
          <a:xfrm>
            <a:off x="1043640" y="1027800"/>
            <a:ext cx="7024320" cy="1142640"/>
          </a:xfrm>
          <a:prstGeom prst="rect">
            <a:avLst/>
          </a:prstGeom>
        </p:spPr>
        <p:txBody>
          <a:bodyPr anchor="b"/>
          <a:p>
            <a:pPr>
              <a:lnSpc>
                <a:spcPct val="100000"/>
              </a:lnSpc>
            </a:pPr>
            <a:r>
              <a:rPr lang="es-ES" sz="4000" spc="-1" strike="noStrike">
                <a:solidFill>
                  <a:srgbClr val="94c600"/>
                </a:solidFill>
                <a:uFill>
                  <a:solidFill>
                    <a:srgbClr val="ffffff"/>
                  </a:solidFill>
                </a:uFill>
                <a:latin typeface="Century Gothic"/>
              </a:rPr>
              <a:t>Haga clic para modificar el estilo de título del patrón</a:t>
            </a:r>
            <a:endParaRPr/>
          </a:p>
        </p:txBody>
      </p:sp>
      <p:sp>
        <p:nvSpPr>
          <p:cNvPr id="153" name="PlaceHolder 39"/>
          <p:cNvSpPr>
            <a:spLocks noGrp="1"/>
          </p:cNvSpPr>
          <p:nvPr>
            <p:ph type="body"/>
          </p:nvPr>
        </p:nvSpPr>
        <p:spPr>
          <a:xfrm>
            <a:off x="1043640" y="2323800"/>
            <a:ext cx="6777000" cy="3508560"/>
          </a:xfrm>
          <a:prstGeom prst="rect">
            <a:avLst/>
          </a:prstGeom>
        </p:spPr>
        <p:txBody>
          <a:bodyPr/>
          <a:p>
            <a:pPr marL="432000" indent="-324000">
              <a:buClr>
                <a:srgbClr val="ffffff"/>
              </a:buClr>
              <a:buSzPct val="45000"/>
              <a:buFont typeface="StarSymbol"/>
              <a:buChar char=""/>
            </a:pPr>
            <a:r>
              <a:rPr lang="es-ES" sz="2400" spc="-1" strike="noStrike">
                <a:solidFill>
                  <a:srgbClr val="3e3d2d"/>
                </a:solidFill>
                <a:uFill>
                  <a:solidFill>
                    <a:srgbClr val="ffffff"/>
                  </a:solidFill>
                </a:uFill>
                <a:latin typeface="Century Gothic"/>
              </a:rPr>
              <a:t>Pulse para editar el formato de esquema del texto</a:t>
            </a:r>
            <a:endParaRPr/>
          </a:p>
          <a:p>
            <a:pPr lvl="1" marL="864000" indent="-324000">
              <a:buClr>
                <a:srgbClr val="ffffff"/>
              </a:buClr>
              <a:buSzPct val="75000"/>
              <a:buFont typeface="StarSymbol"/>
              <a:buChar char=""/>
            </a:pPr>
            <a:r>
              <a:rPr lang="es-ES" sz="2400" spc="-1" strike="noStrike">
                <a:solidFill>
                  <a:srgbClr val="3e3d2d"/>
                </a:solidFill>
                <a:uFill>
                  <a:solidFill>
                    <a:srgbClr val="ffffff"/>
                  </a:solidFill>
                </a:uFill>
                <a:latin typeface="Century Gothic"/>
              </a:rPr>
              <a:t>Segundo nivel del esquema</a:t>
            </a:r>
            <a:endParaRPr/>
          </a:p>
          <a:p>
            <a:pPr lvl="2" marL="1296000" indent="-288000">
              <a:buClr>
                <a:srgbClr val="ffffff"/>
              </a:buClr>
              <a:buSzPct val="45000"/>
              <a:buFont typeface="StarSymbol"/>
              <a:buChar char=""/>
            </a:pPr>
            <a:r>
              <a:rPr lang="es-ES" sz="2400" spc="-1" strike="noStrike">
                <a:solidFill>
                  <a:srgbClr val="3e3d2d"/>
                </a:solidFill>
                <a:uFill>
                  <a:solidFill>
                    <a:srgbClr val="ffffff"/>
                  </a:solidFill>
                </a:uFill>
                <a:latin typeface="Century Gothic"/>
              </a:rPr>
              <a:t>Tercer nivel del esquema</a:t>
            </a:r>
            <a:endParaRPr/>
          </a:p>
          <a:p>
            <a:pPr lvl="3" marL="1728000" indent="-216000">
              <a:buClr>
                <a:srgbClr val="ffffff"/>
              </a:buClr>
              <a:buSzPct val="75000"/>
              <a:buFont typeface="StarSymbol"/>
              <a:buChar char=""/>
            </a:pPr>
            <a:r>
              <a:rPr lang="es-ES" sz="2400" spc="-1" strike="noStrike">
                <a:solidFill>
                  <a:srgbClr val="3e3d2d"/>
                </a:solidFill>
                <a:uFill>
                  <a:solidFill>
                    <a:srgbClr val="ffffff"/>
                  </a:solidFill>
                </a:uFill>
                <a:latin typeface="Century Gothic"/>
              </a:rPr>
              <a:t>Cuarto nivel del esquema</a:t>
            </a:r>
            <a:endParaRPr/>
          </a:p>
          <a:p>
            <a:pPr lvl="4" marL="2160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Quinto nivel del esquema</a:t>
            </a:r>
            <a:endParaRPr/>
          </a:p>
          <a:p>
            <a:pPr lvl="5" marL="2592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Sexto nivel del esquema</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Séptimo nivel del esquemaHaga clic para modificar el estilo de texto del patrón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Segundo nivel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Tercer nivel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Cuarto nivel</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Quinto nivel</a:t>
            </a:r>
            <a:endParaRPr/>
          </a:p>
        </p:txBody>
      </p:sp>
      <p:sp>
        <p:nvSpPr>
          <p:cNvPr id="154" name="PlaceHolder 40"/>
          <p:cNvSpPr>
            <a:spLocks noGrp="1"/>
          </p:cNvSpPr>
          <p:nvPr>
            <p:ph type="dt"/>
          </p:nvPr>
        </p:nvSpPr>
        <p:spPr>
          <a:xfrm>
            <a:off x="5997240" y="224640"/>
            <a:ext cx="2133360" cy="364680"/>
          </a:xfrm>
          <a:prstGeom prst="rect">
            <a:avLst/>
          </a:prstGeom>
        </p:spPr>
        <p:txBody>
          <a:bodyPr anchor="ctr"/>
          <a:p>
            <a:pPr algn="r">
              <a:lnSpc>
                <a:spcPct val="100000"/>
              </a:lnSpc>
            </a:pPr>
            <a:r>
              <a:rPr lang="es-ES" sz="1200" spc="-1" strike="noStrike">
                <a:solidFill>
                  <a:srgbClr val="fefefe"/>
                </a:solidFill>
                <a:uFill>
                  <a:solidFill>
                    <a:srgbClr val="ffffff"/>
                  </a:solidFill>
                </a:uFill>
                <a:latin typeface="Century Gothic"/>
              </a:rPr>
              <a:t>19/09/15</a:t>
            </a:r>
            <a:endParaRPr/>
          </a:p>
        </p:txBody>
      </p:sp>
      <p:sp>
        <p:nvSpPr>
          <p:cNvPr id="155" name="PlaceHolder 41"/>
          <p:cNvSpPr>
            <a:spLocks noGrp="1"/>
          </p:cNvSpPr>
          <p:nvPr>
            <p:ph type="ftr"/>
          </p:nvPr>
        </p:nvSpPr>
        <p:spPr>
          <a:xfrm>
            <a:off x="4641480" y="5852160"/>
            <a:ext cx="3501720" cy="364680"/>
          </a:xfrm>
          <a:prstGeom prst="rect">
            <a:avLst/>
          </a:prstGeom>
        </p:spPr>
        <p:txBody>
          <a:bodyPr anchor="ctr"/>
          <a:p>
            <a:endParaRPr/>
          </a:p>
        </p:txBody>
      </p:sp>
      <p:sp>
        <p:nvSpPr>
          <p:cNvPr id="156" name="PlaceHolder 42"/>
          <p:cNvSpPr>
            <a:spLocks noGrp="1"/>
          </p:cNvSpPr>
          <p:nvPr>
            <p:ph type="sldNum"/>
          </p:nvPr>
        </p:nvSpPr>
        <p:spPr>
          <a:xfrm>
            <a:off x="4649040" y="224640"/>
            <a:ext cx="1331640" cy="364680"/>
          </a:xfrm>
          <a:prstGeom prst="rect">
            <a:avLst/>
          </a:prstGeom>
        </p:spPr>
        <p:txBody>
          <a:bodyPr anchor="ctr"/>
          <a:p>
            <a:pPr>
              <a:lnSpc>
                <a:spcPct val="100000"/>
              </a:lnSpc>
            </a:pPr>
            <a:fld id="{C550A286-FFA7-4CE4-A152-711CB50BAFBF}" type="slidenum">
              <a:rPr lang="es-ES" sz="1200" spc="-1" strike="noStrike">
                <a:solidFill>
                  <a:srgbClr val="fefefe"/>
                </a:solidFill>
                <a:uFill>
                  <a:solidFill>
                    <a:srgbClr val="ffffff"/>
                  </a:solidFill>
                </a:uFill>
                <a:latin typeface="Century Gothic"/>
              </a:rPr>
              <a:t>&lt;número&gt;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99216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2" name="CustomShape 2"/>
          <p:cNvSpPr/>
          <p:nvPr/>
        </p:nvSpPr>
        <p:spPr>
          <a:xfrm>
            <a:off x="7776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3" name="CustomShape 3"/>
          <p:cNvSpPr/>
          <p:nvPr/>
        </p:nvSpPr>
        <p:spPr>
          <a:xfrm>
            <a:off x="30636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4" name="CustomShape 4"/>
          <p:cNvSpPr/>
          <p:nvPr/>
        </p:nvSpPr>
        <p:spPr>
          <a:xfrm>
            <a:off x="1414800" y="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5" name="CustomShape 5"/>
          <p:cNvSpPr/>
          <p:nvPr/>
        </p:nvSpPr>
        <p:spPr>
          <a:xfrm>
            <a:off x="50040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6" name="CustomShape 6"/>
          <p:cNvSpPr/>
          <p:nvPr/>
        </p:nvSpPr>
        <p:spPr>
          <a:xfrm>
            <a:off x="72900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7" name="CustomShape 7"/>
          <p:cNvSpPr/>
          <p:nvPr/>
        </p:nvSpPr>
        <p:spPr>
          <a:xfrm rot="10800000">
            <a:off x="8307360" y="6858000"/>
            <a:ext cx="1599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8" name="CustomShape 8"/>
          <p:cNvSpPr/>
          <p:nvPr/>
        </p:nvSpPr>
        <p:spPr>
          <a:xfrm rot="10800000">
            <a:off x="9221760" y="685800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rot="10800000">
            <a:off x="8993160" y="685800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0" name="CustomShape 10"/>
          <p:cNvSpPr/>
          <p:nvPr/>
        </p:nvSpPr>
        <p:spPr>
          <a:xfrm>
            <a:off x="3887640" y="0"/>
            <a:ext cx="28191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1" name="CustomShape 11"/>
          <p:cNvSpPr/>
          <p:nvPr/>
        </p:nvSpPr>
        <p:spPr>
          <a:xfrm>
            <a:off x="2973240" y="0"/>
            <a:ext cx="45684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2" name="CustomShape 12"/>
          <p:cNvSpPr/>
          <p:nvPr/>
        </p:nvSpPr>
        <p:spPr>
          <a:xfrm>
            <a:off x="3201840" y="0"/>
            <a:ext cx="761760" cy="685764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203" name="CustomShape 13"/>
          <p:cNvSpPr/>
          <p:nvPr/>
        </p:nvSpPr>
        <p:spPr>
          <a:xfrm>
            <a:off x="65880" y="5034960"/>
            <a:ext cx="9143640" cy="1175400"/>
          </a:xfrm>
          <a:custGeom>
            <a:avLst/>
            <a:gdLst/>
            <a:ah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4" name="CustomShape 14"/>
          <p:cNvSpPr/>
          <p:nvPr/>
        </p:nvSpPr>
        <p:spPr>
          <a:xfrm>
            <a:off x="65880" y="3467520"/>
            <a:ext cx="9143640" cy="890280"/>
          </a:xfrm>
          <a:custGeom>
            <a:avLst/>
            <a:gdLst/>
            <a:ah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5" name="CustomShape 15"/>
          <p:cNvSpPr/>
          <p:nvPr/>
        </p:nvSpPr>
        <p:spPr>
          <a:xfrm>
            <a:off x="54000" y="5640840"/>
            <a:ext cx="3004200" cy="1211040"/>
          </a:xfrm>
          <a:custGeom>
            <a:avLst/>
            <a:gdLst/>
            <a:ahLst/>
            <a:rect l="l" t="t" r="r" b="b"/>
            <a:pathLst>
              <a:path w="3004457" h="1211283">
                <a:moveTo>
                  <a:pt x="0" y="0"/>
                </a:moveTo>
                <a:cubicBezTo>
                  <a:pt x="1103415" y="501732"/>
                  <a:pt x="2206831" y="1003465"/>
                  <a:pt x="3004457" y="1211283"/>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6" name="CustomShape 16"/>
          <p:cNvSpPr/>
          <p:nvPr/>
        </p:nvSpPr>
        <p:spPr>
          <a:xfrm>
            <a:off x="65880" y="5284440"/>
            <a:ext cx="9143640" cy="1478160"/>
          </a:xfrm>
          <a:custGeom>
            <a:avLst/>
            <a:gdLst/>
            <a:ah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7" name="CustomShape 17"/>
          <p:cNvSpPr/>
          <p:nvPr/>
        </p:nvSpPr>
        <p:spPr>
          <a:xfrm>
            <a:off x="2215080" y="5132160"/>
            <a:ext cx="6982200" cy="1719720"/>
          </a:xfrm>
          <a:custGeom>
            <a:avLst/>
            <a:gdLst/>
            <a:ah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480">
            <a:solidFill>
              <a:schemeClr val="bg1">
                <a:alpha val="20000"/>
              </a:schemeClr>
            </a:solidFill>
            <a:round/>
          </a:ln>
        </p:spPr>
        <p:style>
          <a:lnRef idx="1">
            <a:schemeClr val="accent1"/>
          </a:lnRef>
          <a:fillRef idx="0">
            <a:schemeClr val="accent1"/>
          </a:fillRef>
          <a:effectRef idx="0">
            <a:schemeClr val="accent1"/>
          </a:effectRef>
          <a:fontRef idx="minor"/>
        </p:style>
      </p:sp>
      <p:sp>
        <p:nvSpPr>
          <p:cNvPr id="208" name="CustomShape 18"/>
          <p:cNvSpPr/>
          <p:nvPr/>
        </p:nvSpPr>
        <p:spPr>
          <a:xfrm rot="1800000">
            <a:off x="3073680" y="285912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09" name="CustomShape 19"/>
          <p:cNvSpPr/>
          <p:nvPr/>
        </p:nvSpPr>
        <p:spPr>
          <a:xfrm rot="1800000">
            <a:off x="379764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0" name="CustomShape 20"/>
          <p:cNvSpPr/>
          <p:nvPr/>
        </p:nvSpPr>
        <p:spPr>
          <a:xfrm rot="1800000">
            <a:off x="3807360" y="15922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11" name="CustomShape 21"/>
          <p:cNvSpPr/>
          <p:nvPr/>
        </p:nvSpPr>
        <p:spPr>
          <a:xfrm rot="1800000">
            <a:off x="3054600" y="325440"/>
            <a:ext cx="1600920" cy="1387800"/>
          </a:xfrm>
          <a:prstGeom prst="hexagon">
            <a:avLst>
              <a:gd name="adj" fmla="val 28544"/>
              <a:gd name="vf" fmla="val 115470"/>
            </a:avLst>
          </a:prstGeom>
          <a:solidFill>
            <a:schemeClr val="bg1">
              <a:alpha val="4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12" name="CustomShape 22"/>
          <p:cNvSpPr/>
          <p:nvPr/>
        </p:nvSpPr>
        <p:spPr>
          <a:xfrm rot="1800000">
            <a:off x="4540680" y="5383080"/>
            <a:ext cx="1600920" cy="1387800"/>
          </a:xfrm>
          <a:prstGeom prst="hexagon">
            <a:avLst>
              <a:gd name="adj" fmla="val 28544"/>
              <a:gd name="vf" fmla="val 115470"/>
            </a:avLst>
          </a:prstGeom>
          <a:solidFill>
            <a:schemeClr val="bg1">
              <a:alpha val="6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3" name="CustomShape 23"/>
          <p:cNvSpPr/>
          <p:nvPr/>
        </p:nvSpPr>
        <p:spPr>
          <a:xfrm rot="1800000">
            <a:off x="-304560" y="4201200"/>
            <a:ext cx="1261080" cy="1387800"/>
          </a:xfrm>
          <a:custGeom>
            <a:avLst/>
            <a:gdLst/>
            <a:ah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4" name="CustomShape 24"/>
          <p:cNvSpPr/>
          <p:nvPr/>
        </p:nvSpPr>
        <p:spPr>
          <a:xfrm rot="1800000">
            <a:off x="101880" y="54021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5" name="CustomShape 25"/>
          <p:cNvSpPr/>
          <p:nvPr/>
        </p:nvSpPr>
        <p:spPr>
          <a:xfrm rot="1800000">
            <a:off x="130680" y="284940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16" name="CustomShape 26"/>
          <p:cNvSpPr/>
          <p:nvPr/>
        </p:nvSpPr>
        <p:spPr>
          <a:xfrm rot="1800000">
            <a:off x="854280" y="412596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7" name="CustomShape 27"/>
          <p:cNvSpPr/>
          <p:nvPr/>
        </p:nvSpPr>
        <p:spPr>
          <a:xfrm rot="1800000">
            <a:off x="1587960" y="541152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18" name="CustomShape 28"/>
          <p:cNvSpPr/>
          <p:nvPr/>
        </p:nvSpPr>
        <p:spPr>
          <a:xfrm rot="1800000">
            <a:off x="1607040" y="285912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19" name="CustomShape 29"/>
          <p:cNvSpPr/>
          <p:nvPr/>
        </p:nvSpPr>
        <p:spPr>
          <a:xfrm rot="1800000">
            <a:off x="873360" y="156348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0" name="CustomShape 30"/>
          <p:cNvSpPr/>
          <p:nvPr/>
        </p:nvSpPr>
        <p:spPr>
          <a:xfrm rot="1800000">
            <a:off x="6883920" y="4144680"/>
            <a:ext cx="1600920" cy="1387800"/>
          </a:xfrm>
          <a:prstGeom prst="hexagon">
            <a:avLst>
              <a:gd name="adj" fmla="val 28544"/>
              <a:gd name="vf" fmla="val 115470"/>
            </a:avLst>
          </a:prstGeom>
          <a:solidFill>
            <a:schemeClr val="bg1">
              <a:alpha val="10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1" name="CustomShape 31"/>
          <p:cNvSpPr/>
          <p:nvPr/>
        </p:nvSpPr>
        <p:spPr>
          <a:xfrm rot="1800000">
            <a:off x="7626600" y="5421240"/>
            <a:ext cx="1600920" cy="1387800"/>
          </a:xfrm>
          <a:prstGeom prst="hexagon">
            <a:avLst>
              <a:gd name="adj" fmla="val 28544"/>
              <a:gd name="vf" fmla="val 115470"/>
            </a:avLst>
          </a:pr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2" name="CustomShape 32"/>
          <p:cNvSpPr/>
          <p:nvPr/>
        </p:nvSpPr>
        <p:spPr>
          <a:xfrm rot="1800000">
            <a:off x="7626600" y="2868480"/>
            <a:ext cx="1600920" cy="1387800"/>
          </a:xfrm>
          <a:prstGeom prst="hexagon">
            <a:avLst>
              <a:gd name="adj" fmla="val 28544"/>
              <a:gd name="vf" fmla="val 115470"/>
            </a:avLst>
          </a:prstGeom>
          <a:solidFill>
            <a:schemeClr val="bg1">
              <a:alpha val="7000"/>
            </a:schemeClr>
          </a:solidFill>
          <a:ln w="12600">
            <a:solidFill>
              <a:schemeClr val="bg1">
                <a:alpha val="8000"/>
              </a:schemeClr>
            </a:solidFill>
            <a:round/>
          </a:ln>
        </p:spPr>
        <p:style>
          <a:lnRef idx="2">
            <a:schemeClr val="accent1">
              <a:shade val="50000"/>
            </a:schemeClr>
          </a:lnRef>
          <a:fillRef idx="1">
            <a:schemeClr val="accent1"/>
          </a:fillRef>
          <a:effectRef idx="0">
            <a:schemeClr val="accent1"/>
          </a:effectRef>
          <a:fontRef idx="minor"/>
        </p:style>
      </p:sp>
      <p:sp>
        <p:nvSpPr>
          <p:cNvPr id="223" name="CustomShape 33"/>
          <p:cNvSpPr/>
          <p:nvPr/>
        </p:nvSpPr>
        <p:spPr>
          <a:xfrm rot="1800000">
            <a:off x="8384040" y="4055400"/>
            <a:ext cx="1243080" cy="1387800"/>
          </a:xfrm>
          <a:custGeom>
            <a:avLst/>
            <a:gdLst/>
            <a:ah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4" name="CustomShape 34"/>
          <p:cNvSpPr/>
          <p:nvPr/>
        </p:nvSpPr>
        <p:spPr>
          <a:xfrm rot="1800000">
            <a:off x="8384040" y="1511280"/>
            <a:ext cx="1241640" cy="1388520"/>
          </a:xfrm>
          <a:custGeom>
            <a:avLst/>
            <a:gdLst/>
            <a:ah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600">
            <a:solidFill>
              <a:schemeClr val="bg1">
                <a:alpha val="12000"/>
              </a:schemeClr>
            </a:solidFill>
            <a:round/>
          </a:ln>
        </p:spPr>
        <p:style>
          <a:lnRef idx="2">
            <a:schemeClr val="accent1">
              <a:shade val="50000"/>
            </a:schemeClr>
          </a:lnRef>
          <a:fillRef idx="1">
            <a:schemeClr val="accent1"/>
          </a:fillRef>
          <a:effectRef idx="0">
            <a:schemeClr val="accent1"/>
          </a:effectRef>
          <a:fontRef idx="minor"/>
        </p:style>
      </p:sp>
      <p:sp>
        <p:nvSpPr>
          <p:cNvPr id="225" name="CustomShape 35"/>
          <p:cNvSpPr/>
          <p:nvPr/>
        </p:nvSpPr>
        <p:spPr>
          <a:xfrm>
            <a:off x="457200" y="333360"/>
            <a:ext cx="8229240" cy="6185160"/>
          </a:xfrm>
          <a:prstGeom prst="rect">
            <a:avLst/>
          </a:prstGeom>
          <a:solidFill>
            <a:schemeClr val="bg1"/>
          </a:solid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226" name="CustomShape 36"/>
          <p:cNvSpPr/>
          <p:nvPr/>
        </p:nvSpPr>
        <p:spPr>
          <a:xfrm>
            <a:off x="4561200" y="-21600"/>
            <a:ext cx="3678840" cy="698760"/>
          </a:xfrm>
          <a:prstGeom prst="rect">
            <a:avLst/>
          </a:prstGeom>
          <a:solidFill>
            <a:srgbClr val="f5f5f5"/>
          </a:solidFill>
          <a:ln>
            <a:solidFill>
              <a:schemeClr val="bg2">
                <a:lumMod val="50000"/>
              </a:schemeClr>
            </a:solidFill>
            <a:round/>
          </a:ln>
        </p:spPr>
        <p:style>
          <a:lnRef idx="2">
            <a:schemeClr val="accent1">
              <a:shade val="50000"/>
            </a:schemeClr>
          </a:lnRef>
          <a:fillRef idx="1">
            <a:schemeClr val="accent1"/>
          </a:fillRef>
          <a:effectRef idx="0">
            <a:schemeClr val="accent1"/>
          </a:effectRef>
          <a:fontRef idx="minor"/>
        </p:style>
      </p:sp>
      <p:sp>
        <p:nvSpPr>
          <p:cNvPr id="227" name="CustomShape 37"/>
          <p:cNvSpPr/>
          <p:nvPr/>
        </p:nvSpPr>
        <p:spPr>
          <a:xfrm>
            <a:off x="4649040" y="-21600"/>
            <a:ext cx="3504960" cy="623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28" name="PlaceHolder 38"/>
          <p:cNvSpPr>
            <a:spLocks noGrp="1"/>
          </p:cNvSpPr>
          <p:nvPr>
            <p:ph type="title"/>
          </p:nvPr>
        </p:nvSpPr>
        <p:spPr>
          <a:xfrm>
            <a:off x="1043640" y="1027800"/>
            <a:ext cx="7024320" cy="1142640"/>
          </a:xfrm>
          <a:prstGeom prst="rect">
            <a:avLst/>
          </a:prstGeom>
        </p:spPr>
        <p:txBody>
          <a:bodyPr anchor="b"/>
          <a:p>
            <a:pPr>
              <a:lnSpc>
                <a:spcPct val="100000"/>
              </a:lnSpc>
            </a:pPr>
            <a:r>
              <a:rPr lang="es-ES" sz="4000" spc="-1" strike="noStrike">
                <a:solidFill>
                  <a:srgbClr val="94c600"/>
                </a:solidFill>
                <a:uFill>
                  <a:solidFill>
                    <a:srgbClr val="ffffff"/>
                  </a:solidFill>
                </a:uFill>
                <a:latin typeface="Century Gothic"/>
              </a:rPr>
              <a:t>Haga clic para modificar el estilo de título del patrón</a:t>
            </a:r>
            <a:endParaRPr/>
          </a:p>
        </p:txBody>
      </p:sp>
      <p:sp>
        <p:nvSpPr>
          <p:cNvPr id="229" name="PlaceHolder 39"/>
          <p:cNvSpPr>
            <a:spLocks noGrp="1"/>
          </p:cNvSpPr>
          <p:nvPr>
            <p:ph type="dt"/>
          </p:nvPr>
        </p:nvSpPr>
        <p:spPr>
          <a:xfrm>
            <a:off x="5997240" y="224640"/>
            <a:ext cx="2133360" cy="364680"/>
          </a:xfrm>
          <a:prstGeom prst="rect">
            <a:avLst/>
          </a:prstGeom>
        </p:spPr>
        <p:txBody>
          <a:bodyPr anchor="ctr"/>
          <a:p>
            <a:pPr algn="r">
              <a:lnSpc>
                <a:spcPct val="100000"/>
              </a:lnSpc>
            </a:pPr>
            <a:r>
              <a:rPr lang="es-ES" sz="1200" spc="-1" strike="noStrike">
                <a:solidFill>
                  <a:srgbClr val="fefefe"/>
                </a:solidFill>
                <a:uFill>
                  <a:solidFill>
                    <a:srgbClr val="ffffff"/>
                  </a:solidFill>
                </a:uFill>
                <a:latin typeface="Century Gothic"/>
              </a:rPr>
              <a:t>19/09/15</a:t>
            </a:r>
            <a:endParaRPr/>
          </a:p>
        </p:txBody>
      </p:sp>
      <p:sp>
        <p:nvSpPr>
          <p:cNvPr id="230" name="PlaceHolder 40"/>
          <p:cNvSpPr>
            <a:spLocks noGrp="1"/>
          </p:cNvSpPr>
          <p:nvPr>
            <p:ph type="ftr"/>
          </p:nvPr>
        </p:nvSpPr>
        <p:spPr>
          <a:xfrm>
            <a:off x="4641480" y="5852160"/>
            <a:ext cx="3501720" cy="364680"/>
          </a:xfrm>
          <a:prstGeom prst="rect">
            <a:avLst/>
          </a:prstGeom>
        </p:spPr>
        <p:txBody>
          <a:bodyPr anchor="ctr"/>
          <a:p>
            <a:endParaRPr/>
          </a:p>
        </p:txBody>
      </p:sp>
      <p:sp>
        <p:nvSpPr>
          <p:cNvPr id="231" name="PlaceHolder 41"/>
          <p:cNvSpPr>
            <a:spLocks noGrp="1"/>
          </p:cNvSpPr>
          <p:nvPr>
            <p:ph type="sldNum"/>
          </p:nvPr>
        </p:nvSpPr>
        <p:spPr>
          <a:xfrm>
            <a:off x="4649040" y="224640"/>
            <a:ext cx="1331640" cy="364680"/>
          </a:xfrm>
          <a:prstGeom prst="rect">
            <a:avLst/>
          </a:prstGeom>
        </p:spPr>
        <p:txBody>
          <a:bodyPr anchor="ctr"/>
          <a:p>
            <a:pPr>
              <a:lnSpc>
                <a:spcPct val="100000"/>
              </a:lnSpc>
            </a:pPr>
            <a:fld id="{C1CBB213-6045-4067-8FFA-41B8D85E51AD}" type="slidenum">
              <a:rPr lang="es-ES" sz="1200" spc="-1" strike="noStrike">
                <a:solidFill>
                  <a:srgbClr val="fefefe"/>
                </a:solidFill>
                <a:uFill>
                  <a:solidFill>
                    <a:srgbClr val="ffffff"/>
                  </a:solidFill>
                </a:uFill>
                <a:latin typeface="Century Gothic"/>
              </a:rPr>
              <a:t>&lt;número&gt;</a:t>
            </a:fld>
            <a:endParaRPr/>
          </a:p>
        </p:txBody>
      </p:sp>
      <p:sp>
        <p:nvSpPr>
          <p:cNvPr id="232" name="PlaceHolder 42"/>
          <p:cNvSpPr>
            <a:spLocks noGrp="1"/>
          </p:cNvSpPr>
          <p:nvPr>
            <p:ph type="body"/>
          </p:nvPr>
        </p:nvSpPr>
        <p:spPr>
          <a:xfrm>
            <a:off x="1042560" y="2313360"/>
            <a:ext cx="3419640" cy="3492720"/>
          </a:xfrm>
          <a:prstGeom prst="rect">
            <a:avLst/>
          </a:prstGeom>
        </p:spPr>
        <p:txBody>
          <a:bodyPr/>
          <a:p>
            <a:pPr marL="432000" indent="-324000">
              <a:buClr>
                <a:srgbClr val="ffffff"/>
              </a:buClr>
              <a:buSzPct val="45000"/>
              <a:buFont typeface="StarSymbol"/>
              <a:buChar char=""/>
            </a:pPr>
            <a:r>
              <a:rPr lang="es-ES" sz="2400" spc="-1" strike="noStrike">
                <a:solidFill>
                  <a:srgbClr val="3e3d2d"/>
                </a:solidFill>
                <a:uFill>
                  <a:solidFill>
                    <a:srgbClr val="ffffff"/>
                  </a:solidFill>
                </a:uFill>
                <a:latin typeface="Century Gothic"/>
              </a:rPr>
              <a:t>Pulse para editar el formato de esquema del texto</a:t>
            </a:r>
            <a:endParaRPr/>
          </a:p>
          <a:p>
            <a:pPr lvl="1" marL="864000" indent="-324000">
              <a:buClr>
                <a:srgbClr val="ffffff"/>
              </a:buClr>
              <a:buSzPct val="75000"/>
              <a:buFont typeface="StarSymbol"/>
              <a:buChar char=""/>
            </a:pPr>
            <a:r>
              <a:rPr lang="es-ES" sz="2400" spc="-1" strike="noStrike">
                <a:solidFill>
                  <a:srgbClr val="3e3d2d"/>
                </a:solidFill>
                <a:uFill>
                  <a:solidFill>
                    <a:srgbClr val="ffffff"/>
                  </a:solidFill>
                </a:uFill>
                <a:latin typeface="Century Gothic"/>
              </a:rPr>
              <a:t>Segundo nivel del esquema</a:t>
            </a:r>
            <a:endParaRPr/>
          </a:p>
          <a:p>
            <a:pPr lvl="2" marL="1296000" indent="-288000">
              <a:buClr>
                <a:srgbClr val="ffffff"/>
              </a:buClr>
              <a:buSzPct val="45000"/>
              <a:buFont typeface="StarSymbol"/>
              <a:buChar char=""/>
            </a:pPr>
            <a:r>
              <a:rPr lang="es-ES" sz="2400" spc="-1" strike="noStrike">
                <a:solidFill>
                  <a:srgbClr val="3e3d2d"/>
                </a:solidFill>
                <a:uFill>
                  <a:solidFill>
                    <a:srgbClr val="ffffff"/>
                  </a:solidFill>
                </a:uFill>
                <a:latin typeface="Century Gothic"/>
              </a:rPr>
              <a:t>Tercer nivel del esquema</a:t>
            </a:r>
            <a:endParaRPr/>
          </a:p>
          <a:p>
            <a:pPr lvl="3" marL="1728000" indent="-216000">
              <a:buClr>
                <a:srgbClr val="ffffff"/>
              </a:buClr>
              <a:buSzPct val="75000"/>
              <a:buFont typeface="StarSymbol"/>
              <a:buChar char=""/>
            </a:pPr>
            <a:r>
              <a:rPr lang="es-ES" sz="2400" spc="-1" strike="noStrike">
                <a:solidFill>
                  <a:srgbClr val="3e3d2d"/>
                </a:solidFill>
                <a:uFill>
                  <a:solidFill>
                    <a:srgbClr val="ffffff"/>
                  </a:solidFill>
                </a:uFill>
                <a:latin typeface="Century Gothic"/>
              </a:rPr>
              <a:t>Cuarto nivel del esquema</a:t>
            </a:r>
            <a:endParaRPr/>
          </a:p>
          <a:p>
            <a:pPr lvl="4" marL="2160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Quinto nivel del esquema</a:t>
            </a:r>
            <a:endParaRPr/>
          </a:p>
          <a:p>
            <a:pPr lvl="5" marL="2592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Sexto nivel del esquema</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Séptimo nivel del esquemaHaga clic para modificar el estilo de texto del patrón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Segundo nivel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Tercer nivel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Cuarto nivel</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Quinto nivel</a:t>
            </a:r>
            <a:endParaRPr/>
          </a:p>
        </p:txBody>
      </p:sp>
      <p:sp>
        <p:nvSpPr>
          <p:cNvPr id="233" name="PlaceHolder 43"/>
          <p:cNvSpPr>
            <a:spLocks noGrp="1"/>
          </p:cNvSpPr>
          <p:nvPr>
            <p:ph type="body"/>
          </p:nvPr>
        </p:nvSpPr>
        <p:spPr>
          <a:xfrm>
            <a:off x="4645080" y="2313360"/>
            <a:ext cx="3419640" cy="3492720"/>
          </a:xfrm>
          <a:prstGeom prst="rect">
            <a:avLst/>
          </a:prstGeom>
        </p:spPr>
        <p:txBody>
          <a:bodyPr/>
          <a:p>
            <a:pPr marL="432000" indent="-324000">
              <a:buClr>
                <a:srgbClr val="ffffff"/>
              </a:buClr>
              <a:buSzPct val="45000"/>
              <a:buFont typeface="StarSymbol"/>
              <a:buChar char=""/>
            </a:pPr>
            <a:r>
              <a:rPr lang="es-ES" sz="2400" spc="-1" strike="noStrike">
                <a:solidFill>
                  <a:srgbClr val="3e3d2d"/>
                </a:solidFill>
                <a:uFill>
                  <a:solidFill>
                    <a:srgbClr val="ffffff"/>
                  </a:solidFill>
                </a:uFill>
                <a:latin typeface="Century Gothic"/>
              </a:rPr>
              <a:t>Pulse para editar el formato de esquema del texto</a:t>
            </a:r>
            <a:endParaRPr/>
          </a:p>
          <a:p>
            <a:pPr lvl="1" marL="864000" indent="-324000">
              <a:buClr>
                <a:srgbClr val="ffffff"/>
              </a:buClr>
              <a:buSzPct val="75000"/>
              <a:buFont typeface="StarSymbol"/>
              <a:buChar char=""/>
            </a:pPr>
            <a:r>
              <a:rPr lang="es-ES" sz="2400" spc="-1" strike="noStrike">
                <a:solidFill>
                  <a:srgbClr val="3e3d2d"/>
                </a:solidFill>
                <a:uFill>
                  <a:solidFill>
                    <a:srgbClr val="ffffff"/>
                  </a:solidFill>
                </a:uFill>
                <a:latin typeface="Century Gothic"/>
              </a:rPr>
              <a:t>Segundo nivel del esquema</a:t>
            </a:r>
            <a:endParaRPr/>
          </a:p>
          <a:p>
            <a:pPr lvl="2" marL="1296000" indent="-288000">
              <a:buClr>
                <a:srgbClr val="ffffff"/>
              </a:buClr>
              <a:buSzPct val="45000"/>
              <a:buFont typeface="StarSymbol"/>
              <a:buChar char=""/>
            </a:pPr>
            <a:r>
              <a:rPr lang="es-ES" sz="2400" spc="-1" strike="noStrike">
                <a:solidFill>
                  <a:srgbClr val="3e3d2d"/>
                </a:solidFill>
                <a:uFill>
                  <a:solidFill>
                    <a:srgbClr val="ffffff"/>
                  </a:solidFill>
                </a:uFill>
                <a:latin typeface="Century Gothic"/>
              </a:rPr>
              <a:t>Tercer nivel del esquema</a:t>
            </a:r>
            <a:endParaRPr/>
          </a:p>
          <a:p>
            <a:pPr lvl="3" marL="1728000" indent="-216000">
              <a:buClr>
                <a:srgbClr val="ffffff"/>
              </a:buClr>
              <a:buSzPct val="75000"/>
              <a:buFont typeface="StarSymbol"/>
              <a:buChar char=""/>
            </a:pPr>
            <a:r>
              <a:rPr lang="es-ES" sz="2400" spc="-1" strike="noStrike">
                <a:solidFill>
                  <a:srgbClr val="3e3d2d"/>
                </a:solidFill>
                <a:uFill>
                  <a:solidFill>
                    <a:srgbClr val="ffffff"/>
                  </a:solidFill>
                </a:uFill>
                <a:latin typeface="Century Gothic"/>
              </a:rPr>
              <a:t>Cuarto nivel del esquema</a:t>
            </a:r>
            <a:endParaRPr/>
          </a:p>
          <a:p>
            <a:pPr lvl="4" marL="2160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Quinto nivel del esquema</a:t>
            </a:r>
            <a:endParaRPr/>
          </a:p>
          <a:p>
            <a:pPr lvl="5" marL="2592000" indent="-216000">
              <a:buClr>
                <a:srgbClr val="ffffff"/>
              </a:buClr>
              <a:buSzPct val="45000"/>
              <a:buFont typeface="StarSymbol"/>
              <a:buChar char=""/>
            </a:pPr>
            <a:r>
              <a:rPr lang="es-ES" sz="2400" spc="-1" strike="noStrike">
                <a:solidFill>
                  <a:srgbClr val="3e3d2d"/>
                </a:solidFill>
                <a:uFill>
                  <a:solidFill>
                    <a:srgbClr val="ffffff"/>
                  </a:solidFill>
                </a:uFill>
                <a:latin typeface="Century Gothic"/>
              </a:rPr>
              <a:t>Sexto nivel del esquema</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Séptimo nivel del esquemaHaga clic para modificar el estilo de texto del patrón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Segundo nivel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Tercer nivel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Cuarto nivel</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Quinto nivel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8.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8.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TextShape 1"/>
          <p:cNvSpPr txBox="1"/>
          <p:nvPr/>
        </p:nvSpPr>
        <p:spPr>
          <a:xfrm>
            <a:off x="4733280" y="2708640"/>
            <a:ext cx="3313080" cy="1701720"/>
          </a:xfrm>
          <a:prstGeom prst="rect">
            <a:avLst/>
          </a:prstGeom>
          <a:noFill/>
          <a:ln>
            <a:noFill/>
          </a:ln>
        </p:spPr>
        <p:txBody>
          <a:bodyPr anchor="b"/>
          <a:p>
            <a:pPr algn="ctr">
              <a:lnSpc>
                <a:spcPct val="100000"/>
              </a:lnSpc>
            </a:pPr>
            <a:r>
              <a:rPr lang="es-ES" sz="3600" spc="-1" strike="noStrike">
                <a:solidFill>
                  <a:srgbClr val="94c600"/>
                </a:solidFill>
                <a:uFill>
                  <a:solidFill>
                    <a:srgbClr val="ffffff"/>
                  </a:solidFill>
                </a:uFill>
                <a:latin typeface="Century Gothic"/>
              </a:rPr>
              <a:t>Seguridad informática</a:t>
            </a:r>
            <a:endParaRPr/>
          </a:p>
        </p:txBody>
      </p:sp>
      <p:sp>
        <p:nvSpPr>
          <p:cNvPr id="269" name="TextShape 2"/>
          <p:cNvSpPr txBox="1"/>
          <p:nvPr/>
        </p:nvSpPr>
        <p:spPr>
          <a:xfrm>
            <a:off x="4733280" y="4421160"/>
            <a:ext cx="3309480" cy="1260360"/>
          </a:xfrm>
          <a:prstGeom prst="rect">
            <a:avLst/>
          </a:prstGeom>
          <a:noFill/>
          <a:ln>
            <a:noFill/>
          </a:ln>
        </p:spPr>
        <p:txBody>
          <a:bodyPr/>
          <a:p>
            <a:pPr algn="ctr">
              <a:lnSpc>
                <a:spcPct val="100000"/>
              </a:lnSpc>
            </a:pPr>
            <a:r>
              <a:rPr lang="es-ES" sz="1800" spc="-1" strike="noStrike">
                <a:solidFill>
                  <a:srgbClr val="424242"/>
                </a:solidFill>
                <a:uFill>
                  <a:solidFill>
                    <a:srgbClr val="ffffff"/>
                  </a:solidFill>
                </a:uFill>
                <a:latin typeface="Century Gothic"/>
              </a:rPr>
              <a:t>Introducción a la seguridad informática</a:t>
            </a:r>
            <a:endParaRPr/>
          </a:p>
          <a:p>
            <a:pPr algn="ctr">
              <a:lnSpc>
                <a:spcPct val="100000"/>
              </a:lnSpc>
            </a:pPr>
            <a:endParaRPr/>
          </a:p>
          <a:p>
            <a:pPr algn="ctr">
              <a:lnSpc>
                <a:spcPct val="100000"/>
              </a:lnSpc>
            </a:pPr>
            <a:r>
              <a:rPr lang="es-ES" sz="1800" spc="-1" strike="noStrike">
                <a:solidFill>
                  <a:srgbClr val="424242"/>
                </a:solidFill>
                <a:uFill>
                  <a:solidFill>
                    <a:srgbClr val="ffffff"/>
                  </a:solidFill>
                </a:uFill>
                <a:latin typeface="Century Gothic"/>
              </a:rPr>
              <a:t>(Unidad1)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Contenidos</a:t>
            </a:r>
            <a:endParaRPr/>
          </a:p>
        </p:txBody>
      </p:sp>
      <p:sp>
        <p:nvSpPr>
          <p:cNvPr id="287" name="TextShape 2"/>
          <p:cNvSpPr txBox="1"/>
          <p:nvPr/>
        </p:nvSpPr>
        <p:spPr>
          <a:xfrm>
            <a:off x="1043640" y="2323800"/>
            <a:ext cx="6777000" cy="3121200"/>
          </a:xfrm>
          <a:prstGeom prst="rect">
            <a:avLst/>
          </a:prstGeom>
          <a:noFill/>
          <a:ln>
            <a:noFill/>
          </a:ln>
        </p:spPr>
        <p:txBody>
          <a:bodyPr/>
          <a:p>
            <a:pPr marL="525960" indent="-456840">
              <a:lnSpc>
                <a:spcPct val="100000"/>
              </a:lnSpc>
              <a:buClr>
                <a:srgbClr val="94c600"/>
              </a:buClr>
              <a:buSzPct val="76000"/>
              <a:buFont typeface="Century Gothic"/>
              <a:buAutoNum type="arabicPeriod"/>
            </a:pPr>
            <a:r>
              <a:rPr b="1" lang="es-ES" sz="2400" spc="-1" strike="noStrike">
                <a:solidFill>
                  <a:srgbClr val="ff0000"/>
                </a:solidFill>
                <a:uFill>
                  <a:solidFill>
                    <a:srgbClr val="ffffff"/>
                  </a:solidFill>
                </a:uFill>
                <a:latin typeface="Century Gothic"/>
              </a:rPr>
              <a:t>Sistemas de información y sistemas informáticos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Seguridad</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Análisis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Control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Herramientas de análisis y gestión de riesgos</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1. Sistemas de información y sistemas informáticos</a:t>
            </a:r>
            <a:endParaRPr/>
          </a:p>
        </p:txBody>
      </p:sp>
      <p:sp>
        <p:nvSpPr>
          <p:cNvPr id="289" name="TextShape 2"/>
          <p:cNvSpPr txBox="1"/>
          <p:nvPr/>
        </p:nvSpPr>
        <p:spPr>
          <a:xfrm>
            <a:off x="827640" y="2313360"/>
            <a:ext cx="3816000" cy="37076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Sistema de información (SI)</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Conjunto de elementos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Recursos físicos </a:t>
            </a:r>
            <a:r>
              <a:rPr lang="es-ES" sz="2000" spc="-1" strike="noStrike">
                <a:solidFill>
                  <a:srgbClr val="3e3d2d"/>
                </a:solidFill>
                <a:uFill>
                  <a:solidFill>
                    <a:srgbClr val="ffffff"/>
                  </a:solidFill>
                </a:uFill>
                <a:latin typeface="Century Gothic"/>
              </a:rPr>
              <a:t>(PC’s, periféricos, etc) </a:t>
            </a:r>
            <a:r>
              <a:rPr lang="es-ES" sz="2000" spc="-1" strike="noStrike" u="sng">
                <a:solidFill>
                  <a:srgbClr val="3e3d2d"/>
                </a:solidFill>
                <a:uFill>
                  <a:solidFill>
                    <a:srgbClr val="ffffff"/>
                  </a:solidFill>
                </a:uFill>
                <a:latin typeface="Century Gothic"/>
              </a:rPr>
              <a:t>y lógicos </a:t>
            </a:r>
            <a:r>
              <a:rPr lang="es-ES" sz="2000" spc="-1" strike="noStrike">
                <a:solidFill>
                  <a:srgbClr val="3e3d2d"/>
                </a:solidFill>
                <a:uFill>
                  <a:solidFill>
                    <a:srgbClr val="ffffff"/>
                  </a:solidFill>
                </a:uFill>
                <a:latin typeface="Century Gothic"/>
              </a:rPr>
              <a:t>(SO’s y aplicaciones)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Equipo humano</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Información</a:t>
            </a:r>
            <a:r>
              <a:rPr lang="es-ES" sz="2000" spc="-1" strike="noStrike">
                <a:solidFill>
                  <a:srgbClr val="3e3d2d"/>
                </a:solidFill>
                <a:uFill>
                  <a:solidFill>
                    <a:srgbClr val="ffffff"/>
                  </a:solidFill>
                </a:uFill>
                <a:latin typeface="Century Gothic"/>
              </a:rPr>
              <a:t> (Datos organizados de la empresa, independientemente del soporte)</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Actividades</a:t>
            </a:r>
            <a:r>
              <a:rPr lang="es-ES" sz="2000" spc="-1" strike="noStrike">
                <a:solidFill>
                  <a:srgbClr val="3e3d2d"/>
                </a:solidFill>
                <a:uFill>
                  <a:solidFill>
                    <a:srgbClr val="ffffff"/>
                  </a:solidFill>
                </a:uFill>
                <a:latin typeface="Century Gothic"/>
              </a:rPr>
              <a:t> (de la empresa, informáticas o no)</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Organizados, relacionados y coordinados entre sí</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Facilitan el funcionamiento global de una empresa u actividad humana para conseguir sus objetivos</a:t>
            </a:r>
            <a:endParaRPr/>
          </a:p>
          <a:p>
            <a:endParaRPr/>
          </a:p>
        </p:txBody>
      </p:sp>
      <p:sp>
        <p:nvSpPr>
          <p:cNvPr id="290" name="CustomShape 3"/>
          <p:cNvSpPr/>
          <p:nvPr/>
        </p:nvSpPr>
        <p:spPr>
          <a:xfrm>
            <a:off x="4942080" y="3104280"/>
            <a:ext cx="874080" cy="575640"/>
          </a:xfrm>
          <a:prstGeom prst="rect">
            <a:avLst/>
          </a:prstGeom>
          <a:ln>
            <a:round/>
          </a:ln>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s-ES" sz="900" spc="-1" strike="noStrike">
                <a:solidFill>
                  <a:srgbClr val="000000"/>
                </a:solidFill>
                <a:uFill>
                  <a:solidFill>
                    <a:srgbClr val="ffffff"/>
                  </a:solidFill>
                </a:uFill>
                <a:latin typeface="Century Gothic"/>
              </a:rPr>
              <a:t>Información</a:t>
            </a:r>
            <a:endParaRPr/>
          </a:p>
        </p:txBody>
      </p:sp>
      <p:sp>
        <p:nvSpPr>
          <p:cNvPr id="291" name="CustomShape 4"/>
          <p:cNvSpPr/>
          <p:nvPr/>
        </p:nvSpPr>
        <p:spPr>
          <a:xfrm>
            <a:off x="4942800" y="3859560"/>
            <a:ext cx="874080" cy="575640"/>
          </a:xfrm>
          <a:prstGeom prst="rect">
            <a:avLst/>
          </a:prstGeom>
          <a:ln>
            <a:round/>
          </a:ln>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s-ES" sz="900" spc="-1" strike="noStrike">
                <a:solidFill>
                  <a:srgbClr val="000000"/>
                </a:solidFill>
                <a:uFill>
                  <a:solidFill>
                    <a:srgbClr val="ffffff"/>
                  </a:solidFill>
                </a:uFill>
                <a:latin typeface="Century Gothic"/>
              </a:rPr>
              <a:t>Personal</a:t>
            </a:r>
            <a:endParaRPr/>
          </a:p>
        </p:txBody>
      </p:sp>
      <p:sp>
        <p:nvSpPr>
          <p:cNvPr id="292" name="CustomShape 5"/>
          <p:cNvSpPr/>
          <p:nvPr/>
        </p:nvSpPr>
        <p:spPr>
          <a:xfrm>
            <a:off x="4942800" y="4616280"/>
            <a:ext cx="874080" cy="575640"/>
          </a:xfrm>
          <a:prstGeom prst="rect">
            <a:avLst/>
          </a:prstGeom>
          <a:ln>
            <a:round/>
          </a:ln>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s-ES" sz="900" spc="-1" strike="noStrike">
                <a:solidFill>
                  <a:srgbClr val="000000"/>
                </a:solidFill>
                <a:uFill>
                  <a:solidFill>
                    <a:srgbClr val="ffffff"/>
                  </a:solidFill>
                </a:uFill>
                <a:latin typeface="Century Gothic"/>
              </a:rPr>
              <a:t>Recursos</a:t>
            </a:r>
            <a:endParaRPr/>
          </a:p>
        </p:txBody>
      </p:sp>
      <p:sp>
        <p:nvSpPr>
          <p:cNvPr id="293" name="CustomShape 6"/>
          <p:cNvSpPr/>
          <p:nvPr/>
        </p:nvSpPr>
        <p:spPr>
          <a:xfrm rot="16200000">
            <a:off x="5536080" y="3929040"/>
            <a:ext cx="2088000" cy="438480"/>
          </a:xfrm>
          <a:prstGeom prst="rect">
            <a:avLst/>
          </a:prstGeom>
          <a:ln>
            <a:round/>
          </a:ln>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s-ES" sz="900" spc="-1" strike="noStrike">
                <a:solidFill>
                  <a:srgbClr val="000000"/>
                </a:solidFill>
                <a:uFill>
                  <a:solidFill>
                    <a:srgbClr val="ffffff"/>
                  </a:solidFill>
                </a:uFill>
                <a:latin typeface="Century Gothic"/>
              </a:rPr>
              <a:t>Actividades</a:t>
            </a:r>
            <a:endParaRPr/>
          </a:p>
        </p:txBody>
      </p:sp>
      <p:sp>
        <p:nvSpPr>
          <p:cNvPr id="294" name="CustomShape 7"/>
          <p:cNvSpPr/>
          <p:nvPr/>
        </p:nvSpPr>
        <p:spPr>
          <a:xfrm>
            <a:off x="7214760" y="3536280"/>
            <a:ext cx="1101600" cy="1223640"/>
          </a:xfrm>
          <a:prstGeom prst="ellipse">
            <a:avLst/>
          </a:prstGeom>
          <a:ln>
            <a:round/>
          </a:ln>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lang="es-ES" sz="900" spc="-1" strike="noStrike">
                <a:solidFill>
                  <a:srgbClr val="000000"/>
                </a:solidFill>
                <a:uFill>
                  <a:solidFill>
                    <a:srgbClr val="ffffff"/>
                  </a:solidFill>
                </a:uFill>
                <a:latin typeface="Century Gothic"/>
              </a:rPr>
              <a:t>OBJETIVOS</a:t>
            </a:r>
            <a:endParaRPr/>
          </a:p>
          <a:p>
            <a:pPr algn="ctr">
              <a:lnSpc>
                <a:spcPct val="100000"/>
              </a:lnSpc>
            </a:pPr>
            <a:r>
              <a:rPr lang="es-ES" sz="900" spc="-1" strike="noStrike">
                <a:solidFill>
                  <a:srgbClr val="000000"/>
                </a:solidFill>
                <a:uFill>
                  <a:solidFill>
                    <a:srgbClr val="ffffff"/>
                  </a:solidFill>
                </a:uFill>
                <a:latin typeface="Century Gothic"/>
              </a:rPr>
              <a:t>de la EMPRESA</a:t>
            </a:r>
            <a:endParaRPr/>
          </a:p>
        </p:txBody>
      </p:sp>
      <p:sp>
        <p:nvSpPr>
          <p:cNvPr id="295" name="CustomShape 8"/>
          <p:cNvSpPr/>
          <p:nvPr/>
        </p:nvSpPr>
        <p:spPr>
          <a:xfrm>
            <a:off x="4804200" y="2888280"/>
            <a:ext cx="2203200" cy="2448000"/>
          </a:xfrm>
          <a:prstGeom prst="rect">
            <a:avLst/>
          </a:prstGeom>
          <a:noFill/>
          <a:ln>
            <a:round/>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p:style>
      </p:sp>
      <p:sp>
        <p:nvSpPr>
          <p:cNvPr id="296" name="CustomShape 9"/>
          <p:cNvSpPr/>
          <p:nvPr/>
        </p:nvSpPr>
        <p:spPr>
          <a:xfrm flipV="1">
            <a:off x="6799680" y="4147560"/>
            <a:ext cx="414720" cy="36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
        <p:nvSpPr>
          <p:cNvPr id="297" name="CustomShape 10"/>
          <p:cNvSpPr/>
          <p:nvPr/>
        </p:nvSpPr>
        <p:spPr>
          <a:xfrm>
            <a:off x="5816520" y="3392280"/>
            <a:ext cx="543600" cy="36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
        <p:nvSpPr>
          <p:cNvPr id="298" name="CustomShape 11"/>
          <p:cNvSpPr/>
          <p:nvPr/>
        </p:nvSpPr>
        <p:spPr>
          <a:xfrm>
            <a:off x="5817240" y="4147560"/>
            <a:ext cx="542880" cy="36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
        <p:nvSpPr>
          <p:cNvPr id="299" name="CustomShape 12"/>
          <p:cNvSpPr/>
          <p:nvPr/>
        </p:nvSpPr>
        <p:spPr>
          <a:xfrm>
            <a:off x="5817240" y="4904280"/>
            <a:ext cx="542880" cy="36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1. Sistemas de información y sistemas informáticos (II)</a:t>
            </a:r>
            <a:endParaRPr/>
          </a:p>
        </p:txBody>
      </p:sp>
      <p:sp>
        <p:nvSpPr>
          <p:cNvPr id="301" name="TextShape 2"/>
          <p:cNvSpPr txBox="1"/>
          <p:nvPr/>
        </p:nvSpPr>
        <p:spPr>
          <a:xfrm>
            <a:off x="1043640" y="2323800"/>
            <a:ext cx="6777000" cy="35085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Sistema informático</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Conjunto de elementos:</a:t>
            </a:r>
            <a:endParaRPr/>
          </a:p>
          <a:p>
            <a:pPr lvl="2" marL="914400" indent="-228240">
              <a:lnSpc>
                <a:spcPct val="100000"/>
              </a:lnSpc>
              <a:buClr>
                <a:srgbClr val="94c600"/>
              </a:buClr>
              <a:buSzPct val="76000"/>
              <a:buFont typeface="Wingdings 2" charset="2"/>
              <a:buChar char=""/>
            </a:pPr>
            <a:r>
              <a:rPr b="1" lang="es-ES" sz="2000" spc="-1" strike="noStrike">
                <a:solidFill>
                  <a:srgbClr val="3e3d2d"/>
                </a:solidFill>
                <a:uFill>
                  <a:solidFill>
                    <a:srgbClr val="ffffff"/>
                  </a:solidFill>
                </a:uFill>
                <a:latin typeface="Century Gothic"/>
              </a:rPr>
              <a:t>Físicos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Hardware, Dispositivos, Periféricos y Conexiones </a:t>
            </a:r>
            <a:endParaRPr/>
          </a:p>
          <a:p>
            <a:pPr lvl="2" marL="914400" indent="-228240">
              <a:lnSpc>
                <a:spcPct val="100000"/>
              </a:lnSpc>
              <a:buClr>
                <a:srgbClr val="94c600"/>
              </a:buClr>
              <a:buSzPct val="76000"/>
              <a:buFont typeface="Wingdings 2" charset="2"/>
              <a:buChar char=""/>
            </a:pPr>
            <a:r>
              <a:rPr b="1" lang="es-ES" sz="2000" spc="-1" strike="noStrike">
                <a:solidFill>
                  <a:srgbClr val="3e3d2d"/>
                </a:solidFill>
                <a:uFill>
                  <a:solidFill>
                    <a:srgbClr val="ffffff"/>
                  </a:solidFill>
                </a:uFill>
                <a:latin typeface="Century Gothic"/>
              </a:rPr>
              <a:t>Lógicos</a:t>
            </a:r>
            <a:r>
              <a:rPr lang="es-ES" sz="2000" spc="-1" strike="noStrike">
                <a:solidFill>
                  <a:srgbClr val="3e3d2d"/>
                </a:solidFill>
                <a:uFill>
                  <a:solidFill>
                    <a:srgbClr val="ffffff"/>
                  </a:solidFill>
                </a:uFill>
                <a:latin typeface="Century Gothic"/>
              </a:rPr>
              <a:t> (software)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Sistemas operativos, Aplicaciones, Protocolos, etc.</a:t>
            </a:r>
            <a:endParaRPr/>
          </a:p>
          <a:p>
            <a:pPr lvl="2" marL="914400" indent="-228240">
              <a:lnSpc>
                <a:spcPct val="100000"/>
              </a:lnSpc>
              <a:buClr>
                <a:srgbClr val="94c600"/>
              </a:buClr>
              <a:buSzPct val="76000"/>
              <a:buFont typeface="Wingdings 2" charset="2"/>
              <a:buChar char=""/>
            </a:pPr>
            <a:r>
              <a:rPr b="1" lang="es-ES" sz="2000" spc="-1" strike="noStrike">
                <a:solidFill>
                  <a:srgbClr val="3e3d2d"/>
                </a:solidFill>
                <a:uFill>
                  <a:solidFill>
                    <a:srgbClr val="ffffff"/>
                  </a:solidFill>
                </a:uFill>
                <a:latin typeface="Century Gothic"/>
              </a:rPr>
              <a:t>Humanos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Personal experto que maneja hardware y software</a:t>
            </a:r>
            <a:endParaRPr/>
          </a:p>
          <a:p>
            <a:pPr>
              <a:lnSpc>
                <a:spcPct val="100000"/>
              </a:lnSpc>
            </a:pPr>
            <a:endParaRPr/>
          </a:p>
          <a:p>
            <a:endParaRPr/>
          </a:p>
          <a:p>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1. Sistemas de información y sistemas informáticos (III)</a:t>
            </a:r>
            <a:endParaRPr/>
          </a:p>
        </p:txBody>
      </p:sp>
      <p:sp>
        <p:nvSpPr>
          <p:cNvPr id="303" name="CustomShape 2"/>
          <p:cNvSpPr/>
          <p:nvPr/>
        </p:nvSpPr>
        <p:spPr>
          <a:xfrm>
            <a:off x="1045800" y="3935520"/>
            <a:ext cx="733680" cy="28512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41760" rIns="41760" tIns="50040" bIns="50040" anchor="ctr"/>
          <a:p>
            <a:pPr algn="ctr">
              <a:lnSpc>
                <a:spcPct val="90000"/>
              </a:lnSpc>
            </a:pPr>
            <a:r>
              <a:rPr lang="es-ES" sz="1100" spc="-1" strike="noStrike">
                <a:solidFill>
                  <a:srgbClr val="ffffff"/>
                </a:solidFill>
                <a:uFill>
                  <a:solidFill>
                    <a:srgbClr val="ffffff"/>
                  </a:solidFill>
                </a:uFill>
                <a:latin typeface="Century Gothic"/>
              </a:rPr>
              <a:t>Entrada</a:t>
            </a:r>
            <a:endParaRPr/>
          </a:p>
        </p:txBody>
      </p:sp>
      <p:sp>
        <p:nvSpPr>
          <p:cNvPr id="304" name="CustomShape 3"/>
          <p:cNvSpPr/>
          <p:nvPr/>
        </p:nvSpPr>
        <p:spPr>
          <a:xfrm>
            <a:off x="1930320" y="3891600"/>
            <a:ext cx="318600" cy="372600"/>
          </a:xfrm>
          <a:prstGeom prst="rightArrow">
            <a:avLst>
              <a:gd name="adj1" fmla="val 60000"/>
              <a:gd name="adj2" fmla="val 50000"/>
            </a:avLst>
          </a:prstGeom>
          <a:solidFill>
            <a:schemeClr val="accent1">
              <a:tint val="60000"/>
              <a:hueOff val="0"/>
              <a:satOff val="0"/>
              <a:lumOff val="0"/>
              <a:alphaOff val="0"/>
            </a:schemeClr>
          </a:solidFill>
          <a:ln>
            <a:noFill/>
          </a:ln>
        </p:spPr>
        <p:style>
          <a:lnRef idx="0"/>
          <a:fillRef idx="0"/>
          <a:effectRef idx="0"/>
          <a:fontRef idx="minor"/>
        </p:style>
      </p:sp>
      <p:sp>
        <p:nvSpPr>
          <p:cNvPr id="305" name="CustomShape 4"/>
          <p:cNvSpPr/>
          <p:nvPr/>
        </p:nvSpPr>
        <p:spPr>
          <a:xfrm>
            <a:off x="2381400" y="3861000"/>
            <a:ext cx="1503720" cy="43416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41760" rIns="41760" tIns="54360" bIns="54720" anchor="ctr"/>
          <a:p>
            <a:pPr algn="ctr">
              <a:lnSpc>
                <a:spcPct val="90000"/>
              </a:lnSpc>
            </a:pPr>
            <a:r>
              <a:rPr lang="es-ES" sz="1100" spc="-1" strike="noStrike">
                <a:solidFill>
                  <a:srgbClr val="ffffff"/>
                </a:solidFill>
                <a:uFill>
                  <a:solidFill>
                    <a:srgbClr val="ffffff"/>
                  </a:solidFill>
                </a:uFill>
                <a:latin typeface="Century Gothic"/>
              </a:rPr>
              <a:t>Almacenamiento</a:t>
            </a:r>
            <a:endParaRPr/>
          </a:p>
        </p:txBody>
      </p:sp>
      <p:sp>
        <p:nvSpPr>
          <p:cNvPr id="306" name="CustomShape 5"/>
          <p:cNvSpPr/>
          <p:nvPr/>
        </p:nvSpPr>
        <p:spPr>
          <a:xfrm>
            <a:off x="4035960" y="3891600"/>
            <a:ext cx="318600" cy="372600"/>
          </a:xfrm>
          <a:prstGeom prst="rightArrow">
            <a:avLst>
              <a:gd name="adj1" fmla="val 60000"/>
              <a:gd name="adj2" fmla="val 50000"/>
            </a:avLst>
          </a:prstGeom>
          <a:solidFill>
            <a:schemeClr val="accent1">
              <a:tint val="60000"/>
              <a:hueOff val="0"/>
              <a:satOff val="0"/>
              <a:lumOff val="0"/>
              <a:alphaOff val="0"/>
            </a:schemeClr>
          </a:solidFill>
          <a:ln>
            <a:noFill/>
          </a:ln>
        </p:spPr>
        <p:style>
          <a:lnRef idx="0"/>
          <a:fillRef idx="0"/>
          <a:effectRef idx="0"/>
          <a:fontRef idx="minor"/>
        </p:style>
      </p:sp>
      <p:sp>
        <p:nvSpPr>
          <p:cNvPr id="307" name="CustomShape 6"/>
          <p:cNvSpPr/>
          <p:nvPr/>
        </p:nvSpPr>
        <p:spPr>
          <a:xfrm>
            <a:off x="4487400" y="3564720"/>
            <a:ext cx="1503720" cy="102636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53280" rIns="53280" tIns="83520" bIns="83160" anchor="ctr"/>
          <a:p>
            <a:pPr algn="ctr">
              <a:lnSpc>
                <a:spcPct val="90000"/>
              </a:lnSpc>
            </a:pPr>
            <a:r>
              <a:rPr lang="es-ES" sz="1400" spc="-1" strike="noStrike">
                <a:solidFill>
                  <a:srgbClr val="ffffff"/>
                </a:solidFill>
                <a:uFill>
                  <a:solidFill>
                    <a:srgbClr val="ffffff"/>
                  </a:solidFill>
                </a:uFill>
                <a:latin typeface="Century Gothic"/>
              </a:rPr>
              <a:t>Procesamiento</a:t>
            </a:r>
            <a:endParaRPr/>
          </a:p>
          <a:p>
            <a:pPr algn="ctr">
              <a:lnSpc>
                <a:spcPct val="90000"/>
              </a:lnSpc>
            </a:pPr>
            <a:r>
              <a:rPr lang="es-ES" sz="1050" spc="-1" strike="noStrike">
                <a:solidFill>
                  <a:srgbClr val="ffffff"/>
                </a:solidFill>
                <a:uFill>
                  <a:solidFill>
                    <a:srgbClr val="ffffff"/>
                  </a:solidFill>
                </a:uFill>
                <a:latin typeface="Century Gothic"/>
              </a:rPr>
              <a:t>Calcular</a:t>
            </a:r>
            <a:endParaRPr/>
          </a:p>
          <a:p>
            <a:pPr algn="ctr">
              <a:lnSpc>
                <a:spcPct val="90000"/>
              </a:lnSpc>
            </a:pPr>
            <a:r>
              <a:rPr lang="es-ES" sz="1050" spc="-1" strike="noStrike">
                <a:solidFill>
                  <a:srgbClr val="ffffff"/>
                </a:solidFill>
                <a:uFill>
                  <a:solidFill>
                    <a:srgbClr val="ffffff"/>
                  </a:solidFill>
                </a:uFill>
                <a:latin typeface="Century Gothic"/>
              </a:rPr>
              <a:t>Ordenar</a:t>
            </a:r>
            <a:endParaRPr/>
          </a:p>
          <a:p>
            <a:pPr algn="ctr">
              <a:lnSpc>
                <a:spcPct val="90000"/>
              </a:lnSpc>
            </a:pPr>
            <a:r>
              <a:rPr lang="es-ES" sz="1050" spc="-1" strike="noStrike">
                <a:solidFill>
                  <a:srgbClr val="ffffff"/>
                </a:solidFill>
                <a:uFill>
                  <a:solidFill>
                    <a:srgbClr val="ffffff"/>
                  </a:solidFill>
                </a:uFill>
                <a:latin typeface="Century Gothic"/>
              </a:rPr>
              <a:t>Clasificar</a:t>
            </a:r>
            <a:endParaRPr/>
          </a:p>
        </p:txBody>
      </p:sp>
      <p:sp>
        <p:nvSpPr>
          <p:cNvPr id="308" name="CustomShape 7"/>
          <p:cNvSpPr/>
          <p:nvPr/>
        </p:nvSpPr>
        <p:spPr>
          <a:xfrm>
            <a:off x="6141960" y="3891600"/>
            <a:ext cx="318600" cy="372600"/>
          </a:xfrm>
          <a:prstGeom prst="rightArrow">
            <a:avLst>
              <a:gd name="adj1" fmla="val 60000"/>
              <a:gd name="adj2" fmla="val 50000"/>
            </a:avLst>
          </a:prstGeom>
          <a:solidFill>
            <a:schemeClr val="accent1">
              <a:tint val="60000"/>
              <a:hueOff val="0"/>
              <a:satOff val="0"/>
              <a:lumOff val="0"/>
              <a:alphaOff val="0"/>
            </a:schemeClr>
          </a:solidFill>
          <a:ln>
            <a:noFill/>
          </a:ln>
        </p:spPr>
        <p:style>
          <a:lnRef idx="0"/>
          <a:fillRef idx="0"/>
          <a:effectRef idx="0"/>
          <a:fontRef idx="minor"/>
        </p:style>
      </p:sp>
      <p:sp>
        <p:nvSpPr>
          <p:cNvPr id="309" name="CustomShape 8"/>
          <p:cNvSpPr/>
          <p:nvPr/>
        </p:nvSpPr>
        <p:spPr>
          <a:xfrm>
            <a:off x="6593400" y="3863520"/>
            <a:ext cx="1503720" cy="429120"/>
          </a:xfrm>
          <a:prstGeom prst="roundRect">
            <a:avLst>
              <a:gd name="adj" fmla="val 1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txBody>
          <a:bodyPr lIns="41760" rIns="41760" tIns="54360" bIns="54360" anchor="ctr"/>
          <a:p>
            <a:pPr algn="ctr">
              <a:lnSpc>
                <a:spcPct val="90000"/>
              </a:lnSpc>
            </a:pPr>
            <a:r>
              <a:rPr lang="es-ES" sz="1100" spc="-1" strike="noStrike">
                <a:solidFill>
                  <a:srgbClr val="ffffff"/>
                </a:solidFill>
                <a:uFill>
                  <a:solidFill>
                    <a:srgbClr val="ffffff"/>
                  </a:solidFill>
                </a:uFill>
                <a:latin typeface="Century Gothic"/>
              </a:rPr>
              <a:t>Salida</a:t>
            </a:r>
            <a:endParaRPr/>
          </a:p>
        </p:txBody>
      </p:sp>
      <p:sp>
        <p:nvSpPr>
          <p:cNvPr id="310" name="CustomShape 9"/>
          <p:cNvSpPr/>
          <p:nvPr/>
        </p:nvSpPr>
        <p:spPr>
          <a:xfrm>
            <a:off x="1057320" y="3717000"/>
            <a:ext cx="1223640" cy="71964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lang="es-ES" sz="1050" spc="-1" strike="noStrike">
                <a:solidFill>
                  <a:srgbClr val="ffffff"/>
                </a:solidFill>
                <a:uFill>
                  <a:solidFill>
                    <a:srgbClr val="ffffff"/>
                  </a:solidFill>
                </a:uFill>
                <a:latin typeface="Century Gothic"/>
              </a:rPr>
              <a:t>Entrada</a:t>
            </a:r>
            <a:endParaRPr/>
          </a:p>
        </p:txBody>
      </p:sp>
      <p:sp>
        <p:nvSpPr>
          <p:cNvPr id="311" name="CustomShape 10"/>
          <p:cNvSpPr/>
          <p:nvPr/>
        </p:nvSpPr>
        <p:spPr>
          <a:xfrm>
            <a:off x="2765160" y="2934360"/>
            <a:ext cx="483552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s-ES" sz="1800" spc="-1" strike="noStrike">
                <a:solidFill>
                  <a:srgbClr val="000000"/>
                </a:solidFill>
                <a:uFill>
                  <a:solidFill>
                    <a:srgbClr val="ffffff"/>
                  </a:solidFill>
                </a:uFill>
                <a:latin typeface="Century Gothic"/>
              </a:rPr>
              <a:t>Actividad en un sistema informático</a:t>
            </a:r>
            <a:endParaRPr/>
          </a:p>
        </p:txBody>
      </p:sp>
      <p:sp>
        <p:nvSpPr>
          <p:cNvPr id="312" name="CustomShape 11"/>
          <p:cNvSpPr/>
          <p:nvPr/>
        </p:nvSpPr>
        <p:spPr>
          <a:xfrm>
            <a:off x="2281320" y="2637000"/>
            <a:ext cx="5962680" cy="2880000"/>
          </a:xfrm>
          <a:prstGeom prst="rect">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313" name="Line 12"/>
          <p:cNvSpPr/>
          <p:nvPr/>
        </p:nvSpPr>
        <p:spPr>
          <a:xfrm>
            <a:off x="3131640" y="5013000"/>
            <a:ext cx="4464360" cy="0"/>
          </a:xfrm>
          <a:prstGeom prst="line">
            <a:avLst/>
          </a:prstGeom>
          <a:ln>
            <a:round/>
          </a:ln>
        </p:spPr>
        <p:style>
          <a:lnRef idx="3">
            <a:schemeClr val="dk1"/>
          </a:lnRef>
          <a:fillRef idx="0">
            <a:schemeClr val="dk1"/>
          </a:fillRef>
          <a:effectRef idx="2">
            <a:schemeClr val="dk1"/>
          </a:effectRef>
          <a:fontRef idx="minor"/>
        </p:style>
      </p:sp>
      <p:sp>
        <p:nvSpPr>
          <p:cNvPr id="314" name="CustomShape 13"/>
          <p:cNvSpPr/>
          <p:nvPr/>
        </p:nvSpPr>
        <p:spPr>
          <a:xfrm flipV="1">
            <a:off x="3132000" y="4364280"/>
            <a:ext cx="360" cy="64764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
        <p:nvSpPr>
          <p:cNvPr id="315" name="CustomShape 14"/>
          <p:cNvSpPr/>
          <p:nvPr/>
        </p:nvSpPr>
        <p:spPr>
          <a:xfrm flipV="1">
            <a:off x="7596360" y="4364280"/>
            <a:ext cx="360" cy="647640"/>
          </a:xfrm>
          <a:custGeom>
            <a:avLst/>
            <a:gdLst/>
            <a:ahLst/>
            <a:rect l="l" t="t" r="r" b="b"/>
            <a:pathLst>
              <a:path w="21600" h="21600">
                <a:moveTo>
                  <a:pt x="0" y="0"/>
                </a:moveTo>
                <a:lnTo>
                  <a:pt x="21600" y="21600"/>
                </a:lnTo>
              </a:path>
            </a:pathLst>
          </a:custGeom>
          <a:noFill/>
          <a:ln>
            <a:round/>
            <a:tailEnd len="med" type="arrow" w="med"/>
          </a:ln>
          <a:effectLst>
            <a:outerShdw blurRad="50800" dir="5400000" dist="25400" rotWithShape="0">
              <a:srgbClr val="000000">
                <a:alpha val="28000"/>
              </a:srgbClr>
            </a:outerShdw>
          </a:effectLst>
        </p:spPr>
        <p:style>
          <a:lnRef idx="3">
            <a:schemeClr val="dk1"/>
          </a:lnRef>
          <a:fillRef idx="0">
            <a:schemeClr val="dk1"/>
          </a:fillRef>
          <a:effectRef idx="2">
            <a:schemeClr val="dk1"/>
          </a:effectRef>
          <a:fontRef idx="minor"/>
        </p:style>
      </p:sp>
      <p:sp>
        <p:nvSpPr>
          <p:cNvPr id="316" name="CustomShape 15"/>
          <p:cNvSpPr/>
          <p:nvPr/>
        </p:nvSpPr>
        <p:spPr>
          <a:xfrm>
            <a:off x="4581000" y="5013000"/>
            <a:ext cx="1566360" cy="272880"/>
          </a:xfrm>
          <a:prstGeom prst="rect">
            <a:avLst/>
          </a:prstGeom>
          <a:noFill/>
          <a:ln>
            <a:noFill/>
          </a:ln>
        </p:spPr>
        <p:style>
          <a:lnRef idx="0"/>
          <a:fillRef idx="0"/>
          <a:effectRef idx="0"/>
          <a:fontRef idx="minor"/>
        </p:style>
        <p:txBody>
          <a:bodyPr wrap="none" lIns="90000" rIns="90000" tIns="45000" bIns="45000"/>
          <a:p>
            <a:pPr>
              <a:lnSpc>
                <a:spcPct val="100000"/>
              </a:lnSpc>
            </a:pPr>
            <a:r>
              <a:rPr lang="es-ES" sz="1200" spc="-1" strike="noStrike">
                <a:solidFill>
                  <a:srgbClr val="000000"/>
                </a:solidFill>
                <a:uFill>
                  <a:solidFill>
                    <a:srgbClr val="ffffff"/>
                  </a:solidFill>
                </a:uFill>
                <a:latin typeface="Century Gothic"/>
              </a:rPr>
              <a:t>Retroalimentación</a:t>
            </a:r>
            <a:endParaRPr/>
          </a:p>
        </p:txBody>
      </p:sp>
      <p:pic>
        <p:nvPicPr>
          <p:cNvPr id="317" name="Picture 11" descr=""/>
          <p:cNvPicPr/>
          <p:nvPr/>
        </p:nvPicPr>
        <p:blipFill>
          <a:blip r:embed="rId1"/>
          <a:stretch/>
        </p:blipFill>
        <p:spPr>
          <a:xfrm>
            <a:off x="452160" y="2462760"/>
            <a:ext cx="8207640" cy="38044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1. Sistemas de información y sistemas informáticos (IV)</a:t>
            </a:r>
            <a:endParaRPr/>
          </a:p>
        </p:txBody>
      </p:sp>
      <p:sp>
        <p:nvSpPr>
          <p:cNvPr id="319" name="TextShape 2"/>
          <p:cNvSpPr txBox="1"/>
          <p:nvPr/>
        </p:nvSpPr>
        <p:spPr>
          <a:xfrm>
            <a:off x="1043640" y="2323800"/>
            <a:ext cx="6777000" cy="35085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Conclusiones:</a:t>
            </a:r>
            <a:endParaRPr/>
          </a:p>
          <a:p>
            <a:pPr>
              <a:lnSpc>
                <a:spcPct val="100000"/>
              </a:lnSpc>
            </a:pP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Sistema Informático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Subconjunto del Sistema de Información</a:t>
            </a:r>
            <a:endParaRPr/>
          </a:p>
          <a:p>
            <a:pPr>
              <a:lnSpc>
                <a:spcPct val="100000"/>
              </a:lnSpc>
            </a:pP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Sistema de Información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No siempre contiene elementos informáticos (Difícil hoy en día, que no lo incluya)</a:t>
            </a:r>
            <a:endParaRPr/>
          </a:p>
          <a:p>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Contenidos</a:t>
            </a:r>
            <a:endParaRPr/>
          </a:p>
        </p:txBody>
      </p:sp>
      <p:sp>
        <p:nvSpPr>
          <p:cNvPr id="321" name="TextShape 2"/>
          <p:cNvSpPr txBox="1"/>
          <p:nvPr/>
        </p:nvSpPr>
        <p:spPr>
          <a:xfrm>
            <a:off x="1043640" y="2323800"/>
            <a:ext cx="6777000" cy="3121200"/>
          </a:xfrm>
          <a:prstGeom prst="rect">
            <a:avLst/>
          </a:prstGeom>
          <a:noFill/>
          <a:ln>
            <a:noFill/>
          </a:ln>
        </p:spPr>
        <p:txBody>
          <a:bodyPr/>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Sistemas de información y sistemas informáticos</a:t>
            </a:r>
            <a:endParaRPr/>
          </a:p>
          <a:p>
            <a:pPr marL="525960" indent="-456840">
              <a:lnSpc>
                <a:spcPct val="100000"/>
              </a:lnSpc>
              <a:buClr>
                <a:srgbClr val="94c600"/>
              </a:buClr>
              <a:buSzPct val="76000"/>
              <a:buFont typeface="Century Gothic"/>
              <a:buAutoNum type="arabicPeriod"/>
            </a:pPr>
            <a:r>
              <a:rPr b="1" lang="es-ES" sz="2400" spc="-1" strike="noStrike">
                <a:solidFill>
                  <a:srgbClr val="ff0000"/>
                </a:solidFill>
                <a:uFill>
                  <a:solidFill>
                    <a:srgbClr val="ffffff"/>
                  </a:solidFill>
                </a:uFill>
                <a:latin typeface="Century Gothic"/>
              </a:rPr>
              <a:t>Seguridad</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Análisis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Control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Herramientas de análisis y gestión de riesgos</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a:t>
            </a:r>
            <a:endParaRPr/>
          </a:p>
        </p:txBody>
      </p:sp>
      <p:sp>
        <p:nvSpPr>
          <p:cNvPr id="323" name="TextShape 2"/>
          <p:cNvSpPr txBox="1"/>
          <p:nvPr/>
        </p:nvSpPr>
        <p:spPr>
          <a:xfrm>
            <a:off x="1043640" y="1989000"/>
            <a:ext cx="6777000" cy="3843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Definición</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RAE</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Libre y exento de todo peligro daño y riesgo</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CLASE</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Disciplina que se ocupa de diseñar las normas, procedimientos, métodos y técnicas destinados a conseguir un sistema de información seguro y confiable</a:t>
            </a:r>
            <a:endParaRPr/>
          </a:p>
          <a:p>
            <a:pPr marL="343080" indent="-273960">
              <a:lnSpc>
                <a:spcPct val="100000"/>
              </a:lnSpc>
              <a:buClr>
                <a:srgbClr val="94c600"/>
              </a:buClr>
              <a:buSzPct val="76000"/>
              <a:buFont typeface="Wingdings 2" charset="2"/>
              <a:buChar char=""/>
            </a:pPr>
            <a:r>
              <a:rPr lang="es-ES" sz="2400" spc="-1" strike="noStrike" u="sng">
                <a:solidFill>
                  <a:srgbClr val="3e3d2d"/>
                </a:solidFill>
                <a:uFill>
                  <a:solidFill>
                    <a:srgbClr val="ffffff"/>
                  </a:solidFill>
                </a:uFill>
                <a:latin typeface="Century Gothic"/>
              </a:rPr>
              <a:t>SIEMPRE</a:t>
            </a:r>
            <a:r>
              <a:rPr lang="es-ES" sz="2400" spc="-1" strike="noStrike">
                <a:solidFill>
                  <a:srgbClr val="3e3d2d"/>
                </a:solidFill>
                <a:uFill>
                  <a:solidFill>
                    <a:srgbClr val="ffffff"/>
                  </a:solidFill>
                </a:uFill>
                <a:latin typeface="Century Gothic"/>
              </a:rPr>
              <a:t> existe un margen de riesgo (Pese a las medidas de seguridad)</a:t>
            </a:r>
            <a:endParaRPr/>
          </a:p>
          <a:p>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(II)</a:t>
            </a:r>
            <a:endParaRPr/>
          </a:p>
        </p:txBody>
      </p:sp>
      <p:sp>
        <p:nvSpPr>
          <p:cNvPr id="325" name="TextShape 2"/>
          <p:cNvSpPr txBox="1"/>
          <p:nvPr/>
        </p:nvSpPr>
        <p:spPr>
          <a:xfrm>
            <a:off x="1043640" y="1917000"/>
            <a:ext cx="7200720" cy="4680000"/>
          </a:xfrm>
          <a:prstGeom prst="rect">
            <a:avLst/>
          </a:prstGeom>
          <a:noFill/>
          <a:ln>
            <a:noFill/>
          </a:ln>
        </p:spPr>
        <p:txBody>
          <a:bodyPr/>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¿Qué necesitamos saber? (En el establecimiento de un sistema de seguridad): </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Que </a:t>
            </a:r>
            <a:r>
              <a:rPr b="1" lang="es-ES" sz="2200" spc="-1" strike="noStrike" u="sng">
                <a:solidFill>
                  <a:srgbClr val="3e3d2d"/>
                </a:solidFill>
                <a:uFill>
                  <a:solidFill>
                    <a:srgbClr val="ffffff"/>
                  </a:solidFill>
                </a:uFill>
                <a:latin typeface="Century Gothic"/>
              </a:rPr>
              <a:t>elementos </a:t>
            </a:r>
            <a:r>
              <a:rPr lang="es-ES" sz="2200" spc="-1" strike="noStrike" u="sng">
                <a:solidFill>
                  <a:srgbClr val="3e3d2d"/>
                </a:solidFill>
                <a:uFill>
                  <a:solidFill>
                    <a:srgbClr val="ffffff"/>
                  </a:solidFill>
                </a:uFill>
                <a:latin typeface="Century Gothic"/>
              </a:rPr>
              <a:t>componen el sistema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Interacción con responsables de la empresa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Apreciación directa</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Que </a:t>
            </a:r>
            <a:r>
              <a:rPr b="1" lang="es-ES" sz="2200" spc="-1" strike="noStrike" u="sng">
                <a:solidFill>
                  <a:srgbClr val="3e3d2d"/>
                </a:solidFill>
                <a:uFill>
                  <a:solidFill>
                    <a:srgbClr val="ffffff"/>
                  </a:solidFill>
                </a:uFill>
                <a:latin typeface="Century Gothic"/>
              </a:rPr>
              <a:t>peligros</a:t>
            </a:r>
            <a:r>
              <a:rPr lang="es-ES" sz="2200" spc="-1" strike="noStrike" u="sng">
                <a:solidFill>
                  <a:srgbClr val="3e3d2d"/>
                </a:solidFill>
                <a:uFill>
                  <a:solidFill>
                    <a:srgbClr val="ffffff"/>
                  </a:solidFill>
                </a:uFill>
                <a:latin typeface="Century Gothic"/>
              </a:rPr>
              <a:t>, accidentales o provocados, afectan al sistema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Extrapolados desde la información recibida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Realización de pruebas sobre la empresa</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Que </a:t>
            </a:r>
            <a:r>
              <a:rPr b="1" lang="es-ES" sz="2200" spc="-1" strike="noStrike" u="sng">
                <a:solidFill>
                  <a:srgbClr val="3e3d2d"/>
                </a:solidFill>
                <a:uFill>
                  <a:solidFill>
                    <a:srgbClr val="ffffff"/>
                  </a:solidFill>
                </a:uFill>
                <a:latin typeface="Century Gothic"/>
              </a:rPr>
              <a:t>medidas</a:t>
            </a:r>
            <a:r>
              <a:rPr lang="es-ES" sz="2200" spc="-1" strike="noStrike" u="sng">
                <a:solidFill>
                  <a:srgbClr val="3e3d2d"/>
                </a:solidFill>
                <a:uFill>
                  <a:solidFill>
                    <a:srgbClr val="ffffff"/>
                  </a:solidFill>
                </a:uFill>
                <a:latin typeface="Century Gothic"/>
              </a:rPr>
              <a:t> deberían adoptarse para conocer, prevenir, impedir, reducir, o controlar los riesgos potenciales</a:t>
            </a:r>
            <a:r>
              <a:rPr lang="es-ES" sz="2200" spc="-1" strike="noStrike">
                <a:solidFill>
                  <a:srgbClr val="3e3d2d"/>
                </a:solidFill>
                <a:uFill>
                  <a:solidFill>
                    <a:srgbClr val="ffffff"/>
                  </a:solidFill>
                </a:uFill>
                <a:latin typeface="Century Gothic"/>
              </a:rPr>
              <a:t>.</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Estudio de Riesgos + Implantación de medidas + Seguimiento periódico (Revisión y actualización de medidas adoptadas)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(III)</a:t>
            </a:r>
            <a:endParaRPr/>
          </a:p>
        </p:txBody>
      </p:sp>
      <p:sp>
        <p:nvSpPr>
          <p:cNvPr id="327" name="TextShape 2"/>
          <p:cNvSpPr txBox="1"/>
          <p:nvPr/>
        </p:nvSpPr>
        <p:spPr>
          <a:xfrm>
            <a:off x="1043640" y="1917000"/>
            <a:ext cx="7344720" cy="3915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Fallos de seguridad</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Afecta a cualquier elemento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Hardware </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Reemplazables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Software </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Reinstalable</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Información</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Factor mas vulnerable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No siempre recuperable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Afecta 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Economía de la organización</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Imagen de la organización</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Personas</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Factor Humano</a:t>
            </a:r>
            <a:r>
              <a:rPr lang="es-ES" sz="2200" spc="-1" strike="noStrike">
                <a:solidFill>
                  <a:srgbClr val="3e3d2d"/>
                </a:solidFill>
                <a:uFill>
                  <a:solidFill>
                    <a:srgbClr val="ffffff"/>
                  </a:solidFill>
                </a:uFill>
                <a:latin typeface="Century Gothic"/>
              </a:rPr>
              <a:t> </a:t>
            </a:r>
            <a:r>
              <a:rPr lang="es-ES" sz="2200" spc="-1" strike="noStrike">
                <a:solidFill>
                  <a:srgbClr val="3e3d2d"/>
                </a:solidFill>
                <a:uFill>
                  <a:solidFill>
                    <a:srgbClr val="ffffff"/>
                  </a:solidFill>
                </a:uFill>
                <a:latin typeface="Century Gothic"/>
              </a:rPr>
              <a:t>	</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a:t>
            </a:r>
            <a:r>
              <a:rPr lang="es-ES" sz="2200" spc="-1" strike="noStrike">
                <a:solidFill>
                  <a:srgbClr val="3e3d2d"/>
                </a:solidFill>
                <a:uFill>
                  <a:solidFill>
                    <a:srgbClr val="ffffff"/>
                  </a:solidFill>
                </a:uFill>
                <a:latin typeface="Century Gothic"/>
              </a:rPr>
              <a:t>Origen mayoritario</a:t>
            </a:r>
            <a:endParaRPr/>
          </a:p>
          <a:p>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(IV)</a:t>
            </a:r>
            <a:endParaRPr/>
          </a:p>
        </p:txBody>
      </p:sp>
      <p:pic>
        <p:nvPicPr>
          <p:cNvPr id="329" name="Picture 7" descr=""/>
          <p:cNvPicPr/>
          <p:nvPr/>
        </p:nvPicPr>
        <p:blipFill>
          <a:blip r:embed="rId1"/>
          <a:stretch/>
        </p:blipFill>
        <p:spPr>
          <a:xfrm>
            <a:off x="683640" y="2349000"/>
            <a:ext cx="7832880" cy="281520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Indice</a:t>
            </a:r>
            <a:endParaRPr/>
          </a:p>
        </p:txBody>
      </p:sp>
      <p:sp>
        <p:nvSpPr>
          <p:cNvPr id="271" name="TextShape 2"/>
          <p:cNvSpPr txBox="1"/>
          <p:nvPr/>
        </p:nvSpPr>
        <p:spPr>
          <a:xfrm>
            <a:off x="1043640" y="2323800"/>
            <a:ext cx="6777000" cy="3697200"/>
          </a:xfrm>
          <a:prstGeom prst="rect">
            <a:avLst/>
          </a:prstGeom>
          <a:noFill/>
          <a:ln>
            <a:noFill/>
          </a:ln>
        </p:spPr>
        <p:txBody>
          <a:bodyPr/>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Objetivos</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Caso práctico inicial</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Contenidos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Sistemas de información y sistemas informáticos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Seguridad</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Análisis de riesgos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Control de riesgos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Herramientas de análisis y gestión de riesgos</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Práctica profesional</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Mundo laboral</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Esquema-Resumen</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(V)</a:t>
            </a:r>
            <a:endParaRPr/>
          </a:p>
        </p:txBody>
      </p:sp>
      <p:sp>
        <p:nvSpPr>
          <p:cNvPr id="331" name="TextShape 2"/>
          <p:cNvSpPr txBox="1"/>
          <p:nvPr/>
        </p:nvSpPr>
        <p:spPr>
          <a:xfrm>
            <a:off x="1043640" y="1989000"/>
            <a:ext cx="6777000" cy="4032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Tipos de seguridad</a:t>
            </a:r>
            <a:r>
              <a:rPr lang="es-ES" sz="2400" spc="-1" strike="noStrike">
                <a:solidFill>
                  <a:srgbClr val="3e3d2d"/>
                </a:solidFill>
                <a:uFill>
                  <a:solidFill>
                    <a:srgbClr val="ffffff"/>
                  </a:solidFill>
                </a:uFill>
                <a:latin typeface="Century Gothic"/>
              </a:rPr>
              <a:t>:</a:t>
            </a:r>
            <a:endParaRPr/>
          </a:p>
          <a:p>
            <a:pPr>
              <a:lnSpc>
                <a:spcPct val="100000"/>
              </a:lnSpc>
            </a:pP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Activa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Objetivo</a:t>
            </a:r>
            <a:r>
              <a:rPr lang="es-ES" sz="2000" spc="-1" strike="noStrike">
                <a:solidFill>
                  <a:srgbClr val="3e3d2d"/>
                </a:solidFill>
                <a:uFill>
                  <a:solidFill>
                    <a:srgbClr val="ffffff"/>
                  </a:solidFill>
                </a:uFill>
                <a:latin typeface="Century Gothic"/>
              </a:rPr>
              <a:t>: evitar o reducir los riesgos que amenazan al sistema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Ej</a:t>
            </a:r>
            <a:r>
              <a:rPr lang="es-ES" sz="2000" spc="-1" strike="noStrike">
                <a:solidFill>
                  <a:srgbClr val="3e3d2d"/>
                </a:solidFill>
                <a:uFill>
                  <a:solidFill>
                    <a:srgbClr val="ffffff"/>
                  </a:solidFill>
                </a:uFill>
                <a:latin typeface="Century Gothic"/>
              </a:rPr>
              <a:t>: usuario/password, antivirus, encriptación, etc.</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Pasiva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Objetivo</a:t>
            </a:r>
            <a:r>
              <a:rPr lang="es-ES" sz="2000" spc="-1" strike="noStrike">
                <a:solidFill>
                  <a:srgbClr val="3e3d2d"/>
                </a:solidFill>
                <a:uFill>
                  <a:solidFill>
                    <a:srgbClr val="ffffff"/>
                  </a:solidFill>
                </a:uFill>
                <a:latin typeface="Century Gothic"/>
              </a:rPr>
              <a:t>: minimizar repercusiones y facilitar recuperación del sistema (pos-incidente)</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Ej</a:t>
            </a:r>
            <a:r>
              <a:rPr lang="es-ES" sz="2000" spc="-1" strike="noStrike">
                <a:solidFill>
                  <a:srgbClr val="3e3d2d"/>
                </a:solidFill>
                <a:uFill>
                  <a:solidFill>
                    <a:srgbClr val="ffffff"/>
                  </a:solidFill>
                </a:uFill>
                <a:latin typeface="Century Gothic"/>
              </a:rPr>
              <a:t>: Realización de copias de seguridad.</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(VI)</a:t>
            </a:r>
            <a:endParaRPr/>
          </a:p>
        </p:txBody>
      </p:sp>
      <p:sp>
        <p:nvSpPr>
          <p:cNvPr id="333" name="TextShape 2"/>
          <p:cNvSpPr txBox="1"/>
          <p:nvPr/>
        </p:nvSpPr>
        <p:spPr>
          <a:xfrm>
            <a:off x="827640" y="1989000"/>
            <a:ext cx="7560360" cy="41414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Fallo de seguridad:</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Consecuencias de un fallo de seguridad</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Origen</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Fortuito</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usuario, fallo luz, desastre natural, etc.</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Fraudulento</a:t>
            </a:r>
            <a:r>
              <a:rPr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robo, intrusos, software malicioso, etc.</a:t>
            </a:r>
            <a:endParaRPr/>
          </a:p>
          <a:p>
            <a:pPr>
              <a:lnSpc>
                <a:spcPct val="100000"/>
              </a:lnSpc>
            </a:pPr>
            <a:endParaRPr/>
          </a:p>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Propiedades de un SI seguro</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Integridad</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Confidencialidad</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Disponibilidad</a:t>
            </a:r>
            <a:endParaRPr/>
          </a:p>
          <a:p>
            <a:endParaRPr/>
          </a:p>
        </p:txBody>
      </p:sp>
      <p:sp>
        <p:nvSpPr>
          <p:cNvPr id="334" name="CustomShape 3"/>
          <p:cNvSpPr/>
          <p:nvPr/>
        </p:nvSpPr>
        <p:spPr>
          <a:xfrm>
            <a:off x="5508000" y="4941000"/>
            <a:ext cx="2880000" cy="146124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gn="ctr">
              <a:lnSpc>
                <a:spcPct val="100000"/>
              </a:lnSpc>
            </a:pPr>
            <a:r>
              <a:rPr b="1" lang="es-ES" sz="1800" spc="-1" strike="noStrike">
                <a:solidFill>
                  <a:srgbClr val="555555"/>
                </a:solidFill>
                <a:uFill>
                  <a:solidFill>
                    <a:srgbClr val="ffffff"/>
                  </a:solidFill>
                </a:uFill>
                <a:latin typeface="Century Gothic"/>
              </a:rPr>
              <a:t>Cada propiedad conlleva implantar servicios y mecanismos de seguridad concretos</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(VII)</a:t>
            </a:r>
            <a:endParaRPr/>
          </a:p>
        </p:txBody>
      </p:sp>
      <p:sp>
        <p:nvSpPr>
          <p:cNvPr id="336" name="TextShape 2"/>
          <p:cNvSpPr txBox="1"/>
          <p:nvPr/>
        </p:nvSpPr>
        <p:spPr>
          <a:xfrm>
            <a:off x="1043640" y="2061000"/>
            <a:ext cx="6777000" cy="3771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Propiedades</a:t>
            </a:r>
            <a:r>
              <a:rPr lang="es-ES" sz="2400" spc="-1" strike="noStrike">
                <a:solidFill>
                  <a:srgbClr val="3e3d2d"/>
                </a:solidFill>
                <a:uFill>
                  <a:solidFill>
                    <a:srgbClr val="ffffff"/>
                  </a:solidFill>
                </a:uFill>
                <a:latin typeface="Century Gothic"/>
              </a:rPr>
              <a:t>: (cont.)</a:t>
            </a:r>
            <a:endParaRPr/>
          </a:p>
          <a:p>
            <a:pPr marL="68760">
              <a:lnSpc>
                <a:spcPct val="100000"/>
              </a:lnSpc>
            </a:pP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Integridad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Autenticidad y precisión de  la información en todo momento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Datos alterados solo de manera autorizada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Medidas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Prevención y detección de fallos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Tratamiento y resolución de errores detectados</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(VIII)</a:t>
            </a:r>
            <a:endParaRPr/>
          </a:p>
        </p:txBody>
      </p:sp>
      <p:sp>
        <p:nvSpPr>
          <p:cNvPr id="338" name="TextShape 2"/>
          <p:cNvSpPr txBox="1"/>
          <p:nvPr/>
        </p:nvSpPr>
        <p:spPr>
          <a:xfrm>
            <a:off x="1043640" y="2061000"/>
            <a:ext cx="6777000" cy="4104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Propiedades</a:t>
            </a:r>
            <a:r>
              <a:rPr lang="es-ES" sz="2400" spc="-1" strike="noStrike">
                <a:solidFill>
                  <a:srgbClr val="3e3d2d"/>
                </a:solidFill>
                <a:uFill>
                  <a:solidFill>
                    <a:srgbClr val="ffffff"/>
                  </a:solidFill>
                </a:uFill>
                <a:latin typeface="Century Gothic"/>
              </a:rPr>
              <a:t>: (cont. II)</a:t>
            </a:r>
            <a:endParaRPr/>
          </a:p>
          <a:p>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Confidencialidad</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Datos e información al alcance sólo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De las personas, entidades o mecanismos autorizados, (</a:t>
            </a:r>
            <a:r>
              <a:rPr b="1" lang="es-ES" sz="1800" spc="-1" strike="noStrike">
                <a:solidFill>
                  <a:srgbClr val="3e3d2d"/>
                </a:solidFill>
                <a:uFill>
                  <a:solidFill>
                    <a:srgbClr val="ffffff"/>
                  </a:solidFill>
                </a:uFill>
                <a:latin typeface="Century Gothic"/>
              </a:rPr>
              <a:t>QUIEN</a:t>
            </a:r>
            <a:r>
              <a:rPr lang="es-ES" sz="18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En los momentos autorizados (</a:t>
            </a:r>
            <a:r>
              <a:rPr b="1" lang="es-ES" sz="1800" spc="-1" strike="noStrike">
                <a:solidFill>
                  <a:srgbClr val="3e3d2d"/>
                </a:solidFill>
                <a:uFill>
                  <a:solidFill>
                    <a:srgbClr val="ffffff"/>
                  </a:solidFill>
                </a:uFill>
                <a:latin typeface="Century Gothic"/>
              </a:rPr>
              <a:t>CUANDO</a:t>
            </a:r>
            <a:r>
              <a:rPr lang="es-ES" sz="18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De la manera autorizada (</a:t>
            </a:r>
            <a:r>
              <a:rPr b="1" lang="es-ES" sz="1800" spc="-1" strike="noStrike">
                <a:solidFill>
                  <a:srgbClr val="3e3d2d"/>
                </a:solidFill>
                <a:uFill>
                  <a:solidFill>
                    <a:srgbClr val="ffffff"/>
                  </a:solidFill>
                </a:uFill>
                <a:latin typeface="Century Gothic"/>
              </a:rPr>
              <a:t>COMO</a:t>
            </a:r>
            <a:r>
              <a:rPr lang="es-ES" sz="18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Medidas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Diseñar un control de acceso al sistema</a:t>
            </a:r>
            <a:endParaRPr/>
          </a:p>
          <a:p>
            <a:pPr lvl="4" marL="1325880" indent="-228240">
              <a:lnSpc>
                <a:spcPct val="100000"/>
              </a:lnSpc>
              <a:buClr>
                <a:srgbClr val="94c600"/>
              </a:buClr>
              <a:buSzPct val="76000"/>
              <a:buFont typeface="Wingdings 2" charset="2"/>
              <a:buChar char=""/>
            </a:pPr>
            <a:r>
              <a:rPr b="1" lang="es-ES" sz="1600" spc="-1" strike="noStrike">
                <a:solidFill>
                  <a:srgbClr val="3e3d2d"/>
                </a:solidFill>
                <a:uFill>
                  <a:solidFill>
                    <a:srgbClr val="ffffff"/>
                  </a:solidFill>
                </a:uFill>
                <a:latin typeface="Century Gothic"/>
              </a:rPr>
              <a:t>QUIEN</a:t>
            </a:r>
            <a:r>
              <a:rPr lang="es-ES" sz="1600" spc="-1" strike="noStrike">
                <a:solidFill>
                  <a:srgbClr val="3e3d2d"/>
                </a:solidFill>
                <a:uFill>
                  <a:solidFill>
                    <a:srgbClr val="ffffff"/>
                  </a:solidFill>
                </a:uFill>
                <a:latin typeface="Century Gothic"/>
              </a:rPr>
              <a:t> puede acceder</a:t>
            </a:r>
            <a:endParaRPr/>
          </a:p>
          <a:p>
            <a:pPr lvl="4" marL="1325880" indent="-228240">
              <a:lnSpc>
                <a:spcPct val="100000"/>
              </a:lnSpc>
              <a:buClr>
                <a:srgbClr val="94c600"/>
              </a:buClr>
              <a:buSzPct val="76000"/>
              <a:buFont typeface="Wingdings 2" charset="2"/>
              <a:buChar char=""/>
            </a:pPr>
            <a:r>
              <a:rPr b="1" lang="es-ES" sz="1600" spc="-1" strike="noStrike">
                <a:solidFill>
                  <a:srgbClr val="3e3d2d"/>
                </a:solidFill>
                <a:uFill>
                  <a:solidFill>
                    <a:srgbClr val="ffffff"/>
                  </a:solidFill>
                </a:uFill>
                <a:latin typeface="Century Gothic"/>
              </a:rPr>
              <a:t>DONDE</a:t>
            </a:r>
            <a:r>
              <a:rPr lang="es-ES" sz="1600" spc="-1" strike="noStrike">
                <a:solidFill>
                  <a:srgbClr val="3e3d2d"/>
                </a:solidFill>
                <a:uFill>
                  <a:solidFill>
                    <a:srgbClr val="ffffff"/>
                  </a:solidFill>
                </a:uFill>
                <a:latin typeface="Century Gothic"/>
              </a:rPr>
              <a:t> puede acceder (a que parte del sistema)</a:t>
            </a:r>
            <a:endParaRPr/>
          </a:p>
          <a:p>
            <a:pPr lvl="4" marL="1325880" indent="-228240">
              <a:lnSpc>
                <a:spcPct val="100000"/>
              </a:lnSpc>
              <a:buClr>
                <a:srgbClr val="94c600"/>
              </a:buClr>
              <a:buSzPct val="76000"/>
              <a:buFont typeface="Wingdings 2" charset="2"/>
              <a:buChar char=""/>
            </a:pPr>
            <a:r>
              <a:rPr b="1" lang="es-ES" sz="1600" spc="-1" strike="noStrike">
                <a:solidFill>
                  <a:srgbClr val="3e3d2d"/>
                </a:solidFill>
                <a:uFill>
                  <a:solidFill>
                    <a:srgbClr val="ffffff"/>
                  </a:solidFill>
                </a:uFill>
                <a:latin typeface="Century Gothic"/>
              </a:rPr>
              <a:t>CUANDO</a:t>
            </a:r>
            <a:r>
              <a:rPr lang="es-ES" sz="1600" spc="-1" strike="noStrike">
                <a:solidFill>
                  <a:srgbClr val="3e3d2d"/>
                </a:solidFill>
                <a:uFill>
                  <a:solidFill>
                    <a:srgbClr val="ffffff"/>
                  </a:solidFill>
                </a:uFill>
                <a:latin typeface="Century Gothic"/>
              </a:rPr>
              <a:t> puede acceder (en que momento)</a:t>
            </a:r>
            <a:endParaRPr/>
          </a:p>
          <a:p>
            <a:pPr lvl="4" marL="1325880" indent="-228240">
              <a:lnSpc>
                <a:spcPct val="100000"/>
              </a:lnSpc>
              <a:buClr>
                <a:srgbClr val="94c600"/>
              </a:buClr>
              <a:buSzPct val="76000"/>
              <a:buFont typeface="Wingdings 2" charset="2"/>
              <a:buChar char=""/>
            </a:pPr>
            <a:r>
              <a:rPr b="1" lang="es-ES" sz="1600" spc="-1" strike="noStrike">
                <a:solidFill>
                  <a:srgbClr val="3e3d2d"/>
                </a:solidFill>
                <a:uFill>
                  <a:solidFill>
                    <a:srgbClr val="ffffff"/>
                  </a:solidFill>
                </a:uFill>
                <a:latin typeface="Century Gothic"/>
              </a:rPr>
              <a:t>COMO</a:t>
            </a:r>
            <a:r>
              <a:rPr lang="es-ES" sz="1600" spc="-1" strike="noStrike">
                <a:solidFill>
                  <a:srgbClr val="3e3d2d"/>
                </a:solidFill>
                <a:uFill>
                  <a:solidFill>
                    <a:srgbClr val="ffffff"/>
                  </a:solidFill>
                </a:uFill>
                <a:latin typeface="Century Gothic"/>
              </a:rPr>
              <a:t> puede acceder (operaciones que podrá realizar</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(IX)</a:t>
            </a:r>
            <a:endParaRPr/>
          </a:p>
        </p:txBody>
      </p:sp>
      <p:sp>
        <p:nvSpPr>
          <p:cNvPr id="340" name="TextShape 2"/>
          <p:cNvSpPr txBox="1"/>
          <p:nvPr/>
        </p:nvSpPr>
        <p:spPr>
          <a:xfrm>
            <a:off x="1043640" y="2061000"/>
            <a:ext cx="7200720" cy="4032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Propiedades</a:t>
            </a:r>
            <a:r>
              <a:rPr lang="es-ES" sz="2400" spc="-1" strike="noStrike">
                <a:solidFill>
                  <a:srgbClr val="3e3d2d"/>
                </a:solidFill>
                <a:uFill>
                  <a:solidFill>
                    <a:srgbClr val="ffffff"/>
                  </a:solidFill>
                </a:uFill>
                <a:latin typeface="Century Gothic"/>
              </a:rPr>
              <a:t>: (cont. III)</a:t>
            </a:r>
            <a:endParaRPr/>
          </a:p>
          <a:p>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Disponibilidad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Para los usuarios autorizados cuando la necesiten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Asociada a la fiabilidad técnica de los componentes del sistema de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e68200"/>
                </a:solidFill>
                <a:uFill>
                  <a:solidFill>
                    <a:srgbClr val="ffffff"/>
                  </a:solidFill>
                </a:uFill>
                <a:latin typeface="Century Gothic"/>
              </a:rPr>
              <a:t>MAGERIT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Metodología de análisis y gestión de riesgos de los sistemas de información</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Def</a:t>
            </a:r>
            <a:r>
              <a:rPr lang="es-ES" sz="1800" spc="-1" strike="noStrike">
                <a:solidFill>
                  <a:srgbClr val="3e3d2d"/>
                </a:solidFill>
                <a:uFill>
                  <a:solidFill>
                    <a:srgbClr val="ffffff"/>
                  </a:solidFill>
                </a:uFill>
                <a:latin typeface="Century Gothic"/>
              </a:rPr>
              <a:t>. ‘‘</a:t>
            </a:r>
            <a:r>
              <a:rPr b="1" i="1" lang="es-ES" sz="1900" spc="-1" strike="noStrike">
                <a:solidFill>
                  <a:srgbClr val="3e3d2d"/>
                </a:solidFill>
                <a:uFill>
                  <a:solidFill>
                    <a:srgbClr val="ffffff"/>
                  </a:solidFill>
                </a:uFill>
                <a:latin typeface="Arial Narrow"/>
              </a:rPr>
              <a:t>Grado en el que un dato está en el lugar, momento y forma en que es requerido por un usuario autorizado</a:t>
            </a:r>
            <a:r>
              <a:rPr lang="es-ES" sz="18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Medidas</a:t>
            </a:r>
            <a:r>
              <a:rPr lang="es-ES" sz="2000" spc="-1" strike="noStrike">
                <a:solidFill>
                  <a:srgbClr val="3e3d2d"/>
                </a:solidFill>
                <a:uFill>
                  <a:solidFill>
                    <a:srgbClr val="ffffff"/>
                  </a:solidFill>
                </a:uFill>
                <a:latin typeface="Century Gothic"/>
              </a:rPr>
              <a:t>: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Copias de seguridad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Mecanismos de restauración de datos dañados</a:t>
            </a:r>
            <a:endParaRPr/>
          </a:p>
          <a:p>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(X)</a:t>
            </a:r>
            <a:endParaRPr/>
          </a:p>
        </p:txBody>
      </p:sp>
      <p:sp>
        <p:nvSpPr>
          <p:cNvPr id="342" name="TextShape 2"/>
          <p:cNvSpPr txBox="1"/>
          <p:nvPr/>
        </p:nvSpPr>
        <p:spPr>
          <a:xfrm>
            <a:off x="1043640" y="1917000"/>
            <a:ext cx="7416720" cy="4464000"/>
          </a:xfrm>
          <a:prstGeom prst="rect">
            <a:avLst/>
          </a:prstGeom>
          <a:noFill/>
          <a:ln>
            <a:noFill/>
          </a:ln>
        </p:spPr>
        <p:txBody>
          <a:bodyPr/>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La biblioteca pública de una ciudad tiene mobiliario, libros, revistas, microfilms, varios ordenadores para los usuarios en donde pueden consultar libros electrónicos, y un ordenador en el que la bibliotecaria consulta títulos, códigos, referencias y ubicación del material bibliográfico. Indica a continuación de cada elemento con un </a:t>
            </a:r>
            <a:r>
              <a:rPr b="1" lang="es-ES" sz="2400" spc="-1" strike="noStrike">
                <a:solidFill>
                  <a:srgbClr val="3e3d2d"/>
                </a:solidFill>
                <a:uFill>
                  <a:solidFill>
                    <a:srgbClr val="ffffff"/>
                  </a:solidFill>
                </a:uFill>
                <a:latin typeface="Century Gothic"/>
              </a:rPr>
              <a:t>sí,</a:t>
            </a:r>
            <a:r>
              <a:rPr lang="es-ES" sz="2400" spc="-1" strike="noStrike">
                <a:solidFill>
                  <a:srgbClr val="3e3d2d"/>
                </a:solidFill>
                <a:uFill>
                  <a:solidFill>
                    <a:srgbClr val="ffffff"/>
                  </a:solidFill>
                </a:uFill>
                <a:latin typeface="Century Gothic"/>
              </a:rPr>
              <a:t> si forma parte del sistema informático de la biblioteca y con un </a:t>
            </a:r>
            <a:r>
              <a:rPr b="1" lang="es-ES" sz="2400" spc="-1" strike="noStrike">
                <a:solidFill>
                  <a:srgbClr val="3e3d2d"/>
                </a:solidFill>
                <a:uFill>
                  <a:solidFill>
                    <a:srgbClr val="ffffff"/>
                  </a:solidFill>
                </a:uFill>
                <a:latin typeface="Century Gothic"/>
              </a:rPr>
              <a:t>no</a:t>
            </a:r>
            <a:r>
              <a:rPr lang="es-ES" sz="2400" spc="-1" strike="noStrike">
                <a:solidFill>
                  <a:srgbClr val="3e3d2d"/>
                </a:solidFill>
                <a:uFill>
                  <a:solidFill>
                    <a:srgbClr val="ffffff"/>
                  </a:solidFill>
                </a:uFill>
                <a:latin typeface="Century Gothic"/>
              </a:rPr>
              <a:t> sino forma parte de él:</a:t>
            </a:r>
            <a:endParaRPr/>
          </a:p>
          <a:p>
            <a:pPr>
              <a:lnSpc>
                <a:spcPct val="100000"/>
              </a:lnSpc>
            </a:pP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Libros y revistas de las estanterías</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Mobiliario.</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Microfilms</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Libros electrónicos</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Ordenadores de los usuarios</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Ordenador de la bibliotecaria</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Datos almacenados en el ordenador de la bibliotecaria</a:t>
            </a:r>
            <a:endParaRPr/>
          </a:p>
          <a:p>
            <a:pPr lvl="1" marL="822960" indent="-456840">
              <a:lnSpc>
                <a:spcPct val="100000"/>
              </a:lnSpc>
              <a:buClr>
                <a:srgbClr val="94c600"/>
              </a:buClr>
              <a:buSzPct val="76000"/>
              <a:buFont typeface="Century Gothic"/>
              <a:buAutoNum type="alphaLcParenR"/>
            </a:pPr>
            <a:r>
              <a:rPr lang="es-ES" sz="2200" spc="-1" strike="noStrike">
                <a:solidFill>
                  <a:srgbClr val="3e3d2d"/>
                </a:solidFill>
                <a:uFill>
                  <a:solidFill>
                    <a:srgbClr val="ffffff"/>
                  </a:solidFill>
                </a:uFill>
                <a:latin typeface="Century Gothic"/>
              </a:rPr>
              <a:t>Bibliotecaria.</a:t>
            </a:r>
            <a:endParaRPr/>
          </a:p>
          <a:p>
            <a:endParaRPr/>
          </a:p>
          <a:p>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2. Seguridad (XI)</a:t>
            </a:r>
            <a:endParaRPr/>
          </a:p>
        </p:txBody>
      </p:sp>
      <p:sp>
        <p:nvSpPr>
          <p:cNvPr id="344" name="TextShape 2"/>
          <p:cNvSpPr txBox="1"/>
          <p:nvPr/>
        </p:nvSpPr>
        <p:spPr>
          <a:xfrm>
            <a:off x="899640" y="1917000"/>
            <a:ext cx="7560360" cy="4392000"/>
          </a:xfrm>
          <a:prstGeom prst="rect">
            <a:avLst/>
          </a:prstGeom>
          <a:noFill/>
          <a:ln>
            <a:noFill/>
          </a:ln>
        </p:spPr>
        <p:txBody>
          <a:bodyPr/>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De los elementos relacionados en la pregunta anterior, ¿cuáles pertenecen el sistema de información de la biblioteca?</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Un incendio fortuito destruye completamente todos los recursos de la biblioteca. ¿En qué grado crees que se verían comprometidas la integridad, la confidencialidad y la disponibilidad de la información?</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El informático que trabaja para la biblioteca, ¿forma parte del sistema informático de la misma?</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El ordenador de la biblioteca tiene un antivirus instalado. ¿eso lo hace invulnerable?</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¿A qué se deben la mayoría de los fallos de seguridad?. Razona tu respuesta.</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¿Podrías leer un mensaje encriptado que no va dirigido a ti? Busca en Internet algunos programas que encriptan mensajes.</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¿La copia de seguridad es una medida de seguridad pasiva?</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¿Qué propiedades debe cumplir un sistema seguro?</a:t>
            </a:r>
            <a:endParaRPr/>
          </a:p>
          <a:p>
            <a:pPr marL="525960" indent="-456840">
              <a:lnSpc>
                <a:spcPct val="100000"/>
              </a:lnSpc>
              <a:buClr>
                <a:srgbClr val="94c600"/>
              </a:buClr>
              <a:buSzPct val="76000"/>
              <a:buFont typeface="Century Gothic"/>
              <a:buAutoNum type="arabicPeriod" startAt="2"/>
            </a:pPr>
            <a:r>
              <a:rPr lang="es-ES" sz="2400" spc="-1" strike="noStrike">
                <a:solidFill>
                  <a:srgbClr val="3e3d2d"/>
                </a:solidFill>
                <a:uFill>
                  <a:solidFill>
                    <a:srgbClr val="ffffff"/>
                  </a:solidFill>
                </a:uFill>
                <a:latin typeface="Century Gothic"/>
              </a:rPr>
              <a:t>¿Qué garantiza la integridad?</a:t>
            </a:r>
            <a:endParaRPr/>
          </a:p>
          <a:p>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Contenidos</a:t>
            </a:r>
            <a:endParaRPr/>
          </a:p>
        </p:txBody>
      </p:sp>
      <p:sp>
        <p:nvSpPr>
          <p:cNvPr id="346" name="TextShape 2"/>
          <p:cNvSpPr txBox="1"/>
          <p:nvPr/>
        </p:nvSpPr>
        <p:spPr>
          <a:xfrm>
            <a:off x="1043640" y="2323800"/>
            <a:ext cx="6777000" cy="3121200"/>
          </a:xfrm>
          <a:prstGeom prst="rect">
            <a:avLst/>
          </a:prstGeom>
          <a:noFill/>
          <a:ln>
            <a:noFill/>
          </a:ln>
        </p:spPr>
        <p:txBody>
          <a:bodyPr/>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Sistemas de información y sistemas informáticos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Seguridad</a:t>
            </a:r>
            <a:endParaRPr/>
          </a:p>
          <a:p>
            <a:pPr marL="525960" indent="-456840">
              <a:lnSpc>
                <a:spcPct val="100000"/>
              </a:lnSpc>
              <a:buClr>
                <a:srgbClr val="94c600"/>
              </a:buClr>
              <a:buSzPct val="76000"/>
              <a:buFont typeface="Century Gothic"/>
              <a:buAutoNum type="arabicPeriod"/>
            </a:pPr>
            <a:r>
              <a:rPr b="1" lang="es-ES" sz="2400" spc="-1" strike="noStrike">
                <a:solidFill>
                  <a:srgbClr val="ff0000"/>
                </a:solidFill>
                <a:uFill>
                  <a:solidFill>
                    <a:srgbClr val="ffffff"/>
                  </a:solidFill>
                </a:uFill>
                <a:latin typeface="Century Gothic"/>
              </a:rPr>
              <a:t>Análisis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Control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Herramientas de análisis y gestión de riesgos</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TextShape 1"/>
          <p:cNvSpPr txBox="1"/>
          <p:nvPr/>
        </p:nvSpPr>
        <p:spPr>
          <a:xfrm>
            <a:off x="1024920" y="83664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a:t>
            </a:r>
            <a:endParaRPr/>
          </a:p>
        </p:txBody>
      </p:sp>
      <p:sp>
        <p:nvSpPr>
          <p:cNvPr id="348" name="TextShape 2"/>
          <p:cNvSpPr txBox="1"/>
          <p:nvPr/>
        </p:nvSpPr>
        <p:spPr>
          <a:xfrm>
            <a:off x="1043640" y="1700640"/>
            <a:ext cx="6777000" cy="4131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Análisis de vulnerabilidad </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de todos los elementos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frente a distintas amenazas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valoración del impacto que un ataque sobre el sistema</a:t>
            </a:r>
            <a:endParaRPr/>
          </a:p>
        </p:txBody>
      </p:sp>
      <p:pic>
        <p:nvPicPr>
          <p:cNvPr id="349" name="Picture 10" descr=""/>
          <p:cNvPicPr/>
          <p:nvPr/>
        </p:nvPicPr>
        <p:blipFill>
          <a:blip r:embed="rId1"/>
          <a:stretch/>
        </p:blipFill>
        <p:spPr>
          <a:xfrm>
            <a:off x="3153600" y="4581000"/>
            <a:ext cx="2767680" cy="1843920"/>
          </a:xfrm>
          <a:prstGeom prst="rect">
            <a:avLst/>
          </a:prstGeom>
          <a:ln w="28440">
            <a:solidFill>
              <a:srgbClr val="33cc33"/>
            </a:solidFill>
            <a:miter/>
          </a:ln>
          <a:effectLst>
            <a:outerShdw algn="ctr" dir="18900000" dist="107763" rotWithShape="0">
              <a:schemeClr val="bg2">
                <a:alpha val="50000"/>
              </a:schemeClr>
            </a:outerShdw>
          </a:effectLst>
        </p:spPr>
      </p:pic>
      <p:pic>
        <p:nvPicPr>
          <p:cNvPr id="350" name="Picture 8" descr=""/>
          <p:cNvPicPr/>
          <p:nvPr/>
        </p:nvPicPr>
        <p:blipFill>
          <a:blip r:embed="rId2"/>
          <a:srcRect l="0" t="0" r="24604" b="7397"/>
          <a:stretch/>
        </p:blipFill>
        <p:spPr>
          <a:xfrm>
            <a:off x="1115640" y="3840480"/>
            <a:ext cx="6843240" cy="61704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(II)</a:t>
            </a:r>
            <a:endParaRPr/>
          </a:p>
        </p:txBody>
      </p:sp>
      <p:sp>
        <p:nvSpPr>
          <p:cNvPr id="352" name="TextShape 2"/>
          <p:cNvSpPr txBox="1"/>
          <p:nvPr/>
        </p:nvSpPr>
        <p:spPr>
          <a:xfrm>
            <a:off x="1043640" y="2323800"/>
            <a:ext cx="6777000" cy="35085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Activos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Recursos del sistema de información o relacionados con este</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Facilitan el funcionamiento y consecución de objetivos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Importancia de la interrelación entre ellos </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Datos, software, hardware, redes, soportes, instalaciones, personal y servicios.</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Objetivos</a:t>
            </a:r>
            <a:endParaRPr/>
          </a:p>
        </p:txBody>
      </p:sp>
      <p:sp>
        <p:nvSpPr>
          <p:cNvPr id="273" name="TextShape 2"/>
          <p:cNvSpPr txBox="1"/>
          <p:nvPr/>
        </p:nvSpPr>
        <p:spPr>
          <a:xfrm>
            <a:off x="1043640" y="2323800"/>
            <a:ext cx="6777000" cy="3697200"/>
          </a:xfrm>
          <a:prstGeom prst="rect">
            <a:avLst/>
          </a:prstGeom>
          <a:noFill/>
          <a:ln>
            <a:noFill/>
          </a:ln>
        </p:spPr>
        <p:txBody>
          <a:bodyPr/>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Distinguir entre </a:t>
            </a:r>
            <a:r>
              <a:rPr b="1" lang="es-ES" sz="2400" spc="-1" strike="noStrike">
                <a:solidFill>
                  <a:srgbClr val="3e3d2d"/>
                </a:solidFill>
                <a:uFill>
                  <a:solidFill>
                    <a:srgbClr val="ffffff"/>
                  </a:solidFill>
                </a:uFill>
                <a:latin typeface="Century Gothic"/>
              </a:rPr>
              <a:t>sistema de información </a:t>
            </a:r>
            <a:r>
              <a:rPr lang="es-ES" sz="2400" spc="-1" strike="noStrike">
                <a:solidFill>
                  <a:srgbClr val="3e3d2d"/>
                </a:solidFill>
                <a:uFill>
                  <a:solidFill>
                    <a:srgbClr val="ffffff"/>
                  </a:solidFill>
                </a:uFill>
                <a:latin typeface="Century Gothic"/>
              </a:rPr>
              <a:t>y </a:t>
            </a:r>
            <a:r>
              <a:rPr b="1" lang="es-ES" sz="2400" spc="-1" strike="noStrike">
                <a:solidFill>
                  <a:srgbClr val="3e3d2d"/>
                </a:solidFill>
                <a:uFill>
                  <a:solidFill>
                    <a:srgbClr val="ffffff"/>
                  </a:solidFill>
                </a:uFill>
                <a:latin typeface="Century Gothic"/>
              </a:rPr>
              <a:t>sistema informático</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Conocer el significado de </a:t>
            </a:r>
            <a:r>
              <a:rPr b="1" lang="es-ES" sz="2400" spc="-1" strike="noStrike">
                <a:solidFill>
                  <a:srgbClr val="3e3d2d"/>
                </a:solidFill>
                <a:uFill>
                  <a:solidFill>
                    <a:srgbClr val="ffffff"/>
                  </a:solidFill>
                </a:uFill>
                <a:latin typeface="Century Gothic"/>
              </a:rPr>
              <a:t>Seguridad</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En el amplio concepto de sistema de información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En el concreto concepto de sistema de informático</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Conocer las propiedades de un </a:t>
            </a:r>
            <a:r>
              <a:rPr b="1" lang="es-ES" sz="2400" spc="-1" strike="noStrike">
                <a:solidFill>
                  <a:srgbClr val="3e3d2d"/>
                </a:solidFill>
                <a:uFill>
                  <a:solidFill>
                    <a:srgbClr val="ffffff"/>
                  </a:solidFill>
                </a:uFill>
                <a:latin typeface="Century Gothic"/>
              </a:rPr>
              <a:t>sistema seguro</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Entender los conceptos: </a:t>
            </a:r>
            <a:r>
              <a:rPr b="1" lang="es-ES" sz="2400" spc="-1" strike="noStrike">
                <a:solidFill>
                  <a:srgbClr val="3e3d2d"/>
                </a:solidFill>
                <a:uFill>
                  <a:solidFill>
                    <a:srgbClr val="ffffff"/>
                  </a:solidFill>
                </a:uFill>
                <a:latin typeface="Century Gothic"/>
              </a:rPr>
              <a:t>activo, amenaza, riesgo, vulnerabilidad, ataque e impacto</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Entender lo que son </a:t>
            </a:r>
            <a:r>
              <a:rPr b="1" lang="es-ES" sz="2400" spc="-1" strike="noStrike">
                <a:solidFill>
                  <a:srgbClr val="3e3d2d"/>
                </a:solidFill>
                <a:uFill>
                  <a:solidFill>
                    <a:srgbClr val="ffffff"/>
                  </a:solidFill>
                </a:uFill>
                <a:latin typeface="Century Gothic"/>
              </a:rPr>
              <a:t>servicios, mecanismos y herramientas de seguridad</a:t>
            </a:r>
            <a:endParaRPr/>
          </a:p>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Obtener la base necesaria para profundizar en el mundo de la seguridad informática</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(III)</a:t>
            </a:r>
            <a:endParaRPr/>
          </a:p>
        </p:txBody>
      </p:sp>
      <p:sp>
        <p:nvSpPr>
          <p:cNvPr id="354" name="TextShape 2"/>
          <p:cNvSpPr txBox="1"/>
          <p:nvPr/>
        </p:nvSpPr>
        <p:spPr>
          <a:xfrm>
            <a:off x="1043640" y="2323800"/>
            <a:ext cx="677700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(Activos)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Datos.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Núcleo de la organización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Resto de activos buscan su protección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Organizados en Bases de Datos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Almacenamiento en soportes diversos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 Económicos, fiscales, de recursos humanos, clientes o proveedores, etc.</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Cada tipo merece un estudio independiente de riesgo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Repercusiones diferentes frente a la pérdida o deterioro (Ej.- Datos de índole confidencial</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(IV)</a:t>
            </a:r>
            <a:endParaRPr/>
          </a:p>
        </p:txBody>
      </p:sp>
      <p:sp>
        <p:nvSpPr>
          <p:cNvPr id="356" name="TextShape 2"/>
          <p:cNvSpPr txBox="1"/>
          <p:nvPr/>
        </p:nvSpPr>
        <p:spPr>
          <a:xfrm>
            <a:off x="1043640" y="2323800"/>
            <a:ext cx="677700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(Activos)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Software.</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Sistemas Operativos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Aplicaciones instaladas en los equipos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Reciben y gestionan los datos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Hardware</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Equipos (servidores y terminales)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Contienen aplicaciones y datos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Inclusión de los periféricos</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(V)</a:t>
            </a:r>
            <a:endParaRPr/>
          </a:p>
        </p:txBody>
      </p:sp>
      <p:sp>
        <p:nvSpPr>
          <p:cNvPr id="358" name="TextShape 2"/>
          <p:cNvSpPr txBox="1"/>
          <p:nvPr/>
        </p:nvSpPr>
        <p:spPr>
          <a:xfrm>
            <a:off x="1043640" y="2323800"/>
            <a:ext cx="677700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(Activos)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Redes.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Locales, metropolitanas, Internet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Vía de comunicación y transmisión de datos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Soportes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Registro/almacenamiento de información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Temporal/permanentemente</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Ej.- CD, DVD, Tarjetas, HD, papel, etc.</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Instalaciones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Ubicación de los S. de Información y Comunicaciones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Ej.- Despachos, locales, edificios, vehículos, otros medios de desplazamiento, etc.</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(VI)</a:t>
            </a:r>
            <a:endParaRPr/>
          </a:p>
        </p:txBody>
      </p:sp>
      <p:sp>
        <p:nvSpPr>
          <p:cNvPr id="360" name="TextShape 2"/>
          <p:cNvSpPr txBox="1"/>
          <p:nvPr/>
        </p:nvSpPr>
        <p:spPr>
          <a:xfrm>
            <a:off x="1043640" y="2323800"/>
            <a:ext cx="677700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(Activos)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Personal.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Interactúan con el Sistema de Información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Producen más fallos de seguridad que la tecnología.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Ej.- Administradores, programadores, usuarios internos y externos, etc.</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Servicios.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Se ofrecen a clientes o usuarios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Productos, sitios web, foros, correo electrónico y otros (comunicaciones, información, seguridad)</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(VII)</a:t>
            </a:r>
            <a:endParaRPr/>
          </a:p>
        </p:txBody>
      </p:sp>
      <p:sp>
        <p:nvSpPr>
          <p:cNvPr id="362" name="TextShape 2"/>
          <p:cNvSpPr txBox="1"/>
          <p:nvPr/>
        </p:nvSpPr>
        <p:spPr>
          <a:xfrm>
            <a:off x="1043640" y="1845000"/>
            <a:ext cx="712872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Amenazas.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Presencia de uno o más factores que atacarán al sistema produciendo daños</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Factores</a:t>
            </a:r>
            <a:r>
              <a:rPr lang="es-ES" sz="1800" spc="-1" strike="noStrike">
                <a:solidFill>
                  <a:srgbClr val="3e3d2d"/>
                </a:solidFill>
                <a:uFill>
                  <a:solidFill>
                    <a:srgbClr val="ffffff"/>
                  </a:solidFill>
                </a:uFill>
                <a:latin typeface="Century Gothic"/>
              </a:rPr>
              <a:t>: personas, máquinas, sucesos</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Situación</a:t>
            </a:r>
            <a:r>
              <a:rPr lang="es-ES" sz="1800" spc="-1" strike="noStrike">
                <a:solidFill>
                  <a:srgbClr val="3e3d2d"/>
                </a:solidFill>
                <a:uFill>
                  <a:solidFill>
                    <a:srgbClr val="ffffff"/>
                  </a:solidFill>
                </a:uFill>
                <a:latin typeface="Century Gothic"/>
              </a:rPr>
              <a:t>: frente a cualquier vulnerabilidad</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Físicos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Cortes eléctricos, fallos hardware, riesgos ambientales</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Errores</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Intencionados o no de usuarios</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Software malicioso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Virus, troyanos, gusanos</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Robo, destrucción, modificación de la información </a:t>
            </a:r>
            <a:endParaRPr/>
          </a:p>
          <a:p>
            <a:pPr lvl="3" marL="1124640" indent="-228240">
              <a:lnSpc>
                <a:spcPct val="100000"/>
              </a:lnSpc>
              <a:buClr>
                <a:srgbClr val="94c600"/>
              </a:buClr>
              <a:buSzPct val="76000"/>
              <a:buFont typeface="Wingdings 2" charset="2"/>
              <a:buChar char=""/>
            </a:pPr>
            <a:r>
              <a:rPr i="1" lang="es-ES" sz="1800" spc="-1" strike="noStrike">
                <a:solidFill>
                  <a:srgbClr val="3e3d2d"/>
                </a:solidFill>
                <a:uFill>
                  <a:solidFill>
                    <a:srgbClr val="ffffff"/>
                  </a:solidFill>
                </a:uFill>
                <a:latin typeface="Century Gothic"/>
              </a:rPr>
              <a:t>Etc.</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TextShape 1"/>
          <p:cNvSpPr txBox="1"/>
          <p:nvPr/>
        </p:nvSpPr>
        <p:spPr>
          <a:xfrm>
            <a:off x="1043640" y="764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(VIII)</a:t>
            </a:r>
            <a:endParaRPr/>
          </a:p>
        </p:txBody>
      </p:sp>
      <p:sp>
        <p:nvSpPr>
          <p:cNvPr id="364" name="TextShape 2"/>
          <p:cNvSpPr txBox="1"/>
          <p:nvPr/>
        </p:nvSpPr>
        <p:spPr>
          <a:xfrm>
            <a:off x="1043640" y="1556640"/>
            <a:ext cx="7416720" cy="460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(Amenazas)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Clasificación</a:t>
            </a:r>
            <a:r>
              <a:rPr lang="es-ES" sz="2200" spc="-1" strike="noStrike">
                <a:solidFill>
                  <a:srgbClr val="3e3d2d"/>
                </a:solidFill>
                <a:uFill>
                  <a:solidFill>
                    <a:srgbClr val="ffffff"/>
                  </a:solidFill>
                </a:uFill>
                <a:latin typeface="Century Gothic"/>
              </a:rPr>
              <a:t>:  Según los efectos sobre la información</a:t>
            </a:r>
            <a:endParaRPr/>
          </a:p>
          <a:p>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 Interrupción</a:t>
            </a:r>
            <a:r>
              <a:rPr b="1"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Objetivo</a:t>
            </a:r>
            <a:r>
              <a:rPr lang="es-ES" sz="1800" spc="-1" strike="noStrike">
                <a:solidFill>
                  <a:srgbClr val="3e3d2d"/>
                </a:solidFill>
                <a:uFill>
                  <a:solidFill>
                    <a:srgbClr val="ffffff"/>
                  </a:solidFill>
                </a:uFill>
                <a:latin typeface="Century Gothic"/>
              </a:rPr>
              <a:t>: Deshabilitar acceso a información</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Ejemplos</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Destrucción de hardware (Disco Duro)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Bloqueo de acceso a los datos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Corte/saturación de canales de comunicación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 Interceptación</a:t>
            </a:r>
            <a:r>
              <a:rPr b="1"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Objetivos</a:t>
            </a:r>
            <a:r>
              <a:rPr lang="es-ES" sz="1800" spc="-1" strike="noStrike">
                <a:solidFill>
                  <a:srgbClr val="3e3d2d"/>
                </a:solidFill>
                <a:uFill>
                  <a:solidFill>
                    <a:srgbClr val="ffffff"/>
                  </a:solidFill>
                </a:uFill>
                <a:latin typeface="Century Gothic"/>
              </a:rPr>
              <a:t>: </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Acceder a recursos del sistema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Captar información confidencial:</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Programas, datos o identidad de personas</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Origen</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Personas, programas o equipos no autorizados</a:t>
            </a:r>
            <a:endParaRPr/>
          </a:p>
          <a:p>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(IX)</a:t>
            </a:r>
            <a:endParaRPr/>
          </a:p>
        </p:txBody>
      </p:sp>
      <p:sp>
        <p:nvSpPr>
          <p:cNvPr id="366" name="TextShape 2"/>
          <p:cNvSpPr txBox="1"/>
          <p:nvPr/>
        </p:nvSpPr>
        <p:spPr>
          <a:xfrm>
            <a:off x="1043640" y="1845000"/>
            <a:ext cx="712872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(Amenazas) (cont.)</a:t>
            </a:r>
            <a:endParaRPr/>
          </a:p>
          <a:p>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 Modificación.</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Objetivo</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Acceder a recursos del sistema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Modificación de programas o datos</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Origen</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Personas, programas o equipos no autorizados</a:t>
            </a:r>
            <a:endParaRPr/>
          </a:p>
          <a:p>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 Fabricación.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Agregarían información falsa en el conjunto de información del sistema</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TextShape 1"/>
          <p:cNvSpPr txBox="1"/>
          <p:nvPr/>
        </p:nvSpPr>
        <p:spPr>
          <a:xfrm>
            <a:off x="1043640" y="764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a:t>
            </a:r>
            <a:endParaRPr/>
          </a:p>
        </p:txBody>
      </p:sp>
      <p:sp>
        <p:nvSpPr>
          <p:cNvPr id="368" name="TextShape 2"/>
          <p:cNvSpPr txBox="1"/>
          <p:nvPr/>
        </p:nvSpPr>
        <p:spPr>
          <a:xfrm>
            <a:off x="1043640" y="1556640"/>
            <a:ext cx="7416720" cy="460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(Amenazas)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Clasificación</a:t>
            </a:r>
            <a:r>
              <a:rPr lang="es-ES" sz="2200" spc="-1" strike="noStrike">
                <a:solidFill>
                  <a:srgbClr val="3e3d2d"/>
                </a:solidFill>
                <a:uFill>
                  <a:solidFill>
                    <a:srgbClr val="ffffff"/>
                  </a:solidFill>
                </a:uFill>
                <a:latin typeface="Century Gothic"/>
              </a:rPr>
              <a:t>:  Según el origen de las amenazas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Accidentales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Accidentes meteorológicos, Incendios, Inundaciones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Fallos en los equipos, en las redes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Fallos en los S.O. o en el software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Errores humanos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Intencionadas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Origen</a:t>
            </a:r>
            <a:r>
              <a:rPr lang="es-ES" sz="1800" spc="-1" strike="noStrike">
                <a:solidFill>
                  <a:srgbClr val="3e3d2d"/>
                </a:solidFill>
                <a:uFill>
                  <a:solidFill>
                    <a:srgbClr val="ffffff"/>
                  </a:solidFill>
                </a:uFill>
                <a:latin typeface="Century Gothic"/>
              </a:rPr>
              <a:t>: </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Acción humana </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Interna o externa a la organización</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Ejemplos</a:t>
            </a:r>
            <a:r>
              <a:rPr lang="es-ES" sz="1800" spc="-1" strike="noStrike">
                <a:solidFill>
                  <a:srgbClr val="3e3d2d"/>
                </a:solidFill>
                <a:uFill>
                  <a:solidFill>
                    <a:srgbClr val="ffffff"/>
                  </a:solidFill>
                </a:uFill>
                <a:latin typeface="Century Gothic"/>
              </a:rPr>
              <a:t>:</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Introducir software malicioso (incluso automatizado)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Intrusión informática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Robos o hurto</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(XI)</a:t>
            </a:r>
            <a:endParaRPr/>
          </a:p>
        </p:txBody>
      </p:sp>
      <p:sp>
        <p:nvSpPr>
          <p:cNvPr id="370" name="TextShape 2"/>
          <p:cNvSpPr txBox="1"/>
          <p:nvPr/>
        </p:nvSpPr>
        <p:spPr>
          <a:xfrm>
            <a:off x="1043640" y="1845000"/>
            <a:ext cx="712872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Riesgos.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Posibilidad de que se materialice una amenaza aprovechando una vulnerabilidad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Sin vulnerabilidad no hay riesgo frente a la amenaza</a:t>
            </a:r>
            <a:endParaRPr/>
          </a:p>
          <a:p>
            <a:pPr lvl="2" marL="914400" indent="-228240">
              <a:lnSpc>
                <a:spcPct val="100000"/>
              </a:lnSpc>
              <a:buClr>
                <a:srgbClr val="94c600"/>
              </a:buClr>
              <a:buSzPct val="76000"/>
              <a:buFont typeface="Wingdings 2" charset="2"/>
              <a:buChar char=""/>
            </a:pPr>
            <a:r>
              <a:rPr i="1" lang="es-ES" sz="2000" spc="-1" strike="noStrike" u="sng">
                <a:solidFill>
                  <a:srgbClr val="3e3d2d"/>
                </a:solidFill>
                <a:uFill>
                  <a:solidFill>
                    <a:srgbClr val="ffffff"/>
                  </a:solidFill>
                </a:uFill>
                <a:latin typeface="Century Gothic"/>
              </a:rPr>
              <a:t>Cursos de acción</a:t>
            </a:r>
            <a:r>
              <a:rPr i="1"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No hacer nada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El perjuicio no tiene valor alguno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Medidas más costosas que reparación del daño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Aplicar medidas para disminuirlo o anularlo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Transferirlo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Contratando un seguro, por ejemplo.</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(XII)</a:t>
            </a:r>
            <a:endParaRPr/>
          </a:p>
        </p:txBody>
      </p:sp>
      <p:sp>
        <p:nvSpPr>
          <p:cNvPr id="372" name="TextShape 2"/>
          <p:cNvSpPr txBox="1"/>
          <p:nvPr/>
        </p:nvSpPr>
        <p:spPr>
          <a:xfrm>
            <a:off x="1043640" y="1845000"/>
            <a:ext cx="712872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Vulnerabilidades.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Probabilidad de que una amenaza se materialice contra un activo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Activos vulnerables a amenazas distintas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Tener en cuenta las de cada activo</a:t>
            </a:r>
            <a:endParaRPr/>
          </a:p>
          <a:p>
            <a:endParaRPr/>
          </a:p>
          <a:p>
            <a:pPr lvl="2" marL="914400" indent="-228240">
              <a:lnSpc>
                <a:spcPct val="100000"/>
              </a:lnSpc>
              <a:buClr>
                <a:srgbClr val="94c600"/>
              </a:buClr>
              <a:buSzPct val="76000"/>
              <a:buFont typeface="Wingdings 2" charset="2"/>
              <a:buChar char=""/>
            </a:pPr>
            <a:r>
              <a:rPr i="1" lang="es-ES" sz="2000" spc="-1" strike="noStrike" u="sng">
                <a:solidFill>
                  <a:srgbClr val="3e3d2d"/>
                </a:solidFill>
                <a:uFill>
                  <a:solidFill>
                    <a:srgbClr val="ffffff"/>
                  </a:solidFill>
                </a:uFill>
                <a:latin typeface="Century Gothic"/>
              </a:rPr>
              <a:t>Ejemplos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Datos</a:t>
            </a:r>
            <a:r>
              <a:rPr lang="es-ES" sz="1800" spc="-1" strike="noStrike">
                <a:solidFill>
                  <a:srgbClr val="3e3d2d"/>
                </a:solidFill>
                <a:uFill>
                  <a:solidFill>
                    <a:srgbClr val="ffffff"/>
                  </a:solidFill>
                </a:uFill>
                <a:latin typeface="Century Gothic"/>
              </a:rPr>
              <a:t>	</a:t>
            </a:r>
            <a:r>
              <a:rPr lang="es-ES" sz="1800" spc="-1" strike="noStrike">
                <a:solidFill>
                  <a:srgbClr val="3e3d2d"/>
                </a:solidFill>
                <a:uFill>
                  <a:solidFill>
                    <a:srgbClr val="ffffff"/>
                  </a:solidFill>
                </a:uFill>
                <a:latin typeface="Century Gothic"/>
              </a:rPr>
              <a:t>	</a:t>
            </a:r>
            <a:r>
              <a:rPr lang="es-ES" sz="1800" spc="-1" strike="noStrike">
                <a:solidFill>
                  <a:srgbClr val="3e3d2d"/>
                </a:solidFill>
                <a:uFill>
                  <a:solidFill>
                    <a:srgbClr val="ffffff"/>
                  </a:solidFill>
                </a:uFill>
                <a:latin typeface="Century Gothic"/>
              </a:rPr>
              <a:t>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hackers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Instalación electrica</a:t>
            </a:r>
            <a:r>
              <a:rPr lang="es-ES" sz="1800" spc="-1" strike="noStrike">
                <a:solidFill>
                  <a:srgbClr val="3e3d2d"/>
                </a:solidFill>
                <a:uFill>
                  <a:solidFill>
                    <a:srgbClr val="ffffff"/>
                  </a:solidFill>
                </a:uFill>
                <a:latin typeface="Century Gothic"/>
              </a:rPr>
              <a:t>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cortocircuito</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a:t>
            </a:r>
            <a:endParaRPr/>
          </a:p>
        </p:txBody>
      </p:sp>
      <p:sp>
        <p:nvSpPr>
          <p:cNvPr id="275" name="TextShape 2"/>
          <p:cNvSpPr txBox="1"/>
          <p:nvPr/>
        </p:nvSpPr>
        <p:spPr>
          <a:xfrm>
            <a:off x="1043640" y="1989000"/>
            <a:ext cx="6777000" cy="4176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Situación de partida</a:t>
            </a:r>
            <a:r>
              <a:rPr lang="es-ES" sz="2400" spc="-1" strike="noStrike">
                <a:solidFill>
                  <a:srgbClr val="3e3d2d"/>
                </a:solidFill>
                <a:uFill>
                  <a:solidFill>
                    <a:srgbClr val="ffffff"/>
                  </a:solidFill>
                </a:uFill>
                <a:latin typeface="Century Gothic"/>
              </a:rPr>
              <a:t>:</a:t>
            </a: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Una clínica dental se dirige a un empresa de servicios informáticos solicitando un estudio de sus equipo e instalaciones para determinar el grado de seguridad informática y los ajustes que se consideren necesarios.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Un trabajador de la empresa informática se dirige a la clínica y mantiene una entrevista con el titular de la misma, quien le informa de los siguientes aspectos: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TextShape 1"/>
          <p:cNvSpPr txBox="1"/>
          <p:nvPr/>
        </p:nvSpPr>
        <p:spPr>
          <a:xfrm>
            <a:off x="1043640" y="692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(XIII)</a:t>
            </a:r>
            <a:endParaRPr/>
          </a:p>
        </p:txBody>
      </p:sp>
      <p:sp>
        <p:nvSpPr>
          <p:cNvPr id="374" name="TextShape 2"/>
          <p:cNvSpPr txBox="1"/>
          <p:nvPr/>
        </p:nvSpPr>
        <p:spPr>
          <a:xfrm>
            <a:off x="1043640" y="1412640"/>
            <a:ext cx="7128720" cy="4968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Ataques.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Materialización de una amenaza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Accidental o deliberado</a:t>
            </a:r>
            <a:endParaRPr/>
          </a:p>
          <a:p>
            <a:pPr lvl="2" marL="914400" indent="-228240">
              <a:lnSpc>
                <a:spcPct val="100000"/>
              </a:lnSpc>
              <a:buClr>
                <a:srgbClr val="94c600"/>
              </a:buClr>
              <a:buSzPct val="76000"/>
              <a:buFont typeface="Wingdings 2" charset="2"/>
              <a:buChar char=""/>
            </a:pPr>
            <a:r>
              <a:rPr i="1" lang="es-ES" sz="2000" spc="-1" strike="noStrike" u="sng">
                <a:solidFill>
                  <a:srgbClr val="3e3d2d"/>
                </a:solidFill>
                <a:uFill>
                  <a:solidFill>
                    <a:srgbClr val="ffffff"/>
                  </a:solidFill>
                </a:uFill>
                <a:latin typeface="Century Gothic"/>
              </a:rPr>
              <a:t>Clasificación</a:t>
            </a:r>
            <a:r>
              <a:rPr lang="es-ES" sz="2000" spc="-1" strike="noStrike">
                <a:solidFill>
                  <a:srgbClr val="3e3d2d"/>
                </a:solidFill>
                <a:uFill>
                  <a:solidFill>
                    <a:srgbClr val="ffffff"/>
                  </a:solidFill>
                </a:uFill>
                <a:latin typeface="Century Gothic"/>
              </a:rPr>
              <a:t>: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Según impacto causado a activos</a:t>
            </a:r>
            <a:endParaRPr/>
          </a:p>
          <a:p>
            <a:pPr lvl="4" marL="1325880" indent="-228240">
              <a:lnSpc>
                <a:spcPct val="100000"/>
              </a:lnSpc>
              <a:buClr>
                <a:srgbClr val="94c600"/>
              </a:buClr>
              <a:buSzPct val="76000"/>
              <a:buFont typeface="Wingdings 2" charset="2"/>
              <a:buChar char=""/>
            </a:pPr>
            <a:r>
              <a:rPr lang="es-ES" sz="1600" spc="-1" strike="noStrike" u="sng">
                <a:solidFill>
                  <a:srgbClr val="3e3d2d"/>
                </a:solidFill>
                <a:uFill>
                  <a:solidFill>
                    <a:srgbClr val="ffffff"/>
                  </a:solidFill>
                </a:uFill>
                <a:latin typeface="Century Gothic"/>
              </a:rPr>
              <a:t>Activos</a:t>
            </a:r>
            <a:r>
              <a:rPr lang="es-ES" sz="1600" spc="-1" strike="noStrike">
                <a:solidFill>
                  <a:srgbClr val="3e3d2d"/>
                </a:solidFill>
                <a:uFill>
                  <a:solidFill>
                    <a:srgbClr val="ffffff"/>
                  </a:solidFill>
                </a:uFill>
                <a:latin typeface="Century Gothic"/>
              </a:rPr>
              <a:t>:</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Modifican, dañas, suprimen o agregan información</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Bloquean o saturan canales de comunicación</a:t>
            </a:r>
            <a:endParaRPr/>
          </a:p>
          <a:p>
            <a:pPr lvl="4" marL="1325880" indent="-228240">
              <a:lnSpc>
                <a:spcPct val="100000"/>
              </a:lnSpc>
              <a:buClr>
                <a:srgbClr val="94c600"/>
              </a:buClr>
              <a:buSzPct val="76000"/>
              <a:buFont typeface="Wingdings 2" charset="2"/>
              <a:buChar char=""/>
            </a:pPr>
            <a:r>
              <a:rPr lang="es-ES" sz="1600" spc="-1" strike="noStrike" u="sng">
                <a:solidFill>
                  <a:srgbClr val="3e3d2d"/>
                </a:solidFill>
                <a:uFill>
                  <a:solidFill>
                    <a:srgbClr val="ffffff"/>
                  </a:solidFill>
                </a:uFill>
                <a:latin typeface="Century Gothic"/>
              </a:rPr>
              <a:t>Pasivos</a:t>
            </a:r>
            <a:r>
              <a:rPr lang="es-ES" sz="1600" spc="-1" strike="noStrike">
                <a:solidFill>
                  <a:srgbClr val="3e3d2d"/>
                </a:solidFill>
                <a:uFill>
                  <a:solidFill>
                    <a:srgbClr val="ffffff"/>
                  </a:solidFill>
                </a:uFill>
                <a:latin typeface="Century Gothic"/>
              </a:rPr>
              <a:t>:</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Accesos no autorizados a datos del sistema</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Mayor dificultad de detección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Según «atacante»:</a:t>
            </a:r>
            <a:endParaRPr/>
          </a:p>
          <a:p>
            <a:pPr lvl="4" marL="1325880" indent="-228240">
              <a:lnSpc>
                <a:spcPct val="100000"/>
              </a:lnSpc>
              <a:buClr>
                <a:srgbClr val="94c600"/>
              </a:buClr>
              <a:buSzPct val="76000"/>
              <a:buFont typeface="Wingdings 2" charset="2"/>
              <a:buChar char=""/>
            </a:pPr>
            <a:r>
              <a:rPr lang="es-ES" sz="1600" spc="-1" strike="noStrike" u="sng">
                <a:solidFill>
                  <a:srgbClr val="3e3d2d"/>
                </a:solidFill>
                <a:uFill>
                  <a:solidFill>
                    <a:srgbClr val="ffffff"/>
                  </a:solidFill>
                </a:uFill>
                <a:latin typeface="Century Gothic"/>
              </a:rPr>
              <a:t>Directo</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Desde el atacante a elemento victima (directamente)</a:t>
            </a:r>
            <a:endParaRPr/>
          </a:p>
          <a:p>
            <a:pPr lvl="4" marL="1325880" indent="-228240">
              <a:lnSpc>
                <a:spcPct val="100000"/>
              </a:lnSpc>
              <a:buClr>
                <a:srgbClr val="94c600"/>
              </a:buClr>
              <a:buSzPct val="76000"/>
              <a:buFont typeface="Wingdings 2" charset="2"/>
              <a:buChar char=""/>
            </a:pPr>
            <a:r>
              <a:rPr lang="es-ES" sz="1600" spc="-1" strike="noStrike" u="sng">
                <a:solidFill>
                  <a:srgbClr val="3e3d2d"/>
                </a:solidFill>
                <a:uFill>
                  <a:solidFill>
                    <a:srgbClr val="ffffff"/>
                  </a:solidFill>
                </a:uFill>
                <a:latin typeface="Century Gothic"/>
              </a:rPr>
              <a:t>Indirecto</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A través de recursos o personas intermediarias.</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Ej.- un hacker que usa ordenadores intermediarios para ocultar su identidad (IP)</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TextShape 1"/>
          <p:cNvSpPr txBox="1"/>
          <p:nvPr/>
        </p:nvSpPr>
        <p:spPr>
          <a:xfrm>
            <a:off x="1043640" y="764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(XIV)</a:t>
            </a:r>
            <a:endParaRPr/>
          </a:p>
        </p:txBody>
      </p:sp>
      <p:sp>
        <p:nvSpPr>
          <p:cNvPr id="376" name="TextShape 2"/>
          <p:cNvSpPr txBox="1"/>
          <p:nvPr/>
        </p:nvSpPr>
        <p:spPr>
          <a:xfrm>
            <a:off x="1043640" y="1556640"/>
            <a:ext cx="7128720" cy="460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Elementos de estudio</a:t>
            </a:r>
            <a:r>
              <a:rPr b="1" lang="es-ES" sz="2400" spc="-1" strike="noStrike">
                <a:solidFill>
                  <a:srgbClr val="3e3d2d"/>
                </a:solidFill>
                <a:uFill>
                  <a:solidFill>
                    <a:srgbClr val="ffffff"/>
                  </a:solidFill>
                </a:uFill>
                <a:latin typeface="Century Gothic"/>
              </a:rPr>
              <a:t> </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Impactos.</a:t>
            </a:r>
            <a:endParaRPr/>
          </a:p>
          <a:p>
            <a:pPr lvl="2" marL="914400" indent="-228240">
              <a:lnSpc>
                <a:spcPct val="100000"/>
              </a:lnSpc>
              <a:buClr>
                <a:srgbClr val="94c600"/>
              </a:buClr>
              <a:buSzPct val="76000"/>
              <a:buFont typeface="Wingdings 2" charset="2"/>
              <a:buChar char=""/>
            </a:pPr>
            <a:r>
              <a:rPr i="1" lang="es-ES" sz="2000" spc="-1" strike="noStrike" u="sng">
                <a:solidFill>
                  <a:srgbClr val="3e3d2d"/>
                </a:solidFill>
                <a:uFill>
                  <a:solidFill>
                    <a:srgbClr val="ffffff"/>
                  </a:solidFill>
                </a:uFill>
                <a:latin typeface="Century Gothic"/>
              </a:rPr>
              <a:t>Daños causados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(Consecuencia de la materialización de una(s) amenaza(s) sobre un(os) activo(s) aprovechando una vulnerabilidad del sistema)</a:t>
            </a:r>
            <a:endParaRPr/>
          </a:p>
          <a:p>
            <a:pPr lvl="2" marL="914400" indent="-228240">
              <a:lnSpc>
                <a:spcPct val="100000"/>
              </a:lnSpc>
              <a:buClr>
                <a:srgbClr val="94c600"/>
              </a:buClr>
              <a:buSzPct val="76000"/>
              <a:buFont typeface="Wingdings 2" charset="2"/>
              <a:buChar char=""/>
            </a:pPr>
            <a:r>
              <a:rPr i="1"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Cuantitativos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Se pueden cuantificar económicamente.</a:t>
            </a:r>
            <a:endParaRPr/>
          </a:p>
          <a:p>
            <a:pPr lvl="3" marL="1124640" indent="-228240">
              <a:lnSpc>
                <a:spcPct val="100000"/>
              </a:lnSpc>
              <a:buClr>
                <a:srgbClr val="94c600"/>
              </a:buClr>
              <a:buSzPct val="76000"/>
              <a:buFont typeface="Wingdings 2" charset="2"/>
              <a:buChar char=""/>
            </a:pPr>
            <a:r>
              <a:rPr lang="es-ES" sz="1800" spc="-1" strike="noStrike" u="sng">
                <a:solidFill>
                  <a:srgbClr val="3e3d2d"/>
                </a:solidFill>
                <a:uFill>
                  <a:solidFill>
                    <a:srgbClr val="ffffff"/>
                  </a:solidFill>
                </a:uFill>
                <a:latin typeface="Century Gothic"/>
              </a:rPr>
              <a:t>Cualitativos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Daños no cuantificables</a:t>
            </a:r>
            <a:endParaRPr/>
          </a:p>
          <a:p>
            <a:pPr lvl="5" marL="1517760" indent="-228240">
              <a:lnSpc>
                <a:spcPct val="100000"/>
              </a:lnSpc>
              <a:buClr>
                <a:srgbClr val="94c600"/>
              </a:buClr>
              <a:buSzPct val="76000"/>
              <a:buFont typeface="Wingdings 2" charset="2"/>
              <a:buChar char=""/>
            </a:pPr>
            <a:r>
              <a:rPr lang="es-ES" sz="1400" spc="-1" strike="noStrike">
                <a:solidFill>
                  <a:srgbClr val="3e3d2d"/>
                </a:solidFill>
                <a:uFill>
                  <a:solidFill>
                    <a:srgbClr val="ffffff"/>
                  </a:solidFill>
                </a:uFill>
                <a:latin typeface="Century Gothic"/>
              </a:rPr>
              <a:t>Ej.- contra los derechos fundamentales de las personas</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TextShape 1"/>
          <p:cNvSpPr txBox="1"/>
          <p:nvPr/>
        </p:nvSpPr>
        <p:spPr>
          <a:xfrm>
            <a:off x="1043640" y="764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(XV)</a:t>
            </a:r>
            <a:endParaRPr/>
          </a:p>
        </p:txBody>
      </p:sp>
      <p:sp>
        <p:nvSpPr>
          <p:cNvPr id="378" name="TextShape 2"/>
          <p:cNvSpPr txBox="1"/>
          <p:nvPr/>
        </p:nvSpPr>
        <p:spPr>
          <a:xfrm>
            <a:off x="1043640" y="1556640"/>
            <a:ext cx="7272720" cy="4824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Proceso de análisis de riesgos</a:t>
            </a: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El esquema lógico para implantar una política de seguridad es:</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Hacer inventario y valoración de los activos</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Identificar y valorar las amenazas que puedan afectar a la seguridad de los activos</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Identificar y evaluar las medidas de seguridad existentes</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Identificar y valorar las vulnerabilidades de los activos a las amenazas que les afectan</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Identificar los objetivos de seguridad de la organización</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Determinar los sistemas de medición de riesgos</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Determinar el impacto que produciría un ataque</a:t>
            </a:r>
            <a:endParaRPr/>
          </a:p>
          <a:p>
            <a:pPr lvl="2" marL="1143000" indent="-456840">
              <a:lnSpc>
                <a:spcPct val="100000"/>
              </a:lnSpc>
              <a:buClr>
                <a:srgbClr val="94c600"/>
              </a:buClr>
              <a:buSzPct val="76000"/>
              <a:buFont typeface="Century Gothic"/>
              <a:buAutoNum type="arabicPeriod"/>
            </a:pPr>
            <a:r>
              <a:rPr lang="es-ES" sz="2000" spc="-1" strike="noStrike">
                <a:solidFill>
                  <a:srgbClr val="3e3d2d"/>
                </a:solidFill>
                <a:uFill>
                  <a:solidFill>
                    <a:srgbClr val="ffffff"/>
                  </a:solidFill>
                </a:uFill>
                <a:latin typeface="Century Gothic"/>
              </a:rPr>
              <a:t>Identificar y seleccionar las medidas de protección</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9" name="TextShape 1"/>
          <p:cNvSpPr txBox="1"/>
          <p:nvPr/>
        </p:nvSpPr>
        <p:spPr>
          <a:xfrm>
            <a:off x="1043640" y="620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(XVI)</a:t>
            </a:r>
            <a:endParaRPr/>
          </a:p>
        </p:txBody>
      </p:sp>
      <p:sp>
        <p:nvSpPr>
          <p:cNvPr id="380" name="TextShape 2"/>
          <p:cNvSpPr txBox="1"/>
          <p:nvPr/>
        </p:nvSpPr>
        <p:spPr>
          <a:xfrm>
            <a:off x="1043640" y="1412640"/>
            <a:ext cx="7128720" cy="4896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endParaRPr/>
          </a:p>
          <a:p>
            <a:pPr lvl="1" marL="822960" indent="-456840">
              <a:lnSpc>
                <a:spcPct val="100000"/>
              </a:lnSpc>
              <a:buClr>
                <a:srgbClr val="94c600"/>
              </a:buClr>
              <a:buSzPct val="76000"/>
              <a:buFont typeface="Century Gothic"/>
              <a:buAutoNum type="arabicPeriod" startAt="11"/>
            </a:pPr>
            <a:r>
              <a:rPr lang="es-ES" sz="2200" spc="-1" strike="noStrike">
                <a:solidFill>
                  <a:srgbClr val="3e3d2d"/>
                </a:solidFill>
                <a:uFill>
                  <a:solidFill>
                    <a:srgbClr val="ffffff"/>
                  </a:solidFill>
                </a:uFill>
                <a:latin typeface="Century Gothic"/>
              </a:rPr>
              <a:t>La ventana de un centro de cálculo en donde se encuentran la mayor parte de los ordenadores y el servidor de una organización se quedó mal cerrada. Durante una noche de tormenta, la ventana abierta ¿constituye un riesgo, una amenaza o una vulnerabilidad? Razona tu respuesta</a:t>
            </a:r>
            <a:endParaRPr/>
          </a:p>
          <a:p>
            <a:pPr lvl="1" marL="822960" indent="-456840">
              <a:lnSpc>
                <a:spcPct val="100000"/>
              </a:lnSpc>
              <a:buClr>
                <a:srgbClr val="94c600"/>
              </a:buClr>
              <a:buSzPct val="76000"/>
              <a:buFont typeface="Century Gothic"/>
              <a:buAutoNum type="arabicPeriod" startAt="11"/>
            </a:pPr>
            <a:r>
              <a:rPr lang="es-ES" sz="2200" spc="-1" strike="noStrike">
                <a:solidFill>
                  <a:srgbClr val="3e3d2d"/>
                </a:solidFill>
                <a:uFill>
                  <a:solidFill>
                    <a:srgbClr val="ffffff"/>
                  </a:solidFill>
                </a:uFill>
                <a:latin typeface="Century Gothic"/>
              </a:rPr>
              <a:t>Teniendo en cuenta las propiedades de integridad, disponibilidad y confidencialidad, indica cuales de éstas propiedades se verían afectadas por:</a:t>
            </a:r>
            <a:endParaRPr/>
          </a:p>
          <a:p>
            <a:pPr lvl="2" marL="114300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Una amenaza de interrupción</a:t>
            </a:r>
            <a:endParaRPr/>
          </a:p>
          <a:p>
            <a:pPr lvl="2" marL="114300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Una amenaza de interceptación</a:t>
            </a:r>
            <a:endParaRPr/>
          </a:p>
          <a:p>
            <a:pPr lvl="2" marL="114300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Una amenaza de modificación</a:t>
            </a:r>
            <a:endParaRPr/>
          </a:p>
          <a:p>
            <a:pPr lvl="2" marL="114300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Una amenaza de fabricación</a:t>
            </a:r>
            <a:endParaRPr/>
          </a:p>
          <a:p>
            <a:pPr lvl="1" marL="868680" indent="-456840">
              <a:lnSpc>
                <a:spcPct val="100000"/>
              </a:lnSpc>
              <a:buClr>
                <a:srgbClr val="94c600"/>
              </a:buClr>
              <a:buSzPct val="76000"/>
              <a:buFont typeface="Century Gothic"/>
              <a:buAutoNum type="arabicPeriod" startAt="11"/>
            </a:pPr>
            <a:r>
              <a:rPr lang="es-ES" sz="2200" spc="-1" strike="noStrike">
                <a:solidFill>
                  <a:srgbClr val="3e3d2d"/>
                </a:solidFill>
                <a:uFill>
                  <a:solidFill>
                    <a:srgbClr val="ffffff"/>
                  </a:solidFill>
                </a:uFill>
                <a:latin typeface="Century Gothic"/>
              </a:rPr>
              <a:t>Pon un ejemplo de como un sistema de información podría ser seriamente dañado por la presencia de un factor que se considera de poca relevancia y que explique de alguna manera que «La cadena siempre se rompe por el eslabón más débil»</a:t>
            </a:r>
            <a:endParaRPr/>
          </a:p>
          <a:p>
            <a:pPr lvl="1" marL="868680" indent="-456840">
              <a:lnSpc>
                <a:spcPct val="100000"/>
              </a:lnSpc>
              <a:buClr>
                <a:srgbClr val="94c600"/>
              </a:buClr>
              <a:buSzPct val="76000"/>
              <a:buFont typeface="Century Gothic"/>
              <a:buAutoNum type="arabicPeriod" startAt="11"/>
            </a:pPr>
            <a:r>
              <a:rPr lang="es-ES" sz="2200" spc="-1" strike="noStrike">
                <a:solidFill>
                  <a:srgbClr val="3e3d2d"/>
                </a:solidFill>
                <a:uFill>
                  <a:solidFill>
                    <a:srgbClr val="ffffff"/>
                  </a:solidFill>
                </a:uFill>
                <a:latin typeface="Century Gothic"/>
              </a:rPr>
              <a:t>¿Qué elementos se estudian para hacer análisis de riesgos?</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TextShape 1"/>
          <p:cNvSpPr txBox="1"/>
          <p:nvPr/>
        </p:nvSpPr>
        <p:spPr>
          <a:xfrm>
            <a:off x="1043640" y="76464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3. Análisis de riesgos (XVII)</a:t>
            </a:r>
            <a:endParaRPr/>
          </a:p>
        </p:txBody>
      </p:sp>
      <p:sp>
        <p:nvSpPr>
          <p:cNvPr id="382" name="TextShape 2"/>
          <p:cNvSpPr txBox="1"/>
          <p:nvPr/>
        </p:nvSpPr>
        <p:spPr>
          <a:xfrm>
            <a:off x="1043640" y="1556640"/>
            <a:ext cx="7128720" cy="460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 EXTRA</a:t>
            </a:r>
            <a:r>
              <a:rPr b="1" lang="es-ES" sz="2400" spc="-1" strike="noStrike">
                <a:solidFill>
                  <a:srgbClr val="3e3d2d"/>
                </a:solidFill>
                <a:uFill>
                  <a:solidFill>
                    <a:srgbClr val="ffffff"/>
                  </a:solidFill>
                </a:uFill>
                <a:latin typeface="Century Gothic"/>
              </a:rPr>
              <a:t>: (Búsqueda en la Web)</a:t>
            </a:r>
            <a:endParaRPr/>
          </a:p>
          <a:p>
            <a:pPr>
              <a:lnSpc>
                <a:spcPct val="100000"/>
              </a:lnSpc>
            </a:pPr>
            <a:endParaRPr/>
          </a:p>
        </p:txBody>
      </p:sp>
      <p:pic>
        <p:nvPicPr>
          <p:cNvPr id="383" name="Picture 7" descr=""/>
          <p:cNvPicPr/>
          <p:nvPr/>
        </p:nvPicPr>
        <p:blipFill>
          <a:blip r:embed="rId1"/>
          <a:stretch/>
        </p:blipFill>
        <p:spPr>
          <a:xfrm>
            <a:off x="1115280" y="2153160"/>
            <a:ext cx="3423960" cy="4230000"/>
          </a:xfrm>
          <a:prstGeom prst="rect">
            <a:avLst/>
          </a:prstGeom>
          <a:ln w="28440">
            <a:solidFill>
              <a:srgbClr val="33cc33"/>
            </a:solidFill>
            <a:miter/>
          </a:ln>
          <a:effectLst>
            <a:outerShdw algn="ctr" dir="18900000" dist="107763" rotWithShape="0">
              <a:schemeClr val="bg2">
                <a:alpha val="50000"/>
              </a:schemeClr>
            </a:outerShdw>
          </a:effectLst>
        </p:spPr>
      </p:pic>
      <p:pic>
        <p:nvPicPr>
          <p:cNvPr id="384" name="Picture 9" descr=""/>
          <p:cNvPicPr/>
          <p:nvPr/>
        </p:nvPicPr>
        <p:blipFill>
          <a:blip r:embed="rId2"/>
          <a:stretch/>
        </p:blipFill>
        <p:spPr>
          <a:xfrm>
            <a:off x="4860000" y="2544840"/>
            <a:ext cx="3211560" cy="344664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5"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Contenidos</a:t>
            </a:r>
            <a:endParaRPr/>
          </a:p>
        </p:txBody>
      </p:sp>
      <p:sp>
        <p:nvSpPr>
          <p:cNvPr id="386" name="TextShape 2"/>
          <p:cNvSpPr txBox="1"/>
          <p:nvPr/>
        </p:nvSpPr>
        <p:spPr>
          <a:xfrm>
            <a:off x="1043640" y="2323800"/>
            <a:ext cx="6777000" cy="3121200"/>
          </a:xfrm>
          <a:prstGeom prst="rect">
            <a:avLst/>
          </a:prstGeom>
          <a:noFill/>
          <a:ln>
            <a:noFill/>
          </a:ln>
        </p:spPr>
        <p:txBody>
          <a:bodyPr/>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Sistemas de información y sistemas informáticos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Seguridad</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Análisis de riesgos</a:t>
            </a:r>
            <a:endParaRPr/>
          </a:p>
          <a:p>
            <a:pPr marL="525960" indent="-456840">
              <a:lnSpc>
                <a:spcPct val="100000"/>
              </a:lnSpc>
              <a:buClr>
                <a:srgbClr val="94c600"/>
              </a:buClr>
              <a:buSzPct val="76000"/>
              <a:buFont typeface="Century Gothic"/>
              <a:buAutoNum type="arabicPeriod"/>
            </a:pPr>
            <a:r>
              <a:rPr b="1" lang="es-ES" sz="2400" spc="-1" strike="noStrike">
                <a:solidFill>
                  <a:srgbClr val="ff0000"/>
                </a:solidFill>
                <a:uFill>
                  <a:solidFill>
                    <a:srgbClr val="ffffff"/>
                  </a:solidFill>
                </a:uFill>
                <a:latin typeface="Century Gothic"/>
              </a:rPr>
              <a:t>Control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Herramientas de análisis y gestión de riesgos</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a:t>
            </a:r>
            <a:endParaRPr/>
          </a:p>
        </p:txBody>
      </p:sp>
      <p:sp>
        <p:nvSpPr>
          <p:cNvPr id="388" name="TextShape 2"/>
          <p:cNvSpPr txBox="1"/>
          <p:nvPr/>
        </p:nvSpPr>
        <p:spPr>
          <a:xfrm>
            <a:off x="1042560" y="2313360"/>
            <a:ext cx="3419640" cy="349272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Objetivo: Sistema Seguro</a:t>
            </a:r>
            <a:endParaRPr/>
          </a:p>
          <a:p>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¿Qué servicios son necesarios?</a:t>
            </a:r>
            <a:endParaRPr/>
          </a:p>
          <a:p>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¿Qué mecanismos habrá que implementar?</a:t>
            </a:r>
            <a:endParaRPr/>
          </a:p>
          <a:p>
            <a:endParaRPr/>
          </a:p>
        </p:txBody>
      </p:sp>
      <p:pic>
        <p:nvPicPr>
          <p:cNvPr id="389" name="Picture 8" descr=""/>
          <p:cNvPicPr/>
          <p:nvPr/>
        </p:nvPicPr>
        <p:blipFill>
          <a:blip r:embed="rId1"/>
          <a:stretch/>
        </p:blipFill>
        <p:spPr>
          <a:xfrm>
            <a:off x="4716000" y="3429000"/>
            <a:ext cx="2114280" cy="2691720"/>
          </a:xfrm>
          <a:prstGeom prst="rect">
            <a:avLst/>
          </a:prstGeom>
          <a:ln w="28440">
            <a:solidFill>
              <a:srgbClr val="33cc33"/>
            </a:solidFill>
            <a:miter/>
          </a:ln>
          <a:effectLst>
            <a:outerShdw algn="ctr" dir="18900000" dist="107763" rotWithShape="0">
              <a:schemeClr val="bg2">
                <a:alpha val="50000"/>
              </a:schemeClr>
            </a:outerShdw>
          </a:effectLst>
        </p:spPr>
      </p:pic>
      <p:pic>
        <p:nvPicPr>
          <p:cNvPr id="390" name="Picture 8" descr=""/>
          <p:cNvPicPr/>
          <p:nvPr/>
        </p:nvPicPr>
        <p:blipFill>
          <a:blip r:embed="rId2"/>
          <a:stretch/>
        </p:blipFill>
        <p:spPr>
          <a:xfrm>
            <a:off x="6300360" y="1989000"/>
            <a:ext cx="1983600" cy="219564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1"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(II)</a:t>
            </a:r>
            <a:endParaRPr/>
          </a:p>
        </p:txBody>
      </p:sp>
      <p:sp>
        <p:nvSpPr>
          <p:cNvPr id="392" name="TextShape 2"/>
          <p:cNvSpPr txBox="1"/>
          <p:nvPr/>
        </p:nvSpPr>
        <p:spPr>
          <a:xfrm>
            <a:off x="1043640" y="1857240"/>
            <a:ext cx="6777000" cy="4500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Servicios de Seguridad</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Integridad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Datos no han sido alterados ni cancelados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Por personal no autorizado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Contenido de mensajes recibidos correcto</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Confidencialidad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Evitar revelación (accidental/deliberada) de datos en una comunicación</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Disponibilidad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Siempre que lo requiera el personal autorizado</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Autenticación (Identificación)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Capacidad de verificar que el usuario esta autorizado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Tanto en entidad origen como destino de la información</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3"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(III)</a:t>
            </a:r>
            <a:endParaRPr/>
          </a:p>
        </p:txBody>
      </p:sp>
      <p:sp>
        <p:nvSpPr>
          <p:cNvPr id="394" name="TextShape 2"/>
          <p:cNvSpPr txBox="1"/>
          <p:nvPr/>
        </p:nvSpPr>
        <p:spPr>
          <a:xfrm>
            <a:off x="1043640" y="1857240"/>
            <a:ext cx="6777000" cy="4500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Servicios de Seguridad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No repudio (irrenunciabilidad)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Imposibilidad de negación del envío/recepción de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En Origen.</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Emisor no puede negar envío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Receptor tiene pruebas certificadas del envío y la identidad del emisor</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Pruebas emitidas por el emisor</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En Destino.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Destinatario no puede negar la recepción</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Emisor tiene pruebas infalsificables del envío e identidad del destinatario</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Receptor crea las pruebas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Control de acceso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Solo accede personal autorizado</a:t>
            </a:r>
            <a:endParaRPr/>
          </a:p>
          <a:p>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5"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(IV)</a:t>
            </a:r>
            <a:endParaRPr/>
          </a:p>
        </p:txBody>
      </p:sp>
      <p:sp>
        <p:nvSpPr>
          <p:cNvPr id="396" name="TextShape 2"/>
          <p:cNvSpPr txBox="1"/>
          <p:nvPr/>
        </p:nvSpPr>
        <p:spPr>
          <a:xfrm>
            <a:off x="1043640" y="1857240"/>
            <a:ext cx="7272720" cy="4500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Clasificación (según función desempeñada)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Preventivos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Actúan antes de que se produzca el ataque.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Tratan de evitar los ataques.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Detectores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Actúan cuando el ataque se ha producido y antes de que haya daños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Correctores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Actúan tras un ataque con daños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Corrigen las consecuencias del daño</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 (II)</a:t>
            </a:r>
            <a:endParaRPr/>
          </a:p>
        </p:txBody>
      </p:sp>
      <p:sp>
        <p:nvSpPr>
          <p:cNvPr id="277" name="TextShape 2"/>
          <p:cNvSpPr txBox="1"/>
          <p:nvPr/>
        </p:nvSpPr>
        <p:spPr>
          <a:xfrm>
            <a:off x="1043640" y="1989000"/>
            <a:ext cx="6777000" cy="4176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Situación de partida</a:t>
            </a:r>
            <a:r>
              <a:rPr lang="es-ES" sz="2400" spc="-1" strike="noStrike">
                <a:solidFill>
                  <a:srgbClr val="3e3d2d"/>
                </a:solidFill>
                <a:uFill>
                  <a:solidFill>
                    <a:srgbClr val="ffffff"/>
                  </a:solidFill>
                </a:uFill>
                <a:latin typeface="Century Gothic"/>
              </a:rPr>
              <a:t>: (Cont.)</a:t>
            </a: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El personal de la clínica está formado por: </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el titular, médico especializado en odontología. </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Como contratados: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otro odontólogo,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dos auxiliares de clínica y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un auxiliar administrativo, que también ejerce como recepcionista,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y una persona para la limpieza.</a:t>
            </a:r>
            <a:endParaRPr/>
          </a:p>
          <a:p>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a:t>
            </a:r>
            <a:endParaRPr/>
          </a:p>
        </p:txBody>
      </p:sp>
      <p:sp>
        <p:nvSpPr>
          <p:cNvPr id="398" name="TextShape 2"/>
          <p:cNvSpPr txBox="1"/>
          <p:nvPr/>
        </p:nvSpPr>
        <p:spPr>
          <a:xfrm>
            <a:off x="1043640" y="1857240"/>
            <a:ext cx="6777000" cy="45003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 </a:t>
            </a:r>
            <a:r>
              <a:rPr lang="es-ES" sz="2400" spc="-1" strike="noStrike">
                <a:solidFill>
                  <a:srgbClr val="3e3d2d"/>
                </a:solidFill>
                <a:uFill>
                  <a:solidFill>
                    <a:srgbClr val="ffffff"/>
                  </a:solidFill>
                </a:uFill>
                <a:latin typeface="Century Gothic"/>
              </a:rPr>
              <a:t>(cont.)</a:t>
            </a:r>
            <a:endParaRPr/>
          </a:p>
          <a:p>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1 Mecanismo </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1 o + servicios (ofrece)</a:t>
            </a:r>
            <a:endParaRPr/>
          </a:p>
          <a:p>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Dependencia de elección de mecanismos</a:t>
            </a:r>
            <a:endParaRPr/>
          </a:p>
          <a:p>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Función de cada Sistema de Información</a:t>
            </a:r>
            <a:endParaRPr/>
          </a:p>
          <a:p>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Posibilidades económicas de la organización</a:t>
            </a:r>
            <a:endParaRPr/>
          </a:p>
          <a:p>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Riesgos a los que está expuesto el sistema</a:t>
            </a:r>
            <a:endParaRPr/>
          </a:p>
          <a:p>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9" name="TextShape 1"/>
          <p:cNvSpPr txBox="1"/>
          <p:nvPr/>
        </p:nvSpPr>
        <p:spPr>
          <a:xfrm>
            <a:off x="1000080" y="78588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a:t>
            </a:r>
            <a:endParaRPr/>
          </a:p>
        </p:txBody>
      </p:sp>
      <p:sp>
        <p:nvSpPr>
          <p:cNvPr id="400" name="TextShape 2"/>
          <p:cNvSpPr txBox="1"/>
          <p:nvPr/>
        </p:nvSpPr>
        <p:spPr>
          <a:xfrm>
            <a:off x="1043640" y="1571760"/>
            <a:ext cx="7488720" cy="47858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Seguridad Lógica </a:t>
            </a:r>
            <a:r>
              <a:rPr lang="es-ES" sz="2200" spc="-1" strike="noStrike">
                <a:solidFill>
                  <a:srgbClr val="3e3d2d"/>
                </a:solidFill>
                <a:uFill>
                  <a:solidFill>
                    <a:srgbClr val="ffffff"/>
                  </a:solidFill>
                </a:uFill>
                <a:latin typeface="Century Gothic"/>
              </a:rPr>
              <a:t>(Protección digital directa de la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Control de acceso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Usuario / contraseña</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Cifrado de datos (Encriptacion)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Clave conocida por emisor / receptor</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Mayor confidencialidad</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Antivirus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Detectan/impiden software malicioso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Infección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Elimina / arregla daños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Protege integridad información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Preventivo, detector, corrector</a:t>
            </a:r>
            <a:endParaRPr/>
          </a:p>
          <a:p>
            <a:endParaRPr/>
          </a:p>
        </p:txBody>
      </p:sp>
      <p:pic>
        <p:nvPicPr>
          <p:cNvPr id="401" name="Picture 8" descr=""/>
          <p:cNvPicPr/>
          <p:nvPr/>
        </p:nvPicPr>
        <p:blipFill>
          <a:blip r:embed="rId1"/>
          <a:stretch/>
        </p:blipFill>
        <p:spPr>
          <a:xfrm>
            <a:off x="6588360" y="4839480"/>
            <a:ext cx="2072880" cy="165456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TextShape 1"/>
          <p:cNvSpPr txBox="1"/>
          <p:nvPr/>
        </p:nvSpPr>
        <p:spPr>
          <a:xfrm>
            <a:off x="1000080" y="64296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(VII)</a:t>
            </a:r>
            <a:endParaRPr/>
          </a:p>
        </p:txBody>
      </p:sp>
      <p:sp>
        <p:nvSpPr>
          <p:cNvPr id="403" name="TextShape 2"/>
          <p:cNvSpPr txBox="1"/>
          <p:nvPr/>
        </p:nvSpPr>
        <p:spPr>
          <a:xfrm>
            <a:off x="1043640" y="1357200"/>
            <a:ext cx="7314480" cy="50004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Seguridad Lógica </a:t>
            </a:r>
            <a:r>
              <a:rPr lang="es-ES" sz="2200" spc="-1" strike="noStrike">
                <a:solidFill>
                  <a:srgbClr val="3e3d2d"/>
                </a:solidFill>
                <a:uFill>
                  <a:solidFill>
                    <a:srgbClr val="ffffff"/>
                  </a:solidFill>
                </a:uFill>
                <a:latin typeface="Century Gothic"/>
              </a:rPr>
              <a:t>(Protección digital directa de la información) (cont.)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Cortafuegos (Firewall)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Hardware / Software / Ambos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Restringen / Permiten / Deniegan acceso al sistema</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Protegen integridad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Firma digital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Usado en:</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Transmisiones telemáticas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Gestión de documentos electrónicos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Identificación segura de persona/equipo responsable de mensaje/documento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Protege integridad y confidencialidad de la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Certificado digitales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Documentos digitales, mediante entidad intermediaria, garantiza que persona/entidad es quien dice ser</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Aval mediante verificación de clave pública</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Protege integridad y confidencialidad información</a:t>
            </a:r>
            <a:endParaRPr/>
          </a:p>
          <a:p>
            <a:endParaRPr/>
          </a:p>
        </p:txBody>
      </p:sp>
      <p:pic>
        <p:nvPicPr>
          <p:cNvPr id="404" name="Picture 8" descr=""/>
          <p:cNvPicPr/>
          <p:nvPr/>
        </p:nvPicPr>
        <p:blipFill>
          <a:blip r:embed="rId1"/>
          <a:stretch/>
        </p:blipFill>
        <p:spPr>
          <a:xfrm>
            <a:off x="6156000" y="3130920"/>
            <a:ext cx="1554840" cy="111888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5" name="TextShape 1"/>
          <p:cNvSpPr txBox="1"/>
          <p:nvPr/>
        </p:nvSpPr>
        <p:spPr>
          <a:xfrm>
            <a:off x="1000080" y="78588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(VIII)</a:t>
            </a:r>
            <a:endParaRPr/>
          </a:p>
        </p:txBody>
      </p:sp>
      <p:sp>
        <p:nvSpPr>
          <p:cNvPr id="406" name="TextShape 2"/>
          <p:cNvSpPr txBox="1"/>
          <p:nvPr/>
        </p:nvSpPr>
        <p:spPr>
          <a:xfrm>
            <a:off x="1043640" y="1571760"/>
            <a:ext cx="6777000" cy="47858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Seguridad Lógica </a:t>
            </a:r>
            <a:r>
              <a:rPr lang="es-ES" sz="2200" spc="-1" strike="noStrike">
                <a:solidFill>
                  <a:srgbClr val="3e3d2d"/>
                </a:solidFill>
                <a:uFill>
                  <a:solidFill>
                    <a:srgbClr val="ffffff"/>
                  </a:solidFill>
                </a:uFill>
                <a:latin typeface="Century Gothic"/>
              </a:rPr>
              <a:t>(Seguridad WiFi)</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Uso de SSID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Service Set Identifier</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Nombre de red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Recomendable cambio frecuente</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Protección de red con claves encriptadas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WEP (Wired Equivalent Privacy)</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Consume más recursos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Fácilmente descifrable</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Necesidad de cambio frecuente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WPA (WiFi Protected Access)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Encriptación dinámica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Cambio periódico de clave</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Filtrado MAC</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Control de acceso hardware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NO es infalible (Enmascaramiento)</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07" name="Picture 11" descr=""/>
          <p:cNvPicPr/>
          <p:nvPr/>
        </p:nvPicPr>
        <p:blipFill>
          <a:blip r:embed="rId1"/>
          <a:stretch/>
        </p:blipFill>
        <p:spPr>
          <a:xfrm>
            <a:off x="7034400" y="2637000"/>
            <a:ext cx="1484640" cy="1121400"/>
          </a:xfrm>
          <a:prstGeom prst="rect">
            <a:avLst/>
          </a:prstGeom>
          <a:ln w="28440">
            <a:solidFill>
              <a:srgbClr val="33cc33"/>
            </a:solidFill>
            <a:miter/>
          </a:ln>
          <a:effectLst>
            <a:outerShdw algn="ctr" dir="18900000" dist="107763" rotWithShape="0">
              <a:schemeClr val="bg2">
                <a:alpha val="50000"/>
              </a:schemeClr>
            </a:outerShdw>
          </a:effectLst>
        </p:spPr>
      </p:pic>
      <p:sp>
        <p:nvSpPr>
          <p:cNvPr id="408" name="TextShape 1"/>
          <p:cNvSpPr txBox="1"/>
          <p:nvPr/>
        </p:nvSpPr>
        <p:spPr>
          <a:xfrm>
            <a:off x="1000080" y="64296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(VIII)</a:t>
            </a:r>
            <a:endParaRPr/>
          </a:p>
        </p:txBody>
      </p:sp>
      <p:sp>
        <p:nvSpPr>
          <p:cNvPr id="409" name="TextShape 2"/>
          <p:cNvSpPr txBox="1"/>
          <p:nvPr/>
        </p:nvSpPr>
        <p:spPr>
          <a:xfrm>
            <a:off x="857160" y="1428840"/>
            <a:ext cx="7500600" cy="492876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Mecanismos de Seguridad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Seguridad Física </a:t>
            </a:r>
            <a:r>
              <a:rPr b="1" lang="es-ES" sz="1900" spc="-1" strike="noStrike">
                <a:solidFill>
                  <a:srgbClr val="3e3d2d"/>
                </a:solidFill>
                <a:uFill>
                  <a:solidFill>
                    <a:srgbClr val="ffffff"/>
                  </a:solidFill>
                </a:uFill>
                <a:latin typeface="Wingdings"/>
              </a:rPr>
              <a:t></a:t>
            </a:r>
            <a:r>
              <a:rPr b="1" lang="es-ES" sz="1900" spc="-1" strike="noStrike">
                <a:solidFill>
                  <a:srgbClr val="3e3d2d"/>
                </a:solidFill>
                <a:uFill>
                  <a:solidFill>
                    <a:srgbClr val="ffffff"/>
                  </a:solidFill>
                </a:uFill>
                <a:latin typeface="Century Gothic"/>
              </a:rPr>
              <a:t> </a:t>
            </a:r>
            <a:r>
              <a:rPr lang="es-ES" sz="1900" spc="-1" strike="noStrike">
                <a:solidFill>
                  <a:srgbClr val="3e3d2d"/>
                </a:solidFill>
                <a:uFill>
                  <a:solidFill>
                    <a:srgbClr val="ffffff"/>
                  </a:solidFill>
                </a:uFill>
                <a:latin typeface="Century Gothic"/>
              </a:rPr>
              <a:t>Tareas y mecanismos físicos para proteger sistema (e información) de peligros físicos y lógicos</a:t>
            </a:r>
            <a:endParaRPr/>
          </a:p>
          <a:p>
            <a:pPr lvl="1" marL="640080" indent="-273960">
              <a:lnSpc>
                <a:spcPct val="100000"/>
              </a:lnSpc>
              <a:buClr>
                <a:srgbClr val="94c600"/>
              </a:buClr>
              <a:buSzPct val="76000"/>
              <a:buFont typeface="Wingdings 2" charset="2"/>
              <a:buChar char=""/>
            </a:pPr>
            <a:r>
              <a:rPr lang="es-ES" sz="2200" spc="-1" strike="noStrike" u="sng">
                <a:solidFill>
                  <a:srgbClr val="3e3d2d"/>
                </a:solidFill>
                <a:uFill>
                  <a:solidFill>
                    <a:srgbClr val="ffffff"/>
                  </a:solidFill>
                </a:uFill>
                <a:latin typeface="Century Gothic"/>
              </a:rPr>
              <a:t>Tipos</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Respaldo de datos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Copias de seguridad en lugar seguro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Disponibilidad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Dispositivos físicos de protección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Riesgos no humanos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Pararrayos, detectores de humo, extintores, etc.</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Cortafuegos hardware</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Alarmas contra intrusos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Sistemas de alimentación ininterrumpida (SAI), etc</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Riesgos humanos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Acceso restringido a instalaciones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Ej.- Vigilantes jurado / dispositivos discriminatorios en la entrada</a:t>
            </a:r>
            <a:endParaRPr/>
          </a:p>
        </p:txBody>
      </p:sp>
      <p:pic>
        <p:nvPicPr>
          <p:cNvPr id="410" name="Picture 13" descr=""/>
          <p:cNvPicPr/>
          <p:nvPr/>
        </p:nvPicPr>
        <p:blipFill>
          <a:blip r:embed="rId2"/>
          <a:stretch/>
        </p:blipFill>
        <p:spPr>
          <a:xfrm>
            <a:off x="7314120" y="3992040"/>
            <a:ext cx="1239480" cy="164664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1" name="TextShape 1"/>
          <p:cNvSpPr txBox="1"/>
          <p:nvPr/>
        </p:nvSpPr>
        <p:spPr>
          <a:xfrm>
            <a:off x="1071360" y="78588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(IV)</a:t>
            </a:r>
            <a:endParaRPr/>
          </a:p>
        </p:txBody>
      </p:sp>
      <p:sp>
        <p:nvSpPr>
          <p:cNvPr id="412" name="TextShape 2"/>
          <p:cNvSpPr txBox="1"/>
          <p:nvPr/>
        </p:nvSpPr>
        <p:spPr>
          <a:xfrm>
            <a:off x="1043640" y="1500120"/>
            <a:ext cx="7314480" cy="47858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r>
              <a:rPr lang="es-ES" sz="2400" spc="-1" strike="noStrike">
                <a:solidFill>
                  <a:srgbClr val="3e3d2d"/>
                </a:solidFill>
                <a:uFill>
                  <a:solidFill>
                    <a:srgbClr val="ffffff"/>
                  </a:solidFill>
                </a:uFill>
                <a:latin typeface="Century Gothic"/>
              </a:rPr>
              <a:t>:</a:t>
            </a:r>
            <a:endParaRPr/>
          </a:p>
          <a:p>
            <a:pPr lvl="1" marL="822960" indent="-456840">
              <a:lnSpc>
                <a:spcPct val="100000"/>
              </a:lnSpc>
              <a:buClr>
                <a:srgbClr val="94c600"/>
              </a:buClr>
              <a:buSzPct val="76000"/>
              <a:buFont typeface="Century Gothic"/>
              <a:buAutoNum type="arabicPeriod" startAt="15"/>
            </a:pPr>
            <a:r>
              <a:rPr lang="es-ES" sz="2200" spc="-1" strike="noStrike">
                <a:solidFill>
                  <a:srgbClr val="3e3d2d"/>
                </a:solidFill>
                <a:uFill>
                  <a:solidFill>
                    <a:srgbClr val="ffffff"/>
                  </a:solidFill>
                </a:uFill>
                <a:latin typeface="Century Gothic"/>
              </a:rPr>
              <a:t>Investiga el término </a:t>
            </a:r>
            <a:r>
              <a:rPr i="1" lang="es-ES" sz="2200" spc="-1" strike="noStrike">
                <a:solidFill>
                  <a:srgbClr val="3e3d2d"/>
                </a:solidFill>
                <a:uFill>
                  <a:solidFill>
                    <a:srgbClr val="ffffff"/>
                  </a:solidFill>
                </a:uFill>
                <a:latin typeface="Century Gothic"/>
              </a:rPr>
              <a:t>war driving</a:t>
            </a:r>
            <a:r>
              <a:rPr lang="es-ES" sz="2200" spc="-1" strike="noStrike">
                <a:solidFill>
                  <a:srgbClr val="3e3d2d"/>
                </a:solidFill>
                <a:uFill>
                  <a:solidFill>
                    <a:srgbClr val="ffffff"/>
                  </a:solidFill>
                </a:uFill>
                <a:latin typeface="Century Gothic"/>
              </a:rPr>
              <a:t>, que también puede expresarse como </a:t>
            </a:r>
            <a:r>
              <a:rPr i="1" lang="es-ES" sz="2200" spc="-1" strike="noStrike">
                <a:solidFill>
                  <a:srgbClr val="3e3d2d"/>
                </a:solidFill>
                <a:uFill>
                  <a:solidFill>
                    <a:srgbClr val="ffffff"/>
                  </a:solidFill>
                </a:uFill>
                <a:latin typeface="Century Gothic"/>
              </a:rPr>
              <a:t>wardriving</a:t>
            </a:r>
            <a:r>
              <a:rPr lang="es-ES" sz="2200" spc="-1" strike="noStrike">
                <a:solidFill>
                  <a:srgbClr val="3e3d2d"/>
                </a:solidFill>
                <a:uFill>
                  <a:solidFill>
                    <a:srgbClr val="ffffff"/>
                  </a:solidFill>
                </a:uFill>
                <a:latin typeface="Century Gothic"/>
              </a:rPr>
              <a:t> o </a:t>
            </a:r>
            <a:r>
              <a:rPr i="1" lang="es-ES" sz="2200" spc="-1" strike="noStrike">
                <a:solidFill>
                  <a:srgbClr val="3e3d2d"/>
                </a:solidFill>
                <a:uFill>
                  <a:solidFill>
                    <a:srgbClr val="ffffff"/>
                  </a:solidFill>
                </a:uFill>
                <a:latin typeface="Century Gothic"/>
              </a:rPr>
              <a:t>war xing</a:t>
            </a:r>
            <a:r>
              <a:rPr lang="es-ES" sz="2200" spc="-1" strike="noStrike">
                <a:solidFill>
                  <a:srgbClr val="3e3d2d"/>
                </a:solidFill>
                <a:uFill>
                  <a:solidFill>
                    <a:srgbClr val="ffffff"/>
                  </a:solidFill>
                </a:uFill>
                <a:latin typeface="Century Gothic"/>
              </a:rPr>
              <a:t>. ¿Crees qué el war driving constituye un riesgo contra la confidencialidad?</a:t>
            </a:r>
            <a:endParaRPr/>
          </a:p>
          <a:p>
            <a:pPr lvl="1" marL="822960" indent="-456840">
              <a:lnSpc>
                <a:spcPct val="100000"/>
              </a:lnSpc>
              <a:buClr>
                <a:srgbClr val="94c600"/>
              </a:buClr>
              <a:buSzPct val="76000"/>
              <a:buFont typeface="Century Gothic"/>
              <a:buAutoNum type="arabicPeriod" startAt="15"/>
            </a:pPr>
            <a:r>
              <a:rPr lang="es-ES" sz="2200" spc="-1" strike="noStrike">
                <a:solidFill>
                  <a:srgbClr val="3e3d2d"/>
                </a:solidFill>
                <a:uFill>
                  <a:solidFill>
                    <a:srgbClr val="ffffff"/>
                  </a:solidFill>
                </a:uFill>
                <a:latin typeface="Century Gothic"/>
              </a:rPr>
              <a:t>¿Qué relación hay entre servicios de seguridad y mecanismos de seguridad?</a:t>
            </a:r>
            <a:endParaRPr/>
          </a:p>
          <a:p>
            <a:pPr lvl="1" marL="822960" indent="-456840">
              <a:lnSpc>
                <a:spcPct val="100000"/>
              </a:lnSpc>
              <a:buClr>
                <a:srgbClr val="94c600"/>
              </a:buClr>
              <a:buSzPct val="76000"/>
              <a:buFont typeface="Century Gothic"/>
              <a:buAutoNum type="arabicPeriod" startAt="15"/>
            </a:pPr>
            <a:r>
              <a:rPr lang="es-ES" sz="2200" spc="-1" strike="noStrike">
                <a:solidFill>
                  <a:srgbClr val="3e3d2d"/>
                </a:solidFill>
                <a:uFill>
                  <a:solidFill>
                    <a:srgbClr val="ffffff"/>
                  </a:solidFill>
                </a:uFill>
                <a:latin typeface="Century Gothic"/>
              </a:rPr>
              <a:t>¿Qué es el SSID de una red WiFi?</a:t>
            </a:r>
            <a:endParaRPr/>
          </a:p>
          <a:p>
            <a:pPr lvl="1" marL="822960" indent="-456840">
              <a:lnSpc>
                <a:spcPct val="100000"/>
              </a:lnSpc>
              <a:buClr>
                <a:srgbClr val="94c600"/>
              </a:buClr>
              <a:buSzPct val="76000"/>
              <a:buFont typeface="Century Gothic"/>
              <a:buAutoNum type="arabicPeriod" startAt="15"/>
            </a:pPr>
            <a:r>
              <a:rPr lang="es-ES" sz="2200" spc="-1" strike="noStrike">
                <a:solidFill>
                  <a:srgbClr val="3e3d2d"/>
                </a:solidFill>
                <a:uFill>
                  <a:solidFill>
                    <a:srgbClr val="ffffff"/>
                  </a:solidFill>
                </a:uFill>
                <a:latin typeface="Century Gothic"/>
              </a:rPr>
              <a:t>¿Podrías explicar qué significa encriptar un mensaje? Inventa un sencillo sistema de encriptación (codificación). Imagina que envías a otra persona unas palabras codificadas según tu sistema inventado. ¿Qué necesita tener o saber esa persona que recibe tu mensaje para poder descifrarlo?</a:t>
            </a:r>
            <a:endParaRPr/>
          </a:p>
          <a:p>
            <a:pPr lvl="1" marL="822960" indent="-456840">
              <a:lnSpc>
                <a:spcPct val="100000"/>
              </a:lnSpc>
              <a:buClr>
                <a:srgbClr val="94c600"/>
              </a:buClr>
              <a:buSzPct val="76000"/>
              <a:buFont typeface="Century Gothic"/>
              <a:buAutoNum type="arabicPeriod" startAt="15"/>
            </a:pPr>
            <a:r>
              <a:rPr lang="es-ES" sz="2200" spc="-1" strike="noStrike">
                <a:solidFill>
                  <a:srgbClr val="3e3d2d"/>
                </a:solidFill>
                <a:uFill>
                  <a:solidFill>
                    <a:srgbClr val="ffffff"/>
                  </a:solidFill>
                </a:uFill>
                <a:latin typeface="Century Gothic"/>
              </a:rPr>
              <a:t>De los siguientes dispositivos indica cuales son los preventivos, detectores o correctores: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Cortafuegos (firewall)</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Antivirus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Extintor de fuegos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Detector de humos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Firma digital</a:t>
            </a: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3" name="TextShape 1"/>
          <p:cNvSpPr txBox="1"/>
          <p:nvPr/>
        </p:nvSpPr>
        <p:spPr>
          <a:xfrm>
            <a:off x="1043640" y="692640"/>
            <a:ext cx="7024320" cy="672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a:t>
            </a:r>
            <a:endParaRPr/>
          </a:p>
        </p:txBody>
      </p:sp>
      <p:sp>
        <p:nvSpPr>
          <p:cNvPr id="414" name="TextShape 2"/>
          <p:cNvSpPr txBox="1"/>
          <p:nvPr/>
        </p:nvSpPr>
        <p:spPr>
          <a:xfrm>
            <a:off x="1042560" y="1556640"/>
            <a:ext cx="2593080" cy="4249440"/>
          </a:xfrm>
          <a:prstGeom prst="rect">
            <a:avLst/>
          </a:prstGeom>
          <a:noFill/>
          <a:ln>
            <a:noFill/>
          </a:ln>
        </p:spPr>
        <p:txBody>
          <a:bodyPr/>
          <a:p>
            <a:pPr marL="343080" indent="-273960">
              <a:lnSpc>
                <a:spcPct val="100000"/>
              </a:lnSpc>
              <a:buClr>
                <a:srgbClr val="94c600"/>
              </a:buClr>
              <a:buSzPct val="76000"/>
              <a:buFont typeface="Wingdings 2" charset="2"/>
              <a:buChar char=""/>
            </a:pPr>
            <a:r>
              <a:rPr lang="es-ES" sz="2400" spc="-1" strike="noStrike">
                <a:solidFill>
                  <a:srgbClr val="3e3d2d"/>
                </a:solidFill>
                <a:uFill>
                  <a:solidFill>
                    <a:srgbClr val="ffffff"/>
                  </a:solidFill>
                </a:uFill>
                <a:latin typeface="Century Gothic"/>
              </a:rPr>
              <a:t>Relación entre mecanismos y servicios de seguridad y activos y peligros.</a:t>
            </a:r>
            <a:endParaRPr/>
          </a:p>
        </p:txBody>
      </p:sp>
      <p:pic>
        <p:nvPicPr>
          <p:cNvPr id="415" name="Picture 8" descr=""/>
          <p:cNvPicPr/>
          <p:nvPr/>
        </p:nvPicPr>
        <p:blipFill>
          <a:blip r:embed="rId1"/>
          <a:stretch/>
        </p:blipFill>
        <p:spPr>
          <a:xfrm>
            <a:off x="3924000" y="1484640"/>
            <a:ext cx="4371480" cy="495072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a:t>
            </a:r>
            <a:endParaRPr/>
          </a:p>
        </p:txBody>
      </p:sp>
      <p:sp>
        <p:nvSpPr>
          <p:cNvPr id="417" name="TextShape 2"/>
          <p:cNvSpPr txBox="1"/>
          <p:nvPr/>
        </p:nvSpPr>
        <p:spPr>
          <a:xfrm>
            <a:off x="1043640" y="1928880"/>
            <a:ext cx="7171560" cy="421452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r>
              <a:rPr lang="es-ES" sz="2400" spc="-1" strike="noStrike">
                <a:solidFill>
                  <a:srgbClr val="3e3d2d"/>
                </a:solidFill>
                <a:uFill>
                  <a:solidFill>
                    <a:srgbClr val="ffffff"/>
                  </a:solidFill>
                </a:uFill>
                <a:latin typeface="Century Gothic"/>
              </a:rPr>
              <a:t>:</a:t>
            </a:r>
            <a:endParaRPr/>
          </a:p>
          <a:p>
            <a:pPr lvl="1" marL="822960" indent="-456840">
              <a:lnSpc>
                <a:spcPct val="100000"/>
              </a:lnSpc>
              <a:buClr>
                <a:srgbClr val="94c600"/>
              </a:buClr>
              <a:buSzPct val="76000"/>
              <a:buFont typeface="Century Gothic"/>
              <a:buAutoNum type="arabicPeriod" startAt="20"/>
            </a:pPr>
            <a:r>
              <a:rPr lang="es-ES" sz="2200" spc="-1" strike="noStrike">
                <a:solidFill>
                  <a:srgbClr val="3e3d2d"/>
                </a:solidFill>
                <a:uFill>
                  <a:solidFill>
                    <a:srgbClr val="ffffff"/>
                  </a:solidFill>
                </a:uFill>
                <a:latin typeface="Century Gothic"/>
              </a:rPr>
              <a:t>Imagina esta situación: quieres preguntar a tu jefe una brillante idea que puede interesar a la competencia, pero te encuentras de fin de semana en un pueblecito donde los teléfonos móviles no funcionan, por suerte te has llevado tu portátil y el hotel rural donde te encuentras alojado dispone de servicio de internet. Así que decides enviarle un correo electrónico pero sin encriptar. Explica los peligros de este procedimiento.</a:t>
            </a:r>
            <a:endParaRPr/>
          </a:p>
          <a:p>
            <a:pPr lvl="1" marL="822960" indent="-456840">
              <a:lnSpc>
                <a:spcPct val="100000"/>
              </a:lnSpc>
              <a:buClr>
                <a:srgbClr val="94c600"/>
              </a:buClr>
              <a:buSzPct val="76000"/>
              <a:buFont typeface="Century Gothic"/>
              <a:buAutoNum type="arabicPeriod" startAt="20"/>
            </a:pPr>
            <a:r>
              <a:rPr lang="es-ES" sz="2200" spc="-1" strike="noStrike">
                <a:solidFill>
                  <a:srgbClr val="3e3d2d"/>
                </a:solidFill>
                <a:uFill>
                  <a:solidFill>
                    <a:srgbClr val="ffffff"/>
                  </a:solidFill>
                </a:uFill>
                <a:latin typeface="Century Gothic"/>
              </a:rPr>
              <a:t>Investiga que es la esteganografía.</a:t>
            </a:r>
            <a:endParaRPr/>
          </a:p>
          <a:p>
            <a:pPr lvl="1" marL="822960" indent="-456840">
              <a:lnSpc>
                <a:spcPct val="100000"/>
              </a:lnSpc>
              <a:buClr>
                <a:srgbClr val="94c600"/>
              </a:buClr>
              <a:buSzPct val="76000"/>
              <a:buFont typeface="Century Gothic"/>
              <a:buAutoNum type="arabicPeriod" startAt="20"/>
            </a:pPr>
            <a:r>
              <a:rPr lang="es-ES" sz="2200" spc="-1" strike="noStrike">
                <a:solidFill>
                  <a:srgbClr val="3e3d2d"/>
                </a:solidFill>
                <a:uFill>
                  <a:solidFill>
                    <a:srgbClr val="ffffff"/>
                  </a:solidFill>
                </a:uFill>
                <a:latin typeface="Century Gothic"/>
              </a:rPr>
              <a:t>¿Cómo escogerías una clave segura de acceso al ordenador de un empresa donde se guardan datos confidenciales de clientes?</a:t>
            </a:r>
            <a:endParaRPr/>
          </a:p>
          <a:p>
            <a:pPr>
              <a:lnSpc>
                <a:spcPct val="100000"/>
              </a:lnSpc>
            </a:pP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TextShape 1"/>
          <p:cNvSpPr txBox="1"/>
          <p:nvPr/>
        </p:nvSpPr>
        <p:spPr>
          <a:xfrm>
            <a:off x="1043640" y="102780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(VII)</a:t>
            </a:r>
            <a:endParaRPr/>
          </a:p>
        </p:txBody>
      </p:sp>
      <p:sp>
        <p:nvSpPr>
          <p:cNvPr id="419" name="TextShape 2"/>
          <p:cNvSpPr txBox="1"/>
          <p:nvPr/>
        </p:nvSpPr>
        <p:spPr>
          <a:xfrm>
            <a:off x="1043640" y="1928880"/>
            <a:ext cx="7171560" cy="421452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r>
              <a:rPr lang="es-ES" sz="2400" spc="-1" strike="noStrike">
                <a:solidFill>
                  <a:srgbClr val="3e3d2d"/>
                </a:solidFill>
                <a:uFill>
                  <a:solidFill>
                    <a:srgbClr val="ffffff"/>
                  </a:solidFill>
                </a:uFill>
                <a:latin typeface="Century Gothic"/>
              </a:rPr>
              <a:t>: </a:t>
            </a:r>
            <a:r>
              <a:rPr b="1" lang="es-ES" sz="2400" spc="-1" strike="noStrike">
                <a:solidFill>
                  <a:srgbClr val="3e3d2d"/>
                </a:solidFill>
                <a:uFill>
                  <a:solidFill>
                    <a:srgbClr val="ffffff"/>
                  </a:solidFill>
                </a:uFill>
                <a:latin typeface="Century Gothic"/>
              </a:rPr>
              <a:t>(cont.)</a:t>
            </a:r>
            <a:endParaRPr/>
          </a:p>
          <a:p>
            <a:pPr lvl="1" marL="822960" indent="-456840">
              <a:lnSpc>
                <a:spcPct val="100000"/>
              </a:lnSpc>
              <a:buClr>
                <a:srgbClr val="94c600"/>
              </a:buClr>
              <a:buSzPct val="76000"/>
              <a:buFont typeface="Century Gothic"/>
              <a:buAutoNum type="arabicPeriod" startAt="23"/>
            </a:pPr>
            <a:r>
              <a:rPr lang="es-ES" sz="2200" spc="-1" strike="noStrike">
                <a:solidFill>
                  <a:srgbClr val="3e3d2d"/>
                </a:solidFill>
                <a:uFill>
                  <a:solidFill>
                    <a:srgbClr val="ffffff"/>
                  </a:solidFill>
                </a:uFill>
                <a:latin typeface="Century Gothic"/>
              </a:rPr>
              <a:t>Trabajas como técnico de informática y te llega una llamada de una oficina. Un empleado hacía cada semana una copia de seguridad de la carpeta Documentos Importantes. La copia la guardaba en otra partición del mismo disco duro. Una tormenta eléctrica ha dañado el disco y un experto en informática no ha hallado modo de restablecer su funcionamiento. Te piden que te acerques a la oficina para ver si existe la posibilidad de recuperar al menos los datos.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¿Podrás recuperar los datos originales?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En su defecto, ¿podrán recuperarse los que hay en la copia de seguridad?</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A tu juicio, el empleado ha cometido alguna imprudencia con la copia de seguridad?</a:t>
            </a:r>
            <a:endParaRPr/>
          </a:p>
          <a:p>
            <a:pPr>
              <a:lnSpc>
                <a:spcPct val="100000"/>
              </a:lnSpc>
            </a:pP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TextShape 1"/>
          <p:cNvSpPr txBox="1"/>
          <p:nvPr/>
        </p:nvSpPr>
        <p:spPr>
          <a:xfrm>
            <a:off x="1000080" y="785880"/>
            <a:ext cx="7024320" cy="75780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(VIII)</a:t>
            </a:r>
            <a:endParaRPr/>
          </a:p>
        </p:txBody>
      </p:sp>
      <p:sp>
        <p:nvSpPr>
          <p:cNvPr id="421" name="TextShape 2"/>
          <p:cNvSpPr txBox="1"/>
          <p:nvPr/>
        </p:nvSpPr>
        <p:spPr>
          <a:xfrm>
            <a:off x="1043640" y="1643040"/>
            <a:ext cx="7314480" cy="45716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Enfoque global de seguridad</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Información </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núcleo del SI</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Necesidad de mecanismos y servicios de seguridad a todos los niveles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Niveles</a:t>
            </a:r>
            <a:r>
              <a:rPr lang="es-ES" sz="2200" spc="-1" strike="noStrike">
                <a:solidFill>
                  <a:srgbClr val="3e3d2d"/>
                </a:solidFill>
                <a:uFill>
                  <a:solidFill>
                    <a:srgbClr val="ffffff"/>
                  </a:solidFill>
                </a:uFill>
                <a:latin typeface="Century Gothic"/>
              </a:rPr>
              <a:t>: (Exterior </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Ubicación física</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Ubican los demás niveles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Edificio, plantas, habitaciones.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Hardware / componentes de red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En el interior del entorno físico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Contienen, soportan, distribuyen la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S.O. / Software</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Gestiona la información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Conexión a internet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Contacta el SI y el exterior</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Información</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 (III)</a:t>
            </a:r>
            <a:endParaRPr/>
          </a:p>
        </p:txBody>
      </p:sp>
      <p:sp>
        <p:nvSpPr>
          <p:cNvPr id="279" name="TextShape 2"/>
          <p:cNvSpPr txBox="1"/>
          <p:nvPr/>
        </p:nvSpPr>
        <p:spPr>
          <a:xfrm>
            <a:off x="1043640" y="1989000"/>
            <a:ext cx="677700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Situación de partida</a:t>
            </a:r>
            <a:r>
              <a:rPr lang="es-ES" sz="2400" spc="-1" strike="noStrike">
                <a:solidFill>
                  <a:srgbClr val="3e3d2d"/>
                </a:solidFill>
                <a:uFill>
                  <a:solidFill>
                    <a:srgbClr val="ffffff"/>
                  </a:solidFill>
                </a:uFill>
                <a:latin typeface="Century Gothic"/>
              </a:rPr>
              <a:t>: (Cont.)</a:t>
            </a: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La clínica cuenta con dos consultas, cada una de ellas con un especialista en odontología. En cada consulta hay un ordenador desde el que pueden consultar la base de datos de pacientes tanto el especialista como el auxiliar de clínica que trabaja en esa consulta.</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En recepción hay otro ordenador con un programa de tipo agenda para consultar las horas libres y anotar las citas.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En un despacho aparte están los archivos en soporte papel y donde se encuentra el servidor.</a:t>
            </a:r>
            <a:endParaRPr/>
          </a:p>
          <a:p>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2" name="TextShape 1"/>
          <p:cNvSpPr txBox="1"/>
          <p:nvPr/>
        </p:nvSpPr>
        <p:spPr>
          <a:xfrm>
            <a:off x="1043640" y="1027800"/>
            <a:ext cx="7024320" cy="68652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(IX)</a:t>
            </a:r>
            <a:endParaRPr/>
          </a:p>
        </p:txBody>
      </p:sp>
      <p:sp>
        <p:nvSpPr>
          <p:cNvPr id="423" name="TextShape 2"/>
          <p:cNvSpPr txBox="1"/>
          <p:nvPr/>
        </p:nvSpPr>
        <p:spPr>
          <a:xfrm>
            <a:off x="1042560" y="1857240"/>
            <a:ext cx="7101000" cy="394884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Enfoque global de la seguridad</a:t>
            </a:r>
            <a:r>
              <a:rPr b="1" lang="es-ES" sz="2400" spc="-1" strike="noStrike">
                <a:solidFill>
                  <a:srgbClr val="3e3d2d"/>
                </a:solidFill>
                <a:uFill>
                  <a:solidFill>
                    <a:srgbClr val="ffffff"/>
                  </a:solidFill>
                </a:uFill>
                <a:latin typeface="Century Gothic"/>
              </a:rPr>
              <a:t>: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Internet está presente en todo</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Edificio</a:t>
            </a:r>
            <a:r>
              <a:rPr lang="es-ES" sz="2000" spc="-1" strike="noStrike">
                <a:solidFill>
                  <a:srgbClr val="3e3d2d"/>
                </a:solidFill>
                <a:uFill>
                  <a:solidFill>
                    <a:srgbClr val="ffffff"/>
                  </a:solidFill>
                </a:uFill>
                <a:latin typeface="Century Gothic"/>
              </a:rPr>
              <a:t>: antenas, cableado de los muros, etc.</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Hardware</a:t>
            </a:r>
            <a:r>
              <a:rPr lang="es-ES" sz="2000" spc="-1" strike="noStrike">
                <a:solidFill>
                  <a:srgbClr val="3e3d2d"/>
                </a:solidFill>
                <a:uFill>
                  <a:solidFill>
                    <a:srgbClr val="ffffff"/>
                  </a:solidFill>
                </a:uFill>
                <a:latin typeface="Century Gothic"/>
              </a:rPr>
              <a:t>: routers, switches, servidores, etc. </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S.O. / Software</a:t>
            </a:r>
            <a:r>
              <a:rPr lang="es-ES" sz="2000" spc="-1" strike="noStrike">
                <a:solidFill>
                  <a:srgbClr val="3e3d2d"/>
                </a:solidFill>
                <a:uFill>
                  <a:solidFill>
                    <a:srgbClr val="ffffff"/>
                  </a:solidFill>
                </a:uFill>
                <a:latin typeface="Century Gothic"/>
              </a:rPr>
              <a:t>: gestiona el acceso a la web</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Información</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Acceso a parte de ella por internet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Acceso sólo mediante autorización</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Personal</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Interactúa en todos los niveles</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4" name="TextShape 1"/>
          <p:cNvSpPr txBox="1"/>
          <p:nvPr/>
        </p:nvSpPr>
        <p:spPr>
          <a:xfrm>
            <a:off x="1043640" y="1027800"/>
            <a:ext cx="7024320" cy="744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4. Control de riesgos (X)</a:t>
            </a:r>
            <a:endParaRPr/>
          </a:p>
        </p:txBody>
      </p:sp>
      <p:pic>
        <p:nvPicPr>
          <p:cNvPr id="425" name="Picture 8" descr=""/>
          <p:cNvPicPr/>
          <p:nvPr/>
        </p:nvPicPr>
        <p:blipFill>
          <a:blip r:embed="rId1"/>
          <a:stretch/>
        </p:blipFill>
        <p:spPr>
          <a:xfrm>
            <a:off x="1619640" y="1917000"/>
            <a:ext cx="6035040" cy="409932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6"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Contenidos</a:t>
            </a:r>
            <a:endParaRPr/>
          </a:p>
        </p:txBody>
      </p:sp>
      <p:sp>
        <p:nvSpPr>
          <p:cNvPr id="427" name="TextShape 2"/>
          <p:cNvSpPr txBox="1"/>
          <p:nvPr/>
        </p:nvSpPr>
        <p:spPr>
          <a:xfrm>
            <a:off x="1043640" y="2323800"/>
            <a:ext cx="6777000" cy="3121200"/>
          </a:xfrm>
          <a:prstGeom prst="rect">
            <a:avLst/>
          </a:prstGeom>
          <a:noFill/>
          <a:ln>
            <a:noFill/>
          </a:ln>
        </p:spPr>
        <p:txBody>
          <a:bodyPr/>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Sistemas de información y sistemas informáticos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Seguridad</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Análisis de riesgos</a:t>
            </a:r>
            <a:endParaRPr/>
          </a:p>
          <a:p>
            <a:pPr marL="525960" indent="-456840">
              <a:lnSpc>
                <a:spcPct val="100000"/>
              </a:lnSpc>
              <a:buClr>
                <a:srgbClr val="94c600"/>
              </a:buClr>
              <a:buSzPct val="76000"/>
              <a:buFont typeface="Century Gothic"/>
              <a:buAutoNum type="arabicPeriod"/>
            </a:pPr>
            <a:r>
              <a:rPr lang="es-ES" sz="2400" spc="-1" strike="noStrike">
                <a:solidFill>
                  <a:srgbClr val="3e3d2d"/>
                </a:solidFill>
                <a:uFill>
                  <a:solidFill>
                    <a:srgbClr val="ffffff"/>
                  </a:solidFill>
                </a:uFill>
                <a:latin typeface="Century Gothic"/>
              </a:rPr>
              <a:t>Control de riesgos</a:t>
            </a:r>
            <a:endParaRPr/>
          </a:p>
          <a:p>
            <a:pPr marL="525960" indent="-456840">
              <a:lnSpc>
                <a:spcPct val="100000"/>
              </a:lnSpc>
              <a:buClr>
                <a:srgbClr val="94c600"/>
              </a:buClr>
              <a:buSzPct val="76000"/>
              <a:buFont typeface="Century Gothic"/>
              <a:buAutoNum type="arabicPeriod"/>
            </a:pPr>
            <a:r>
              <a:rPr b="1" lang="es-ES" sz="2400" spc="-1" strike="noStrike">
                <a:solidFill>
                  <a:srgbClr val="ff0000"/>
                </a:solidFill>
                <a:uFill>
                  <a:solidFill>
                    <a:srgbClr val="ffffff"/>
                  </a:solidFill>
                </a:uFill>
                <a:latin typeface="Century Gothic"/>
              </a:rPr>
              <a:t>Herramientas de análisis y gestión de riesgos</a:t>
            </a:r>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8"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a:t>
            </a:r>
            <a:endParaRPr/>
          </a:p>
        </p:txBody>
      </p:sp>
      <p:sp>
        <p:nvSpPr>
          <p:cNvPr id="429" name="TextShape 2"/>
          <p:cNvSpPr txBox="1"/>
          <p:nvPr/>
        </p:nvSpPr>
        <p:spPr>
          <a:xfrm>
            <a:off x="1043640" y="2323800"/>
            <a:ext cx="7128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Política de seguridad</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Directrices u objetivos de la empresa respecto a la seguridad de la información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Parte de la política general</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Aprobada por la dirección de la empresa</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Debe ser comprensible por todo el personal</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Objetivo</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Concienciar al personal de la organización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Importancia especial: personal directo del S.I.</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Conocer principios que rigen la seguridad de ésta</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Conocer las normas para alcanzar los objetivos de seguridad</a:t>
            </a:r>
            <a:endParaRPr/>
          </a:p>
          <a:p>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(II)</a:t>
            </a:r>
            <a:endParaRPr/>
          </a:p>
        </p:txBody>
      </p:sp>
      <p:sp>
        <p:nvSpPr>
          <p:cNvPr id="431" name="TextShape 2"/>
          <p:cNvSpPr txBox="1"/>
          <p:nvPr/>
        </p:nvSpPr>
        <p:spPr>
          <a:xfrm>
            <a:off x="1043640" y="2323800"/>
            <a:ext cx="7128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Política de seguridad</a:t>
            </a:r>
            <a:r>
              <a:rPr lang="es-ES" sz="2400" spc="-1" strike="noStrike">
                <a:solidFill>
                  <a:srgbClr val="3e3d2d"/>
                </a:solidFill>
                <a:uFill>
                  <a:solidFill>
                    <a:srgbClr val="ffffff"/>
                  </a:solidFill>
                </a:uFill>
                <a:latin typeface="Century Gothic"/>
              </a:rPr>
              <a:t>: (cont.)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Depende de la realidad/necesidades de la organización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Existen estándares </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por países y áreas (gobierno, medicina, etc.)</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Internacionales (ISO)</a:t>
            </a:r>
            <a:endParaRPr/>
          </a:p>
        </p:txBody>
      </p:sp>
      <p:pic>
        <p:nvPicPr>
          <p:cNvPr id="432" name="Picture 7" descr=""/>
          <p:cNvPicPr/>
          <p:nvPr/>
        </p:nvPicPr>
        <p:blipFill>
          <a:blip r:embed="rId1"/>
          <a:stretch/>
        </p:blipFill>
        <p:spPr>
          <a:xfrm>
            <a:off x="492480" y="4581000"/>
            <a:ext cx="8208720" cy="190116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3"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(III)</a:t>
            </a:r>
            <a:endParaRPr/>
          </a:p>
        </p:txBody>
      </p:sp>
      <p:sp>
        <p:nvSpPr>
          <p:cNvPr id="434" name="TextShape 2"/>
          <p:cNvSpPr txBox="1"/>
          <p:nvPr/>
        </p:nvSpPr>
        <p:spPr>
          <a:xfrm>
            <a:off x="1043640" y="2323800"/>
            <a:ext cx="7272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Política de seguridad</a:t>
            </a:r>
            <a:r>
              <a:rPr lang="es-ES" sz="2400" spc="-1" strike="noStrike">
                <a:solidFill>
                  <a:srgbClr val="3e3d2d"/>
                </a:solidFill>
                <a:uFill>
                  <a:solidFill>
                    <a:srgbClr val="ffffff"/>
                  </a:solidFill>
                </a:uFill>
                <a:latin typeface="Century Gothic"/>
              </a:rPr>
              <a:t>: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Grupos de objetivos</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Identificación</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Necesidades de seguridad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Riesgos que amenazan al sistema de información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Evaluación del impacto de un ataque</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Relacionar</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Medidas de seguridad que deban implementarse</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Mejor afrontación de los riesgos de activos (grupo de activos)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Perspectiva general</a:t>
            </a:r>
            <a:r>
              <a:rPr lang="es-ES" sz="2000" spc="-1" strike="noStrike">
                <a:solidFill>
                  <a:srgbClr val="3e3d2d"/>
                </a:solidFill>
                <a:uFill>
                  <a:solidFill>
                    <a:srgbClr val="ffffff"/>
                  </a:solidFill>
                </a:uFill>
                <a:latin typeface="Century Gothic"/>
              </a:rPr>
              <a:t> de reglas y procedimientos a aplicar frente a riesgos de cada departamento</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Detección</a:t>
            </a:r>
            <a:r>
              <a:rPr lang="es-ES" sz="2000" spc="-1" strike="noStrike">
                <a:solidFill>
                  <a:srgbClr val="3e3d2d"/>
                </a:solidFill>
                <a:uFill>
                  <a:solidFill>
                    <a:srgbClr val="ffffff"/>
                  </a:solidFill>
                </a:uFill>
                <a:latin typeface="Century Gothic"/>
              </a:rPr>
              <a:t> </a:t>
            </a:r>
            <a:r>
              <a:rPr lang="es-ES" sz="2000" spc="-1" strike="noStrike" u="sng">
                <a:solidFill>
                  <a:srgbClr val="3e3d2d"/>
                </a:solidFill>
                <a:uFill>
                  <a:solidFill>
                    <a:srgbClr val="ffffff"/>
                  </a:solidFill>
                </a:uFill>
                <a:latin typeface="Century Gothic"/>
              </a:rPr>
              <a:t>de</a:t>
            </a:r>
            <a:r>
              <a:rPr lang="es-ES" sz="2000" spc="-1" strike="noStrike">
                <a:solidFill>
                  <a:srgbClr val="3e3d2d"/>
                </a:solidFill>
                <a:uFill>
                  <a:solidFill>
                    <a:srgbClr val="ffffff"/>
                  </a:solidFill>
                </a:uFill>
                <a:latin typeface="Century Gothic"/>
              </a:rPr>
              <a:t> todas las </a:t>
            </a:r>
            <a:r>
              <a:rPr lang="es-ES" sz="2000" spc="-1" strike="noStrike" u="sng">
                <a:solidFill>
                  <a:srgbClr val="3e3d2d"/>
                </a:solidFill>
                <a:uFill>
                  <a:solidFill>
                    <a:srgbClr val="ffffff"/>
                  </a:solidFill>
                </a:uFill>
                <a:latin typeface="Century Gothic"/>
              </a:rPr>
              <a:t>vulnerabilidades</a:t>
            </a:r>
            <a:r>
              <a:rPr lang="es-ES" sz="2000" spc="-1" strike="noStrike">
                <a:solidFill>
                  <a:srgbClr val="3e3d2d"/>
                </a:solidFill>
                <a:uFill>
                  <a:solidFill>
                    <a:srgbClr val="ffffff"/>
                  </a:solidFill>
                </a:uFill>
                <a:latin typeface="Century Gothic"/>
              </a:rPr>
              <a:t> del SI</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Control de fallos de activos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Definición de un </a:t>
            </a:r>
            <a:r>
              <a:rPr lang="es-ES" sz="2000" spc="-1" strike="noStrike" u="sng">
                <a:solidFill>
                  <a:srgbClr val="3e3d2d"/>
                </a:solidFill>
                <a:uFill>
                  <a:solidFill>
                    <a:srgbClr val="ffffff"/>
                  </a:solidFill>
                </a:uFill>
                <a:latin typeface="Century Gothic"/>
              </a:rPr>
              <a:t>plan de contingencias</a:t>
            </a:r>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5"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(III)</a:t>
            </a:r>
            <a:endParaRPr/>
          </a:p>
        </p:txBody>
      </p:sp>
      <p:sp>
        <p:nvSpPr>
          <p:cNvPr id="436" name="TextShape 2"/>
          <p:cNvSpPr txBox="1"/>
          <p:nvPr/>
        </p:nvSpPr>
        <p:spPr>
          <a:xfrm>
            <a:off x="1043640" y="2323800"/>
            <a:ext cx="7272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Auditoría</a:t>
            </a:r>
            <a:r>
              <a:rPr b="1"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Análisis pormenorizado de un sistema de información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Permite descubrir, identificar y corregir vulnerabilidades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En activos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En procesos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Finalidad</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Verificar que se cumplen los objetivos de la política de seguridad.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Proporciona imagen real y actual del estado de seguridad de un SI.</a:t>
            </a:r>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7"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(IV)</a:t>
            </a:r>
            <a:endParaRPr/>
          </a:p>
        </p:txBody>
      </p:sp>
      <p:sp>
        <p:nvSpPr>
          <p:cNvPr id="438" name="TextShape 2"/>
          <p:cNvSpPr txBox="1"/>
          <p:nvPr/>
        </p:nvSpPr>
        <p:spPr>
          <a:xfrm>
            <a:off x="1043640" y="2323800"/>
            <a:ext cx="7272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Auditoría</a:t>
            </a:r>
            <a:r>
              <a:rPr b="1" lang="es-ES" sz="2400" spc="-1" strike="noStrike">
                <a:solidFill>
                  <a:srgbClr val="3e3d2d"/>
                </a:solidFill>
                <a:uFill>
                  <a:solidFill>
                    <a:srgbClr val="ffffff"/>
                  </a:solidFill>
                </a:uFill>
                <a:latin typeface="Century Gothic"/>
              </a:rPr>
              <a:t>: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Informe</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Activos y procesos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Descripción y características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Análisis de relaciones y dependencias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Relación y evaluación de vulnerabilidades detectadas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Verificación del cumplimiento de la normativa de seguridad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Propuesta de medidas preventivas y de corrección</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Tipos</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Parcial / Total</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Realización</a:t>
            </a:r>
            <a:r>
              <a:rPr lang="es-ES" sz="2200" spc="-1" strike="noStrike">
                <a:solidFill>
                  <a:srgbClr val="3e3d2d"/>
                </a:solidFill>
                <a:uFill>
                  <a:solidFill>
                    <a:srgbClr val="ffffff"/>
                  </a:solidFill>
                </a:uFill>
                <a:latin typeface="Century Gothic"/>
              </a:rPr>
              <a:t> </a:t>
            </a:r>
            <a:r>
              <a:rPr lang="es-ES" sz="2200" spc="-1" strike="noStrike">
                <a:solidFill>
                  <a:srgbClr val="3e3d2d"/>
                </a:solidFill>
                <a:uFill>
                  <a:solidFill>
                    <a:srgbClr val="ffffff"/>
                  </a:solidFill>
                </a:uFill>
                <a:latin typeface="Wingdings"/>
              </a:rPr>
              <a:t></a:t>
            </a:r>
            <a:r>
              <a:rPr lang="es-ES" sz="2200" spc="-1" strike="noStrike">
                <a:solidFill>
                  <a:srgbClr val="3e3d2d"/>
                </a:solidFill>
                <a:uFill>
                  <a:solidFill>
                    <a:srgbClr val="ffffff"/>
                  </a:solidFill>
                </a:uFill>
                <a:latin typeface="Century Gothic"/>
              </a:rPr>
              <a:t> Interna / externa</a:t>
            </a:r>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9" name="TextShape 1"/>
          <p:cNvSpPr txBox="1"/>
          <p:nvPr/>
        </p:nvSpPr>
        <p:spPr>
          <a:xfrm>
            <a:off x="1043640" y="692640"/>
            <a:ext cx="7024320" cy="1079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(V)</a:t>
            </a:r>
            <a:endParaRPr/>
          </a:p>
        </p:txBody>
      </p:sp>
      <p:sp>
        <p:nvSpPr>
          <p:cNvPr id="440" name="TextShape 2"/>
          <p:cNvSpPr txBox="1"/>
          <p:nvPr/>
        </p:nvSpPr>
        <p:spPr>
          <a:xfrm>
            <a:off x="1043640" y="1772640"/>
            <a:ext cx="7272720" cy="4392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Auditoría</a:t>
            </a:r>
            <a:r>
              <a:rPr b="1" lang="es-ES" sz="2400" spc="-1" strike="noStrike">
                <a:solidFill>
                  <a:srgbClr val="3e3d2d"/>
                </a:solidFill>
                <a:uFill>
                  <a:solidFill>
                    <a:srgbClr val="ffffff"/>
                  </a:solidFill>
                </a:uFill>
                <a:latin typeface="Century Gothic"/>
              </a:rPr>
              <a:t>: </a:t>
            </a:r>
            <a:r>
              <a:rPr lang="es-ES" sz="2400" spc="-1" strike="noStrike">
                <a:solidFill>
                  <a:srgbClr val="3e3d2d"/>
                </a:solidFill>
                <a:uFill>
                  <a:solidFill>
                    <a:srgbClr val="ffffff"/>
                  </a:solidFill>
                </a:uFill>
                <a:latin typeface="Century Gothic"/>
              </a:rPr>
              <a:t>(cont.)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Herramientas de análisis</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Permiten evaluar la seguridad de un sistema de información</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Tipos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Manuales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Observación (activos, procesos, comportamientos), mediciones, entrevistas, cuestionarios, cálculos, pruebas de funcionamiento.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Software específico para auditoría</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CAAT </a:t>
            </a:r>
            <a:r>
              <a:rPr lang="es-ES" sz="1600" spc="-1" strike="noStrike">
                <a:solidFill>
                  <a:srgbClr val="3e3d2d"/>
                </a:solidFill>
                <a:uFill>
                  <a:solidFill>
                    <a:srgbClr val="ffffff"/>
                  </a:solidFill>
                </a:uFill>
                <a:latin typeface="Wingdings"/>
              </a:rPr>
              <a:t></a:t>
            </a:r>
            <a:r>
              <a:rPr lang="es-ES" sz="1600" spc="-1" strike="noStrike">
                <a:solidFill>
                  <a:srgbClr val="3e3d2d"/>
                </a:solidFill>
                <a:uFill>
                  <a:solidFill>
                    <a:srgbClr val="ffffff"/>
                  </a:solidFill>
                </a:uFill>
                <a:latin typeface="Century Gothic"/>
              </a:rPr>
              <a:t> Computer Assisted Audit Techniques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Aplicables a parte o la totalidad del SI</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Realizan imagen en tiempo real del SI</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Realizan pruebas de control</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Emiten informes sobre vulnerabilidades</a:t>
            </a:r>
            <a:endParaRPr/>
          </a:p>
          <a:p>
            <a:pPr lvl="4" marL="1325880" indent="-228240">
              <a:lnSpc>
                <a:spcPct val="100000"/>
              </a:lnSpc>
              <a:buClr>
                <a:srgbClr val="94c600"/>
              </a:buClr>
              <a:buSzPct val="76000"/>
              <a:buFont typeface="Wingdings 2" charset="2"/>
              <a:buChar char=""/>
            </a:pPr>
            <a:r>
              <a:rPr lang="es-ES" sz="1600" spc="-1" strike="noStrike">
                <a:solidFill>
                  <a:srgbClr val="3e3d2d"/>
                </a:solidFill>
                <a:uFill>
                  <a:solidFill>
                    <a:srgbClr val="ffffff"/>
                  </a:solidFill>
                </a:uFill>
                <a:latin typeface="Century Gothic"/>
              </a:rPr>
              <a:t>Informan del incumplimiento de las normativas</a:t>
            </a:r>
            <a:endParaRPr/>
          </a:p>
        </p:txBody>
      </p:sp>
      <p:pic>
        <p:nvPicPr>
          <p:cNvPr id="441" name="Picture 8" descr=""/>
          <p:cNvPicPr/>
          <p:nvPr/>
        </p:nvPicPr>
        <p:blipFill>
          <a:blip r:embed="rId1"/>
          <a:stretch/>
        </p:blipFill>
        <p:spPr>
          <a:xfrm>
            <a:off x="6660360" y="1340640"/>
            <a:ext cx="1900080" cy="116640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2"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(VI)</a:t>
            </a:r>
            <a:endParaRPr/>
          </a:p>
        </p:txBody>
      </p:sp>
      <p:sp>
        <p:nvSpPr>
          <p:cNvPr id="443" name="TextShape 2"/>
          <p:cNvSpPr txBox="1"/>
          <p:nvPr/>
        </p:nvSpPr>
        <p:spPr>
          <a:xfrm>
            <a:off x="1043640" y="2323800"/>
            <a:ext cx="7272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r>
              <a:rPr b="1" lang="es-ES" sz="2400" spc="-1" strike="noStrike">
                <a:solidFill>
                  <a:srgbClr val="3e3d2d"/>
                </a:solidFill>
                <a:uFill>
                  <a:solidFill>
                    <a:srgbClr val="ffffff"/>
                  </a:solidFill>
                </a:uFill>
                <a:latin typeface="Century Gothic"/>
              </a:rPr>
              <a:t>:</a:t>
            </a:r>
            <a:endParaRPr/>
          </a:p>
          <a:p>
            <a:pPr lvl="1" marL="822960" indent="-456840">
              <a:lnSpc>
                <a:spcPct val="100000"/>
              </a:lnSpc>
              <a:buClr>
                <a:srgbClr val="94c600"/>
              </a:buClr>
              <a:buSzPct val="76000"/>
              <a:buFont typeface="Century Gothic"/>
              <a:buAutoNum type="arabicPeriod" startAt="24"/>
            </a:pPr>
            <a:r>
              <a:rPr lang="es-ES" sz="2200" spc="-1" strike="noStrike">
                <a:solidFill>
                  <a:srgbClr val="3e3d2d"/>
                </a:solidFill>
                <a:uFill>
                  <a:solidFill>
                    <a:srgbClr val="ffffff"/>
                  </a:solidFill>
                </a:uFill>
                <a:latin typeface="Century Gothic"/>
              </a:rPr>
              <a:t>Investiga que es un test de intrusión.</a:t>
            </a:r>
            <a:endParaRPr/>
          </a:p>
          <a:p>
            <a:pPr lvl="1" marL="822960" indent="-456840">
              <a:lnSpc>
                <a:spcPct val="100000"/>
              </a:lnSpc>
              <a:buClr>
                <a:srgbClr val="94c600"/>
              </a:buClr>
              <a:buSzPct val="76000"/>
              <a:buFont typeface="Century Gothic"/>
              <a:buAutoNum type="arabicPeriod" startAt="24"/>
            </a:pPr>
            <a:r>
              <a:rPr lang="es-ES" sz="2200" spc="-1" strike="noStrike">
                <a:solidFill>
                  <a:srgbClr val="3e3d2d"/>
                </a:solidFill>
                <a:uFill>
                  <a:solidFill>
                    <a:srgbClr val="ffffff"/>
                  </a:solidFill>
                </a:uFill>
                <a:latin typeface="Century Gothic"/>
              </a:rPr>
              <a:t>Tu jefe te dice que ha detectado que el rendimiento de los trabajadores ha bajado considerablemente desde que la empresa tiene acceso a internet. Te pide que propongas una solución: (</a:t>
            </a:r>
            <a:r>
              <a:rPr lang="es-ES" sz="2200" spc="-1" strike="noStrike" u="sng">
                <a:solidFill>
                  <a:srgbClr val="e68200"/>
                </a:solidFill>
                <a:uFill>
                  <a:solidFill>
                    <a:srgbClr val="ffffff"/>
                  </a:solidFill>
                </a:uFill>
                <a:latin typeface="Century Gothic"/>
              </a:rPr>
              <a:t>Solución  real</a:t>
            </a:r>
            <a:r>
              <a:rPr lang="es-ES" sz="2200" spc="-1" strike="noStrike">
                <a:solidFill>
                  <a:srgbClr val="3e3d2d"/>
                </a:solidFill>
                <a:uFill>
                  <a:solidFill>
                    <a:srgbClr val="ffffff"/>
                  </a:solidFill>
                </a:uFill>
                <a:latin typeface="Century Gothic"/>
              </a:rPr>
              <a:t>)</a:t>
            </a:r>
            <a:endParaRPr/>
          </a:p>
          <a:p>
            <a:pPr lvl="1" marL="822960" indent="-456840">
              <a:lnSpc>
                <a:spcPct val="100000"/>
              </a:lnSpc>
              <a:buClr>
                <a:srgbClr val="94c600"/>
              </a:buClr>
              <a:buSzPct val="76000"/>
              <a:buFont typeface="Century Gothic"/>
              <a:buAutoNum type="arabicPeriod" startAt="24"/>
            </a:pPr>
            <a:r>
              <a:rPr lang="es-ES" sz="2200" spc="-1" strike="noStrike">
                <a:solidFill>
                  <a:srgbClr val="3e3d2d"/>
                </a:solidFill>
                <a:uFill>
                  <a:solidFill>
                    <a:srgbClr val="ffffff"/>
                  </a:solidFill>
                </a:uFill>
                <a:latin typeface="Century Gothic"/>
              </a:rPr>
              <a:t>En tu empresa acaban de crear una claves de seguridad para los empleados. Dichas claves se envían por correo electrónico. ¿Esto es desconocimiento de las prácticas de seguridad?</a:t>
            </a:r>
            <a:endParaRPr/>
          </a:p>
          <a:p>
            <a:pPr marL="343080" indent="-273960">
              <a:lnSpc>
                <a:spcPct val="100000"/>
              </a:lnSpc>
              <a:buClr>
                <a:srgbClr val="94c600"/>
              </a:buClr>
              <a:buSzPct val="76000"/>
              <a:buFont typeface="Wingdings 2" charset="2"/>
              <a:buChar char=""/>
            </a:pPr>
            <a:r>
              <a:rPr b="1" lang="es-ES" sz="2400" spc="-1" strike="noStrike">
                <a:solidFill>
                  <a:srgbClr val="3e3d2d"/>
                </a:solidFill>
                <a:uFill>
                  <a:solidFill>
                    <a:srgbClr val="ffffff"/>
                  </a:solidFill>
                </a:uFill>
                <a:latin typeface="Century Gothic"/>
              </a:rPr>
              <a:t>(VER EJEMPLOS DE LA PLATAFORMA MOODLE)</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TextShape 1"/>
          <p:cNvSpPr txBox="1"/>
          <p:nvPr/>
        </p:nvSpPr>
        <p:spPr>
          <a:xfrm>
            <a:off x="1043640" y="102780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 (IV)</a:t>
            </a:r>
            <a:endParaRPr/>
          </a:p>
        </p:txBody>
      </p:sp>
      <p:sp>
        <p:nvSpPr>
          <p:cNvPr id="281" name="TextShape 2"/>
          <p:cNvSpPr txBox="1"/>
          <p:nvPr/>
        </p:nvSpPr>
        <p:spPr>
          <a:xfrm>
            <a:off x="1043640" y="1989000"/>
            <a:ext cx="6777000" cy="432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Situación de partida</a:t>
            </a:r>
            <a:r>
              <a:rPr lang="es-ES" sz="2400" spc="-1" strike="noStrike">
                <a:solidFill>
                  <a:srgbClr val="3e3d2d"/>
                </a:solidFill>
                <a:uFill>
                  <a:solidFill>
                    <a:srgbClr val="ffffff"/>
                  </a:solidFill>
                </a:uFill>
                <a:latin typeface="Century Gothic"/>
              </a:rPr>
              <a:t>: (Cont.)</a:t>
            </a: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Todos los ordenadores tienen sistema operativo Windows, excepto el servidor que es Linux.</a:t>
            </a:r>
            <a:endParaRPr/>
          </a:p>
          <a:p>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El objetivo de la clínica es proteger la información, especialmente la relativa a los historiales médicos de los pacientes.</a:t>
            </a:r>
            <a:endParaRPr/>
          </a:p>
          <a:p>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(VII)</a:t>
            </a:r>
            <a:endParaRPr/>
          </a:p>
        </p:txBody>
      </p:sp>
      <p:sp>
        <p:nvSpPr>
          <p:cNvPr id="445" name="TextShape 2"/>
          <p:cNvSpPr txBox="1"/>
          <p:nvPr/>
        </p:nvSpPr>
        <p:spPr>
          <a:xfrm>
            <a:off x="1043640" y="2323800"/>
            <a:ext cx="7272720" cy="38412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Plan de contingencias</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Instrumento de gestión frente a la posible no continuidad del negocio</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Contiene medidas tecnológicas, humanas y de organización.</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Garantiza continuidad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Protegen el sistema de información de los peligros que los amenazan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Recuperan el sistema de información tras un impacto</a:t>
            </a:r>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TextShape 1"/>
          <p:cNvSpPr txBox="1"/>
          <p:nvPr/>
        </p:nvSpPr>
        <p:spPr>
          <a:xfrm>
            <a:off x="1043640" y="836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(VIII)</a:t>
            </a:r>
            <a:endParaRPr/>
          </a:p>
        </p:txBody>
      </p:sp>
      <p:sp>
        <p:nvSpPr>
          <p:cNvPr id="447" name="TextShape 2"/>
          <p:cNvSpPr txBox="1"/>
          <p:nvPr/>
        </p:nvSpPr>
        <p:spPr>
          <a:xfrm>
            <a:off x="1043640" y="2061000"/>
            <a:ext cx="7416720" cy="424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Plan de contingencias</a:t>
            </a:r>
            <a:r>
              <a:rPr lang="es-ES" sz="2400" spc="-1" strike="noStrike">
                <a:solidFill>
                  <a:srgbClr val="3e3d2d"/>
                </a:solidFill>
                <a:uFill>
                  <a:solidFill>
                    <a:srgbClr val="ffffff"/>
                  </a:solidFill>
                </a:uFill>
                <a:latin typeface="Century Gothic"/>
              </a:rPr>
              <a:t>: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Subplanes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Plan de Respaldo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Amenaza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Medidas preventivas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Evitan daños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Ej,.</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backup en lugar seguro, pararrayos, simulacros de incendio.</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Plan de Emergencia</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Amenaza materializada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Medidas correctivas/paliativas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Ej.- Restaurar Backup, sistema automático de extinción de incendios.</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Plan de recuperación</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Desastre producido</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Medidas restauradoras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Evaluar impacto </a:t>
            </a:r>
            <a:r>
              <a:rPr lang="es-ES" sz="1800" spc="-1" strike="noStrike">
                <a:solidFill>
                  <a:srgbClr val="3e3d2d"/>
                </a:solidFill>
                <a:uFill>
                  <a:solidFill>
                    <a:srgbClr val="ffffff"/>
                  </a:solidFill>
                </a:uFill>
                <a:latin typeface="Wingdings"/>
              </a:rPr>
              <a:t></a:t>
            </a:r>
            <a:r>
              <a:rPr lang="es-ES" sz="1800" spc="-1" strike="noStrike">
                <a:solidFill>
                  <a:srgbClr val="3e3d2d"/>
                </a:solidFill>
                <a:uFill>
                  <a:solidFill>
                    <a:srgbClr val="ffffff"/>
                  </a:solidFill>
                </a:uFill>
                <a:latin typeface="Century Gothic"/>
              </a:rPr>
              <a:t> volver a normalidad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Ej.- Lugar de trabajo alternativo, sustituir material, etc.</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Personal</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Estará informado del plan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Estará entrenado para actuar en lo que se le encomiende</a:t>
            </a:r>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TextShape 1"/>
          <p:cNvSpPr txBox="1"/>
          <p:nvPr/>
        </p:nvSpPr>
        <p:spPr>
          <a:xfrm>
            <a:off x="1043640" y="764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(IX)</a:t>
            </a:r>
            <a:endParaRPr/>
          </a:p>
        </p:txBody>
      </p:sp>
      <p:sp>
        <p:nvSpPr>
          <p:cNvPr id="449" name="TextShape 2"/>
          <p:cNvSpPr txBox="1"/>
          <p:nvPr/>
        </p:nvSpPr>
        <p:spPr>
          <a:xfrm>
            <a:off x="899640" y="1917000"/>
            <a:ext cx="7560360" cy="4536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endParaRPr/>
          </a:p>
          <a:p>
            <a:pPr>
              <a:lnSpc>
                <a:spcPct val="100000"/>
              </a:lnSpc>
            </a:pP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El hecho de preparar un plan de contingencias, ¿implica un reconocimiento de la ineficiencia en la gestión de la empresa?</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¿Cuál es la orientación principal de un plan de contingencia?</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Investiga: diferencias entre redes cableadas y redes inalámbricas (WiFi).</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¿En qué se basa la recuperación de la información?</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Tu jefe te pide que le hagas una buena política de copias de seguridad para que sea seguida por todos los trabajadores de la empresa. ¿Qué deberá contemplar?</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Trabajas en una empresa donde además de la ofician central, hay una red de oficinas por varias ciudades. Se elabora un plan de contingencias exclusivamente para la oficina central, ¿es esto correcto?</a:t>
            </a:r>
            <a:endParaRPr/>
          </a:p>
          <a:p>
            <a:pPr lvl="1" marL="822960" indent="-456840">
              <a:lnSpc>
                <a:spcPct val="100000"/>
              </a:lnSpc>
              <a:buClr>
                <a:srgbClr val="94c600"/>
              </a:buClr>
              <a:buSzPct val="76000"/>
              <a:buFont typeface="Century Gothic"/>
              <a:buAutoNum type="arabicPeriod" startAt="27"/>
            </a:pPr>
            <a:r>
              <a:rPr lang="es-ES" sz="2200" spc="-1" strike="noStrike">
                <a:solidFill>
                  <a:srgbClr val="3e3d2d"/>
                </a:solidFill>
                <a:uFill>
                  <a:solidFill>
                    <a:srgbClr val="ffffff"/>
                  </a:solidFill>
                </a:uFill>
                <a:latin typeface="Century Gothic"/>
              </a:rPr>
              <a:t>En tu empresa se desarrolla un plan de contingencias que entre otras muchas situaciones, cubre las siguientes: un corte en la corriente eléctrica, el sol pasando a través de un cristal en pleno agosto, derramar una bebida en el teclado o sobre el monitor, olvidarse del portátil en un taxi, el robo del ordenador. ¿crees qué cubrir estos puntos es acertado?</a:t>
            </a:r>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0" name="TextShape 1"/>
          <p:cNvSpPr txBox="1"/>
          <p:nvPr/>
        </p:nvSpPr>
        <p:spPr>
          <a:xfrm>
            <a:off x="1043640" y="836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(X)</a:t>
            </a:r>
            <a:endParaRPr/>
          </a:p>
        </p:txBody>
      </p:sp>
      <p:sp>
        <p:nvSpPr>
          <p:cNvPr id="451" name="TextShape 2"/>
          <p:cNvSpPr txBox="1"/>
          <p:nvPr/>
        </p:nvSpPr>
        <p:spPr>
          <a:xfrm>
            <a:off x="1043640" y="2061000"/>
            <a:ext cx="7416720" cy="424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Modelos de seguridad</a:t>
            </a:r>
            <a:r>
              <a:rPr lang="es-ES" sz="2400" spc="-1" strike="noStrike">
                <a:solidFill>
                  <a:srgbClr val="3e3d2d"/>
                </a:solidFill>
                <a:uFill>
                  <a:solidFill>
                    <a:srgbClr val="ffffff"/>
                  </a:solidFill>
                </a:uFill>
                <a:latin typeface="Century Gothic"/>
              </a:rPr>
              <a:t>:</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Expresión formal de un política de seguridad</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NOTA</a:t>
            </a:r>
            <a:r>
              <a:rPr lang="es-ES" sz="2000" spc="-1" strike="noStrike">
                <a:solidFill>
                  <a:srgbClr val="3e3d2d"/>
                </a:solidFill>
                <a:uFill>
                  <a:solidFill>
                    <a:srgbClr val="ffffff"/>
                  </a:solidFill>
                </a:uFill>
                <a:latin typeface="Century Gothic"/>
              </a:rPr>
              <a:t>: Formal implica que está redactado en términos técnico y matemáticos</a:t>
            </a:r>
            <a:endParaRPr/>
          </a:p>
          <a:p>
            <a:pPr lvl="1" marL="640080" indent="-273960">
              <a:lnSpc>
                <a:spcPct val="100000"/>
              </a:lnSpc>
              <a:buClr>
                <a:srgbClr val="94c600"/>
              </a:buClr>
              <a:buSzPct val="76000"/>
              <a:buFont typeface="Wingdings 2" charset="2"/>
              <a:buChar char=""/>
            </a:pPr>
            <a:r>
              <a:rPr lang="es-ES" sz="2200" spc="-1" strike="noStrike">
                <a:solidFill>
                  <a:srgbClr val="3e3d2d"/>
                </a:solidFill>
                <a:uFill>
                  <a:solidFill>
                    <a:srgbClr val="ffffff"/>
                  </a:solidFill>
                </a:uFill>
                <a:latin typeface="Century Gothic"/>
              </a:rPr>
              <a:t>Utilizado como directriz de evaluación de sistemas de información</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Clasificación</a:t>
            </a:r>
            <a:r>
              <a:rPr lang="es-ES" sz="2200" spc="-1" strike="noStrike">
                <a:solidFill>
                  <a:srgbClr val="3e3d2d"/>
                </a:solidFill>
                <a:uFill>
                  <a:solidFill>
                    <a:srgbClr val="ffffff"/>
                  </a:solidFill>
                </a:uFill>
                <a:latin typeface="Century Gothic"/>
              </a:rPr>
              <a:t>: </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Según las funciones/operaciones sobre las que se ejerce mayor control)</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Grupos</a:t>
            </a:r>
            <a:r>
              <a:rPr lang="es-ES" sz="2000" spc="-1" strike="noStrike">
                <a:solidFill>
                  <a:srgbClr val="3e3d2d"/>
                </a:solidFill>
                <a:uFill>
                  <a:solidFill>
                    <a:srgbClr val="ffffff"/>
                  </a:solidFill>
                </a:uFill>
                <a:latin typeface="Century Gothic"/>
              </a:rPr>
              <a:t>:</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Matriz de Acceso</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Acceso basado en funciones de control</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Multinivel </a:t>
            </a:r>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2" name="TextShape 1"/>
          <p:cNvSpPr txBox="1"/>
          <p:nvPr/>
        </p:nvSpPr>
        <p:spPr>
          <a:xfrm>
            <a:off x="1043640" y="836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(XI)</a:t>
            </a:r>
            <a:endParaRPr/>
          </a:p>
        </p:txBody>
      </p:sp>
      <p:sp>
        <p:nvSpPr>
          <p:cNvPr id="453" name="TextShape 2"/>
          <p:cNvSpPr txBox="1"/>
          <p:nvPr/>
        </p:nvSpPr>
        <p:spPr>
          <a:xfrm>
            <a:off x="1043640" y="2061000"/>
            <a:ext cx="7416720" cy="424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Modelos de seguridad</a:t>
            </a:r>
            <a:r>
              <a:rPr lang="es-ES" sz="2400" spc="-1" strike="noStrike">
                <a:solidFill>
                  <a:srgbClr val="3e3d2d"/>
                </a:solidFill>
                <a:uFill>
                  <a:solidFill>
                    <a:srgbClr val="ffffff"/>
                  </a:solidFill>
                </a:uFill>
                <a:latin typeface="Century Gothic"/>
              </a:rPr>
              <a:t>: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Matriz de acceso</a:t>
            </a:r>
            <a:r>
              <a:rPr lang="es-ES" sz="2200" spc="-1" strike="noStrike">
                <a:solidFill>
                  <a:srgbClr val="3e3d2d"/>
                </a:solidFill>
                <a:uFill>
                  <a:solidFill>
                    <a:srgbClr val="ffffff"/>
                  </a:solidFill>
                </a:uFill>
                <a:latin typeface="Century Gothic"/>
              </a:rPr>
              <a:t>:</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Elementos básicos</a:t>
            </a:r>
            <a:r>
              <a:rPr lang="es-ES" sz="2000" spc="-1" strike="noStrike">
                <a:solidFill>
                  <a:srgbClr val="3e3d2d"/>
                </a:solidFill>
                <a:uFill>
                  <a:solidFill>
                    <a:srgbClr val="ffffff"/>
                  </a:solidFill>
                </a:uFill>
                <a:latin typeface="Century Gothic"/>
              </a:rPr>
              <a:t>: sujeto, objeto y tipo de acceso</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Aplicación</a:t>
            </a:r>
            <a:r>
              <a:rPr lang="es-ES" sz="2000" spc="-1" strike="noStrike">
                <a:solidFill>
                  <a:srgbClr val="3e3d2d"/>
                </a:solidFill>
                <a:uFill>
                  <a:solidFill>
                    <a:srgbClr val="ffffff"/>
                  </a:solidFill>
                </a:uFill>
                <a:latin typeface="Century Gothic"/>
              </a:rPr>
              <a:t>: cualquier SI, controla confidencialidad e integridad de los datos</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Acceso basado en funciones de control</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RBAC</a:t>
            </a:r>
            <a:r>
              <a:rPr b="1" lang="es-ES" sz="2000" spc="-1" strike="noStrike">
                <a:solidFill>
                  <a:srgbClr val="3e3d2d"/>
                </a:solidFill>
                <a:uFill>
                  <a:solidFill>
                    <a:srgbClr val="ffffff"/>
                  </a:solidFill>
                </a:uFill>
                <a:latin typeface="Century Gothic"/>
              </a:rPr>
              <a:t>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Role Access Base Control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Modalidad del anterior</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Acceso por función, no por sujeto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Ej.- usua rio que es alumno/profesor</a:t>
            </a:r>
            <a:endParaRPr/>
          </a:p>
          <a:p>
            <a:pPr lvl="2" marL="914400" indent="-228240">
              <a:lnSpc>
                <a:spcPct val="100000"/>
              </a:lnSpc>
              <a:buClr>
                <a:srgbClr val="94c600"/>
              </a:buClr>
              <a:buSzPct val="76000"/>
              <a:buFont typeface="Wingdings 2" charset="2"/>
              <a:buChar char=""/>
            </a:pPr>
            <a:r>
              <a:rPr lang="es-ES" sz="2000" spc="-1" strike="noStrike" u="sng">
                <a:solidFill>
                  <a:srgbClr val="3e3d2d"/>
                </a:solidFill>
                <a:uFill>
                  <a:solidFill>
                    <a:srgbClr val="ffffff"/>
                  </a:solidFill>
                </a:uFill>
                <a:latin typeface="Century Gothic"/>
              </a:rPr>
              <a:t>Aplicación</a:t>
            </a:r>
            <a:r>
              <a:rPr lang="es-ES" sz="2000" spc="-1" strike="noStrike">
                <a:solidFill>
                  <a:srgbClr val="3e3d2d"/>
                </a:solidFill>
                <a:uFill>
                  <a:solidFill>
                    <a:srgbClr val="ffffff"/>
                  </a:solidFill>
                </a:uFill>
                <a:latin typeface="Century Gothic"/>
              </a:rPr>
              <a:t>: controla confidencialidad e integridad de los datos</a:t>
            </a:r>
            <a:endParaRPr/>
          </a:p>
          <a:p>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TextShape 1"/>
          <p:cNvSpPr txBox="1"/>
          <p:nvPr/>
        </p:nvSpPr>
        <p:spPr>
          <a:xfrm>
            <a:off x="1043640" y="836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(XII)</a:t>
            </a:r>
            <a:endParaRPr/>
          </a:p>
        </p:txBody>
      </p:sp>
      <p:sp>
        <p:nvSpPr>
          <p:cNvPr id="455" name="TextShape 2"/>
          <p:cNvSpPr txBox="1"/>
          <p:nvPr/>
        </p:nvSpPr>
        <p:spPr>
          <a:xfrm>
            <a:off x="1043640" y="2061000"/>
            <a:ext cx="7416720" cy="424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Modelos de seguridad</a:t>
            </a:r>
            <a:r>
              <a:rPr lang="es-ES" sz="2400" spc="-1" strike="noStrike">
                <a:solidFill>
                  <a:srgbClr val="3e3d2d"/>
                </a:solidFill>
                <a:uFill>
                  <a:solidFill>
                    <a:srgbClr val="ffffff"/>
                  </a:solidFill>
                </a:uFill>
                <a:latin typeface="Century Gothic"/>
              </a:rPr>
              <a:t>: (cont.)</a:t>
            </a:r>
            <a:endParaRPr/>
          </a:p>
          <a:p>
            <a:pPr lvl="1" marL="640080" indent="-273960">
              <a:lnSpc>
                <a:spcPct val="100000"/>
              </a:lnSpc>
              <a:buClr>
                <a:srgbClr val="94c600"/>
              </a:buClr>
              <a:buSzPct val="76000"/>
              <a:buFont typeface="Wingdings 2" charset="2"/>
              <a:buChar char=""/>
            </a:pPr>
            <a:r>
              <a:rPr b="1" lang="es-ES" sz="2200" spc="-1" strike="noStrike">
                <a:solidFill>
                  <a:srgbClr val="3e3d2d"/>
                </a:solidFill>
                <a:uFill>
                  <a:solidFill>
                    <a:srgbClr val="ffffff"/>
                  </a:solidFill>
                </a:uFill>
                <a:latin typeface="Century Gothic"/>
              </a:rPr>
              <a:t>Multinivel:</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Basado en la jerarquización de los datos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Igual importancia en los datos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Distinta privacidad de los datos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Ej.- Datos personales frente a nombres de productos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Acceso de usuarios </a:t>
            </a:r>
            <a:r>
              <a:rPr lang="es-ES" sz="2000" spc="-1" strike="noStrike">
                <a:solidFill>
                  <a:srgbClr val="3e3d2d"/>
                </a:solidFill>
                <a:uFill>
                  <a:solidFill>
                    <a:srgbClr val="ffffff"/>
                  </a:solidFill>
                </a:uFill>
                <a:latin typeface="Wingdings"/>
              </a:rPr>
              <a:t></a:t>
            </a:r>
            <a:r>
              <a:rPr lang="es-ES" sz="2000" spc="-1" strike="noStrike">
                <a:solidFill>
                  <a:srgbClr val="3e3d2d"/>
                </a:solidFill>
                <a:uFill>
                  <a:solidFill>
                    <a:srgbClr val="ffffff"/>
                  </a:solidFill>
                </a:uFill>
                <a:latin typeface="Century Gothic"/>
              </a:rPr>
              <a:t> según nivel autorizado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Mejor control del flujo de datos entre niveles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Ejemplos:</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Modelo Bell-LaPadula (confidencialidad)</a:t>
            </a:r>
            <a:endParaRPr/>
          </a:p>
          <a:p>
            <a:pPr lvl="3" marL="1124640" indent="-228240">
              <a:lnSpc>
                <a:spcPct val="100000"/>
              </a:lnSpc>
              <a:buClr>
                <a:srgbClr val="94c600"/>
              </a:buClr>
              <a:buSzPct val="76000"/>
              <a:buFont typeface="Wingdings 2" charset="2"/>
              <a:buChar char=""/>
            </a:pPr>
            <a:r>
              <a:rPr lang="es-ES" sz="1800" spc="-1" strike="noStrike">
                <a:solidFill>
                  <a:srgbClr val="3e3d2d"/>
                </a:solidFill>
                <a:uFill>
                  <a:solidFill>
                    <a:srgbClr val="ffffff"/>
                  </a:solidFill>
                </a:uFill>
                <a:latin typeface="Century Gothic"/>
              </a:rPr>
              <a:t>Modelo Biba (integridad)</a:t>
            </a:r>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6" name="TextShape 1"/>
          <p:cNvSpPr txBox="1"/>
          <p:nvPr/>
        </p:nvSpPr>
        <p:spPr>
          <a:xfrm>
            <a:off x="1043640" y="83664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5. Herramientas de análisis y gestión de riesgos (XIII)</a:t>
            </a:r>
            <a:endParaRPr/>
          </a:p>
        </p:txBody>
      </p:sp>
      <p:sp>
        <p:nvSpPr>
          <p:cNvPr id="457" name="TextShape 2"/>
          <p:cNvSpPr txBox="1"/>
          <p:nvPr/>
        </p:nvSpPr>
        <p:spPr>
          <a:xfrm>
            <a:off x="1043640" y="2061000"/>
            <a:ext cx="7128720" cy="4392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Actividades</a:t>
            </a:r>
            <a:r>
              <a:rPr lang="es-ES" sz="2400" spc="-1" strike="noStrike">
                <a:solidFill>
                  <a:srgbClr val="3e3d2d"/>
                </a:solidFill>
                <a:uFill>
                  <a:solidFill>
                    <a:srgbClr val="ffffff"/>
                  </a:solidFill>
                </a:uFill>
                <a:latin typeface="Century Gothic"/>
              </a:rPr>
              <a:t>:</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¿Una misma política de seguridad puede servir a todo tipo de empresas?</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¿De qué modo debe ser redactada la política de seguridad de una organización?</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Define con tus propias palabras que es un plan de contingencias.</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Investiga en internet sobre empresas especializadas en auditorias de sistemas de información (sugerencias: Hipasec, Audisis). Escoge una de estas empresas y contesta las siguientes preguntas:</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¿En qué fases realiza auditoría?</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¿Qué tipos de auditoría realiza?</a:t>
            </a:r>
            <a:endParaRPr/>
          </a:p>
          <a:p>
            <a:pPr lvl="2" marL="1097280" indent="-456840">
              <a:lnSpc>
                <a:spcPct val="100000"/>
              </a:lnSpc>
              <a:buClr>
                <a:srgbClr val="94c600"/>
              </a:buClr>
              <a:buSzPct val="76000"/>
              <a:buFont typeface="Century Gothic"/>
              <a:buAutoNum type="alphaLcParenR"/>
            </a:pPr>
            <a:r>
              <a:rPr lang="es-ES" sz="2000" spc="-1" strike="noStrike">
                <a:solidFill>
                  <a:srgbClr val="3e3d2d"/>
                </a:solidFill>
                <a:uFill>
                  <a:solidFill>
                    <a:srgbClr val="ffffff"/>
                  </a:solidFill>
                </a:uFill>
                <a:latin typeface="Century Gothic"/>
              </a:rPr>
              <a:t>¿Ofrece revisiones periódicas del sistema?</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Investiga en internet para encontrar el software de auditoria: CaseWare, WizSoft, Ecora, ACL, AUDAP y otros. Escoge uno o varios y haz una lista de las operaciones que realiza para llevar a cabo la auditoría.</a:t>
            </a:r>
            <a:endParaRPr/>
          </a:p>
          <a:p>
            <a:pPr lvl="1" marL="822960" indent="-456840">
              <a:lnSpc>
                <a:spcPct val="100000"/>
              </a:lnSpc>
              <a:buClr>
                <a:srgbClr val="94c600"/>
              </a:buClr>
              <a:buSzPct val="76000"/>
              <a:buFont typeface="Century Gothic"/>
              <a:buAutoNum type="arabicPeriod" startAt="34"/>
            </a:pPr>
            <a:r>
              <a:rPr lang="es-ES" sz="2200" spc="-1" strike="noStrike">
                <a:solidFill>
                  <a:srgbClr val="3e3d2d"/>
                </a:solidFill>
                <a:uFill>
                  <a:solidFill>
                    <a:srgbClr val="ffffff"/>
                  </a:solidFill>
                </a:uFill>
                <a:latin typeface="Century Gothic"/>
              </a:rPr>
              <a:t>Averigua que información tiene wikipedia sobre el modelo de seguridad Bell-LaPadula. Escribe la definición que hace del modelo.</a:t>
            </a:r>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8"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PRACTICA PROFESIONAL</a:t>
            </a:r>
            <a:endParaRPr/>
          </a:p>
        </p:txBody>
      </p:sp>
      <p:pic>
        <p:nvPicPr>
          <p:cNvPr id="459" name="Picture 8" descr=""/>
          <p:cNvPicPr/>
          <p:nvPr/>
        </p:nvPicPr>
        <p:blipFill>
          <a:blip r:embed="rId1"/>
          <a:stretch/>
        </p:blipFill>
        <p:spPr>
          <a:xfrm>
            <a:off x="1331640" y="2277000"/>
            <a:ext cx="6329880" cy="391284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0" name="TextShape 1"/>
          <p:cNvSpPr txBox="1"/>
          <p:nvPr/>
        </p:nvSpPr>
        <p:spPr>
          <a:xfrm>
            <a:off x="1043640" y="1027800"/>
            <a:ext cx="7024320" cy="11426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MUNDO LABORAL</a:t>
            </a:r>
            <a:endParaRPr/>
          </a:p>
        </p:txBody>
      </p:sp>
      <p:sp>
        <p:nvSpPr>
          <p:cNvPr id="461" name="TextShape 2"/>
          <p:cNvSpPr txBox="1"/>
          <p:nvPr/>
        </p:nvSpPr>
        <p:spPr>
          <a:xfrm>
            <a:off x="1043640" y="2323800"/>
            <a:ext cx="6777000" cy="3508560"/>
          </a:xfrm>
          <a:prstGeom prst="rect">
            <a:avLst/>
          </a:prstGeom>
          <a:noFill/>
          <a:ln>
            <a:noFill/>
          </a:ln>
        </p:spPr>
        <p:txBody>
          <a:bodyPr/>
          <a:p>
            <a:pPr>
              <a:lnSpc>
                <a:spcPct val="100000"/>
              </a:lnSpc>
            </a:pPr>
            <a:endParaRPr/>
          </a:p>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Lectura del artículo</a:t>
            </a:r>
            <a:r>
              <a:rPr b="1" lang="es-ES" sz="2400" spc="-1" strike="noStrike">
                <a:solidFill>
                  <a:srgbClr val="3e3d2d"/>
                </a:solidFill>
                <a:uFill>
                  <a:solidFill>
                    <a:srgbClr val="ffffff"/>
                  </a:solidFill>
                </a:uFill>
                <a:latin typeface="Century Gothic"/>
              </a:rPr>
              <a:t>:</a:t>
            </a:r>
            <a:endParaRPr/>
          </a:p>
          <a:p>
            <a:pPr>
              <a:lnSpc>
                <a:spcPct val="100000"/>
              </a:lnSpc>
            </a:pPr>
            <a:endParaRPr/>
          </a:p>
          <a:p>
            <a:pPr>
              <a:lnSpc>
                <a:spcPct val="100000"/>
              </a:lnSpc>
            </a:pPr>
            <a:endParaRPr/>
          </a:p>
          <a:p>
            <a:pPr lvl="1" marL="640080" indent="-273960">
              <a:lnSpc>
                <a:spcPct val="100000"/>
              </a:lnSpc>
              <a:buClr>
                <a:srgbClr val="94c600"/>
              </a:buClr>
              <a:buSzPct val="76000"/>
              <a:buFont typeface="Wingdings 2" charset="2"/>
              <a:buChar char=""/>
            </a:pPr>
            <a:r>
              <a:rPr lang="es-ES" sz="2200" spc="-1" strike="noStrike" u="sng">
                <a:solidFill>
                  <a:srgbClr val="e68200"/>
                </a:solidFill>
                <a:uFill>
                  <a:solidFill>
                    <a:srgbClr val="ffffff"/>
                  </a:solidFill>
                </a:uFill>
                <a:latin typeface="Century Gothic"/>
              </a:rPr>
              <a:t>http</a:t>
            </a:r>
            <a:r>
              <a:rPr lang="es-ES" sz="2200" spc="-1" strike="noStrike" u="sng">
                <a:solidFill>
                  <a:srgbClr val="e68200"/>
                </a:solidFill>
                <a:uFill>
                  <a:solidFill>
                    <a:srgbClr val="ffffff"/>
                  </a:solidFill>
                </a:uFill>
                <a:latin typeface="Century Gothic"/>
              </a:rPr>
              <a:t>://</a:t>
            </a:r>
            <a:r>
              <a:rPr lang="es-ES" sz="2200" spc="-1" strike="noStrike" u="sng">
                <a:solidFill>
                  <a:srgbClr val="e68200"/>
                </a:solidFill>
                <a:uFill>
                  <a:solidFill>
                    <a:srgbClr val="ffffff"/>
                  </a:solidFill>
                </a:uFill>
                <a:latin typeface="Century Gothic"/>
              </a:rPr>
              <a:t>lta.reuters.com/article/internetNews/idLTASIE56L08920090722</a:t>
            </a:r>
            <a:r>
              <a:rPr lang="es-ES" sz="2200" spc="-1" strike="noStrike">
                <a:solidFill>
                  <a:srgbClr val="3e3d2d"/>
                </a:solidFill>
                <a:uFill>
                  <a:solidFill>
                    <a:srgbClr val="ffffff"/>
                  </a:solidFill>
                </a:uFill>
                <a:latin typeface="Century Gothic"/>
              </a:rPr>
              <a:t> </a:t>
            </a:r>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62" name="Picture 8" descr=""/>
          <p:cNvPicPr/>
          <p:nvPr/>
        </p:nvPicPr>
        <p:blipFill>
          <a:blip r:embed="rId1"/>
          <a:stretch/>
        </p:blipFill>
        <p:spPr>
          <a:xfrm>
            <a:off x="899640" y="836640"/>
            <a:ext cx="7344360" cy="5584320"/>
          </a:xfrm>
          <a:prstGeom prst="rect">
            <a:avLst/>
          </a:prstGeom>
          <a:ln w="28440">
            <a:solidFill>
              <a:srgbClr val="33cc33"/>
            </a:solidFill>
            <a:miter/>
          </a:ln>
          <a:effectLst>
            <a:outerShdw algn="ctr" dir="18900000" dist="107763" rotWithShape="0">
              <a:schemeClr val="bg2">
                <a:alpha val="50000"/>
              </a:scheme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TextShape 1"/>
          <p:cNvSpPr txBox="1"/>
          <p:nvPr/>
        </p:nvSpPr>
        <p:spPr>
          <a:xfrm>
            <a:off x="1043640" y="83664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 (V)</a:t>
            </a:r>
            <a:endParaRPr/>
          </a:p>
        </p:txBody>
      </p:sp>
      <p:sp>
        <p:nvSpPr>
          <p:cNvPr id="283" name="TextShape 2"/>
          <p:cNvSpPr txBox="1"/>
          <p:nvPr/>
        </p:nvSpPr>
        <p:spPr>
          <a:xfrm>
            <a:off x="1043640" y="1700640"/>
            <a:ext cx="6777000" cy="4608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Estudio del caso:</a:t>
            </a:r>
            <a:endParaRPr/>
          </a:p>
          <a:p>
            <a:pPr>
              <a:lnSpc>
                <a:spcPct val="100000"/>
              </a:lnSpc>
            </a:pPr>
            <a:endParaRPr/>
          </a:p>
          <a:p>
            <a:pPr lvl="1" marL="822960" indent="-456840">
              <a:lnSpc>
                <a:spcPct val="100000"/>
              </a:lnSpc>
              <a:buClr>
                <a:srgbClr val="94c600"/>
              </a:buClr>
              <a:buSzPct val="76000"/>
              <a:buFont typeface="Century Gothic"/>
              <a:buAutoNum type="arabicPeriod"/>
            </a:pPr>
            <a:r>
              <a:rPr lang="es-ES" sz="2200" spc="-1" strike="noStrike">
                <a:solidFill>
                  <a:srgbClr val="3e3d2d"/>
                </a:solidFill>
                <a:uFill>
                  <a:solidFill>
                    <a:srgbClr val="ffffff"/>
                  </a:solidFill>
                </a:uFill>
                <a:latin typeface="Century Gothic"/>
              </a:rPr>
              <a:t>Elabora un listado de los activos de la clínica. </a:t>
            </a:r>
            <a:endParaRPr/>
          </a:p>
          <a:p>
            <a:pPr lvl="2" marL="1097280" indent="-4568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¿Cuáles son los activos?</a:t>
            </a:r>
            <a:endParaRPr/>
          </a:p>
          <a:p>
            <a:pPr lvl="1" marL="822960" indent="-456840">
              <a:lnSpc>
                <a:spcPct val="100000"/>
              </a:lnSpc>
              <a:buClr>
                <a:srgbClr val="94c600"/>
              </a:buClr>
              <a:buSzPct val="76000"/>
              <a:buFont typeface="Century Gothic"/>
              <a:buAutoNum type="arabicPeriod"/>
            </a:pPr>
            <a:r>
              <a:rPr lang="es-ES" sz="2200" spc="-1" strike="noStrike">
                <a:solidFill>
                  <a:srgbClr val="3e3d2d"/>
                </a:solidFill>
                <a:uFill>
                  <a:solidFill>
                    <a:srgbClr val="ffffff"/>
                  </a:solidFill>
                </a:uFill>
                <a:latin typeface="Century Gothic"/>
              </a:rPr>
              <a:t>Observa que sistemas de seguridad física y lógica están protegiendo actualmente el sistema. Si están revisados y actualizados. </a:t>
            </a:r>
            <a:endParaRPr/>
          </a:p>
          <a:p>
            <a:pPr lvl="2" marL="1097280" indent="-4568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¿Qué es la seguridad física y lógica?</a:t>
            </a:r>
            <a:endParaRPr/>
          </a:p>
          <a:p>
            <a:pPr lvl="1" marL="822960" indent="-456840">
              <a:lnSpc>
                <a:spcPct val="100000"/>
              </a:lnSpc>
              <a:buClr>
                <a:srgbClr val="94c600"/>
              </a:buClr>
              <a:buSzPct val="76000"/>
              <a:buFont typeface="Century Gothic"/>
              <a:buAutoNum type="arabicPeriod"/>
            </a:pPr>
            <a:r>
              <a:rPr lang="es-ES" sz="2200" spc="-1" strike="noStrike">
                <a:solidFill>
                  <a:srgbClr val="3e3d2d"/>
                </a:solidFill>
                <a:uFill>
                  <a:solidFill>
                    <a:srgbClr val="ffffff"/>
                  </a:solidFill>
                </a:uFill>
                <a:latin typeface="Century Gothic"/>
              </a:rPr>
              <a:t>Comprueba cuales son las vulnerabilidades del sistema informático, tanto en software, como en el hardware, el personal y las instalaciones.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¿Qué propiedades debe tener el sistema de información para ser seguro?</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¿Qué amenazas y riesgos existen?</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¿Qué vulnerabilidades tiene el sistema?</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TextShape 1"/>
          <p:cNvSpPr txBox="1"/>
          <p:nvPr/>
        </p:nvSpPr>
        <p:spPr>
          <a:xfrm>
            <a:off x="1043640" y="836640"/>
            <a:ext cx="7024320" cy="816840"/>
          </a:xfrm>
          <a:prstGeom prst="rect">
            <a:avLst/>
          </a:prstGeom>
          <a:noFill/>
          <a:ln>
            <a:noFill/>
          </a:ln>
        </p:spPr>
        <p:txBody>
          <a:bodyPr anchor="b"/>
          <a:p>
            <a:pPr>
              <a:lnSpc>
                <a:spcPct val="100000"/>
              </a:lnSpc>
            </a:pPr>
            <a:r>
              <a:rPr lang="es-ES" sz="4000" spc="-1" strike="noStrike">
                <a:solidFill>
                  <a:srgbClr val="94c600"/>
                </a:solidFill>
                <a:uFill>
                  <a:solidFill>
                    <a:srgbClr val="ffffff"/>
                  </a:solidFill>
                </a:uFill>
                <a:latin typeface="Century Gothic"/>
              </a:rPr>
              <a:t>Caso práctico inicial (VI)</a:t>
            </a:r>
            <a:endParaRPr/>
          </a:p>
        </p:txBody>
      </p:sp>
      <p:sp>
        <p:nvSpPr>
          <p:cNvPr id="285" name="TextShape 2"/>
          <p:cNvSpPr txBox="1"/>
          <p:nvPr/>
        </p:nvSpPr>
        <p:spPr>
          <a:xfrm>
            <a:off x="1043640" y="1700640"/>
            <a:ext cx="7272720" cy="4680000"/>
          </a:xfrm>
          <a:prstGeom prst="rect">
            <a:avLst/>
          </a:prstGeom>
          <a:noFill/>
          <a:ln>
            <a:noFill/>
          </a:ln>
        </p:spPr>
        <p:txBody>
          <a:bodyPr/>
          <a:p>
            <a:pPr marL="343080" indent="-273960">
              <a:lnSpc>
                <a:spcPct val="100000"/>
              </a:lnSpc>
              <a:buClr>
                <a:srgbClr val="94c600"/>
              </a:buClr>
              <a:buSzPct val="76000"/>
              <a:buFont typeface="Wingdings 2" charset="2"/>
              <a:buChar char=""/>
            </a:pPr>
            <a:r>
              <a:rPr b="1" lang="es-ES" sz="2400" spc="-1" strike="noStrike" u="sng">
                <a:solidFill>
                  <a:srgbClr val="3e3d2d"/>
                </a:solidFill>
                <a:uFill>
                  <a:solidFill>
                    <a:srgbClr val="ffffff"/>
                  </a:solidFill>
                </a:uFill>
                <a:latin typeface="Century Gothic"/>
              </a:rPr>
              <a:t>Estudio del caso</a:t>
            </a:r>
            <a:r>
              <a:rPr lang="es-ES" sz="2400" spc="-1" strike="noStrike">
                <a:solidFill>
                  <a:srgbClr val="3e3d2d"/>
                </a:solidFill>
                <a:uFill>
                  <a:solidFill>
                    <a:srgbClr val="ffffff"/>
                  </a:solidFill>
                </a:uFill>
                <a:latin typeface="Century Gothic"/>
              </a:rPr>
              <a:t>: (Cont.)</a:t>
            </a:r>
            <a:endParaRPr/>
          </a:p>
          <a:p>
            <a:pPr>
              <a:lnSpc>
                <a:spcPct val="100000"/>
              </a:lnSpc>
            </a:pPr>
            <a:endParaRPr/>
          </a:p>
          <a:p>
            <a:pPr lvl="1" marL="822960" indent="-456840">
              <a:lnSpc>
                <a:spcPct val="100000"/>
              </a:lnSpc>
              <a:buClr>
                <a:srgbClr val="94c600"/>
              </a:buClr>
              <a:buSzPct val="76000"/>
              <a:buFont typeface="Century Gothic"/>
              <a:buAutoNum type="arabicPeriod" startAt="4"/>
            </a:pPr>
            <a:r>
              <a:rPr lang="es-ES" sz="2200" spc="-1" strike="noStrike">
                <a:solidFill>
                  <a:srgbClr val="3e3d2d"/>
                </a:solidFill>
                <a:uFill>
                  <a:solidFill>
                    <a:srgbClr val="ffffff"/>
                  </a:solidFill>
                </a:uFill>
                <a:latin typeface="Century Gothic"/>
              </a:rPr>
              <a:t>Elabora un listado de servicios y mecanismos que incrementarían la seguridad de la información.</a:t>
            </a:r>
            <a:endParaRPr/>
          </a:p>
          <a:p>
            <a:pPr lvl="2" marL="1097280" indent="-4568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¿Qué servicios de seguridad se necesitan y qué mecanismos son necesarios para asegurar esos servicios?</a:t>
            </a:r>
            <a:endParaRPr/>
          </a:p>
          <a:p>
            <a:pPr lvl="1" marL="822960" indent="-456840">
              <a:lnSpc>
                <a:spcPct val="100000"/>
              </a:lnSpc>
              <a:buClr>
                <a:srgbClr val="94c600"/>
              </a:buClr>
              <a:buSzPct val="76000"/>
              <a:buFont typeface="Century Gothic"/>
              <a:buAutoNum type="arabicPeriod" startAt="5"/>
            </a:pPr>
            <a:r>
              <a:rPr lang="es-ES" sz="2200" spc="-1" strike="noStrike">
                <a:solidFill>
                  <a:srgbClr val="3e3d2d"/>
                </a:solidFill>
                <a:uFill>
                  <a:solidFill>
                    <a:srgbClr val="ffffff"/>
                  </a:solidFill>
                </a:uFill>
                <a:latin typeface="Century Gothic"/>
              </a:rPr>
              <a:t>Investiga si la clínica dispone de una política de seguridad o un plan de contingencias.</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¿Está informado todo el personal de la política de seguridad?</a:t>
            </a:r>
            <a:endParaRPr/>
          </a:p>
          <a:p>
            <a:pPr lvl="2" marL="914400" indent="-2282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¿Se realizan ensayos y simulacros según el plan de contingencias?</a:t>
            </a:r>
            <a:endParaRPr/>
          </a:p>
          <a:p>
            <a:pPr lvl="1" marL="822960" indent="-456840">
              <a:lnSpc>
                <a:spcPct val="100000"/>
              </a:lnSpc>
              <a:buClr>
                <a:srgbClr val="94c600"/>
              </a:buClr>
              <a:buSzPct val="76000"/>
              <a:buFont typeface="Century Gothic"/>
              <a:buAutoNum type="arabicPeriod" startAt="5"/>
            </a:pPr>
            <a:r>
              <a:rPr lang="es-ES" sz="2200" spc="-1" strike="noStrike">
                <a:solidFill>
                  <a:srgbClr val="3e3d2d"/>
                </a:solidFill>
                <a:uFill>
                  <a:solidFill>
                    <a:srgbClr val="ffffff"/>
                  </a:solidFill>
                </a:uFill>
                <a:latin typeface="Century Gothic"/>
              </a:rPr>
              <a:t>Determina si la clínica requiere una auditoría informática.</a:t>
            </a:r>
            <a:endParaRPr/>
          </a:p>
          <a:p>
            <a:pPr lvl="2" marL="1097280" indent="-4568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¿En que consistirá la auditoría?</a:t>
            </a:r>
            <a:endParaRPr/>
          </a:p>
          <a:p>
            <a:pPr lvl="2" marL="1097280" indent="-456840">
              <a:lnSpc>
                <a:spcPct val="100000"/>
              </a:lnSpc>
              <a:buClr>
                <a:srgbClr val="94c600"/>
              </a:buClr>
              <a:buSzPct val="76000"/>
              <a:buFont typeface="Wingdings 2" charset="2"/>
              <a:buChar char=""/>
            </a:pPr>
            <a:r>
              <a:rPr lang="es-ES" sz="2000" spc="-1" strike="noStrike">
                <a:solidFill>
                  <a:srgbClr val="3e3d2d"/>
                </a:solidFill>
                <a:uFill>
                  <a:solidFill>
                    <a:srgbClr val="ffffff"/>
                  </a:solidFill>
                </a:uFill>
                <a:latin typeface="Century Gothic"/>
              </a:rPr>
              <a:t>¿Se realizará con algún software específico para auditoría informática?</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900</TotalTime>
  <Application>LibreOffice/5.0.1.2$Linux_X86_64 LibreOffice_project/00m0$Build-2</Application>
  <Paragraphs>775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2011-09-10T16:32:18Z</dcterms:created>
  <dc:creator>Javier</dc:creator>
  <dc:language>es-ES</dc:language>
  <cp:lastModifiedBy>Javier</cp:lastModifiedBy>
  <dcterms:modified xsi:type="dcterms:W3CDTF">2011-09-22T20:51:39Z</dcterms:modified>
  <cp:revision>128</cp:revision>
  <dc:title>Seguridad informática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79</vt:i4>
  </property>
</Properties>
</file>