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29A56D"/>
    <a:srgbClr val="FFFFFF"/>
    <a:srgbClr val="6600CC"/>
    <a:srgbClr val="FF3399"/>
    <a:srgbClr val="5F5F5F"/>
    <a:srgbClr val="AFBD5B"/>
    <a:srgbClr val="333333"/>
    <a:srgbClr val="D66CBF"/>
    <a:srgbClr val="627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2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BE89-A0C6-4F03-BAA3-5E40435BB939}" type="datetimeFigureOut">
              <a:rPr lang="es-ES" smtClean="0"/>
              <a:pPr/>
              <a:t>23/11/2017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FFE4-E865-424D-AA68-6595D9FD0F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BE89-A0C6-4F03-BAA3-5E40435BB939}" type="datetimeFigureOut">
              <a:rPr lang="es-ES" smtClean="0"/>
              <a:pPr/>
              <a:t>23/11/2017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FFE4-E865-424D-AA68-6595D9FD0F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BE89-A0C6-4F03-BAA3-5E40435BB939}" type="datetimeFigureOut">
              <a:rPr lang="es-ES" smtClean="0"/>
              <a:pPr/>
              <a:t>23/11/2017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FFE4-E865-424D-AA68-6595D9FD0F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BE89-A0C6-4F03-BAA3-5E40435BB939}" type="datetimeFigureOut">
              <a:rPr lang="es-ES" smtClean="0"/>
              <a:pPr/>
              <a:t>23/11/2017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FFE4-E865-424D-AA68-6595D9FD0F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BE89-A0C6-4F03-BAA3-5E40435BB939}" type="datetimeFigureOut">
              <a:rPr lang="es-ES" smtClean="0"/>
              <a:pPr/>
              <a:t>23/11/2017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FFE4-E865-424D-AA68-6595D9FD0F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BE89-A0C6-4F03-BAA3-5E40435BB939}" type="datetimeFigureOut">
              <a:rPr lang="es-ES" smtClean="0"/>
              <a:pPr/>
              <a:t>23/11/2017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FFE4-E865-424D-AA68-6595D9FD0F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BE89-A0C6-4F03-BAA3-5E40435BB939}" type="datetimeFigureOut">
              <a:rPr lang="es-ES" smtClean="0"/>
              <a:pPr/>
              <a:t>23/11/2017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FFE4-E865-424D-AA68-6595D9FD0F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BE89-A0C6-4F03-BAA3-5E40435BB939}" type="datetimeFigureOut">
              <a:rPr lang="es-ES" smtClean="0"/>
              <a:pPr/>
              <a:t>23/11/2017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FFE4-E865-424D-AA68-6595D9FD0F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BE89-A0C6-4F03-BAA3-5E40435BB939}" type="datetimeFigureOut">
              <a:rPr lang="es-ES" smtClean="0"/>
              <a:pPr/>
              <a:t>23/11/2017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FFE4-E865-424D-AA68-6595D9FD0F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BE89-A0C6-4F03-BAA3-5E40435BB939}" type="datetimeFigureOut">
              <a:rPr lang="es-ES" smtClean="0"/>
              <a:pPr/>
              <a:t>23/11/2017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FFE4-E865-424D-AA68-6595D9FD0F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BE89-A0C6-4F03-BAA3-5E40435BB939}" type="datetimeFigureOut">
              <a:rPr lang="es-ES" smtClean="0"/>
              <a:pPr/>
              <a:t>23/11/2017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FFE4-E865-424D-AA68-6595D9FD0F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A56D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1BE89-A0C6-4F03-BAA3-5E40435BB939}" type="datetimeFigureOut">
              <a:rPr lang="es-ES" smtClean="0"/>
              <a:pPr/>
              <a:t>23/11/2017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3FFE4-E865-424D-AA68-6595D9FD0F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2786050" y="928670"/>
            <a:ext cx="5572164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Gestión de</a:t>
            </a:r>
          </a:p>
        </p:txBody>
      </p:sp>
      <p:sp>
        <p:nvSpPr>
          <p:cNvPr id="9" name="8 Rectángulo"/>
          <p:cNvSpPr/>
          <p:nvPr/>
        </p:nvSpPr>
        <p:spPr>
          <a:xfrm>
            <a:off x="3214678" y="1785926"/>
            <a:ext cx="54292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0" b="1" dirty="0" smtClean="0">
                <a:solidFill>
                  <a:srgbClr val="6600CC"/>
                </a:solidFill>
                <a:latin typeface="Corbel" pitchFamily="34" charset="0"/>
              </a:rPr>
              <a:t>USUARIOS</a:t>
            </a:r>
            <a:endParaRPr lang="es-ES" sz="8000" dirty="0">
              <a:solidFill>
                <a:srgbClr val="6600CC"/>
              </a:solidFill>
            </a:endParaRPr>
          </a:p>
        </p:txBody>
      </p:sp>
      <p:pic>
        <p:nvPicPr>
          <p:cNvPr id="8194" name="Picture 2" descr="http://ubuntubook.files.wordpress.com/2011/06/user-group-icon.png?w=59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857364"/>
            <a:ext cx="3357586" cy="3357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4357686" y="1500174"/>
            <a:ext cx="3500462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4400" b="1" i="0" u="none" strike="noStrike" kern="1200" cap="none" spc="0" normalizeH="0" baseline="0" noProof="0" dirty="0" smtClean="0">
              <a:ln>
                <a:noFill/>
              </a:ln>
              <a:solidFill>
                <a:srgbClr val="29A56D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286116" y="2143116"/>
            <a:ext cx="5572164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endParaRPr kumimoji="0" lang="es-ES" sz="4400" b="1" i="0" u="none" strike="noStrike" kern="1200" cap="none" spc="0" normalizeH="0" baseline="0" noProof="0" dirty="0" smtClean="0">
              <a:ln>
                <a:noFill/>
              </a:ln>
              <a:solidFill>
                <a:srgbClr val="29A56D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071670" y="182383"/>
            <a:ext cx="521497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3200" dirty="0" smtClean="0">
                <a:solidFill>
                  <a:srgbClr val="6600CC"/>
                </a:solidFill>
                <a:latin typeface="Trebuchet MS" pitchFamily="34" charset="0"/>
                <a:ea typeface="Times New Roman" pitchFamily="18" charset="0"/>
              </a:rPr>
              <a:t>4</a:t>
            </a:r>
            <a:r>
              <a:rPr kumimoji="0" lang="es-ES" sz="32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Trebuchet MS" pitchFamily="34" charset="0"/>
                <a:ea typeface="Times New Roman" pitchFamily="18" charset="0"/>
              </a:rPr>
              <a:t>.- Creación</a:t>
            </a:r>
            <a:r>
              <a:rPr kumimoji="0" lang="es-ES" sz="32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Trebuchet MS" pitchFamily="34" charset="0"/>
                <a:ea typeface="Times New Roman" pitchFamily="18" charset="0"/>
              </a:rPr>
              <a:t> de grupos y propiedades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rgbClr val="6600CC"/>
              </a:solidFill>
              <a:effectLst/>
              <a:latin typeface="Arial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10608" y="1405076"/>
            <a:ext cx="3240360" cy="646331"/>
          </a:xfrm>
          <a:prstGeom prst="rect">
            <a:avLst/>
          </a:prstGeom>
          <a:ln w="3175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FFFFFF"/>
                </a:solidFill>
                <a:latin typeface="Trebuchet MS" pitchFamily="34" charset="0"/>
              </a:rPr>
              <a:t>Crearemos grupos mediante el Administrador de equipos</a:t>
            </a:r>
            <a:endParaRPr lang="es-ES" dirty="0">
              <a:solidFill>
                <a:srgbClr val="FFFFFF"/>
              </a:solidFill>
              <a:latin typeface="Trebuchet MS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08" y="2364466"/>
            <a:ext cx="4088076" cy="3268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76872"/>
            <a:ext cx="3583792" cy="328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17 Rectángulo"/>
          <p:cNvSpPr/>
          <p:nvPr/>
        </p:nvSpPr>
        <p:spPr>
          <a:xfrm>
            <a:off x="5220072" y="1124896"/>
            <a:ext cx="3333430" cy="923330"/>
          </a:xfrm>
          <a:prstGeom prst="rect">
            <a:avLst/>
          </a:prstGeom>
          <a:ln w="3175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FFFFFF"/>
                </a:solidFill>
                <a:latin typeface="Trebuchet MS" pitchFamily="34" charset="0"/>
              </a:rPr>
              <a:t>Como propiedades el grupo , tendremos los usuarios que forman parte del mismo</a:t>
            </a:r>
            <a:endParaRPr lang="es-ES" dirty="0">
              <a:solidFill>
                <a:srgbClr val="FFFF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06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4357686" y="1500174"/>
            <a:ext cx="3500462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4400" b="1" i="0" u="none" strike="noStrike" kern="1200" cap="none" spc="0" normalizeH="0" baseline="0" noProof="0" dirty="0" smtClean="0">
              <a:ln>
                <a:noFill/>
              </a:ln>
              <a:solidFill>
                <a:srgbClr val="29A56D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286116" y="2143116"/>
            <a:ext cx="5572164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endParaRPr kumimoji="0" lang="es-ES" sz="4400" b="1" i="0" u="none" strike="noStrike" kern="1200" cap="none" spc="0" normalizeH="0" baseline="0" noProof="0" dirty="0" smtClean="0">
              <a:ln>
                <a:noFill/>
              </a:ln>
              <a:solidFill>
                <a:srgbClr val="29A56D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071670" y="182383"/>
            <a:ext cx="521497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2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Trebuchet MS" pitchFamily="34" charset="0"/>
                <a:ea typeface="Times New Roman" pitchFamily="18" charset="0"/>
              </a:rPr>
              <a:t>5.- </a:t>
            </a:r>
            <a:r>
              <a:rPr lang="es-ES" sz="3200" dirty="0" smtClean="0">
                <a:solidFill>
                  <a:srgbClr val="6600CC"/>
                </a:solidFill>
                <a:latin typeface="Trebuchet MS" pitchFamily="34" charset="0"/>
                <a:ea typeface="Times New Roman" pitchFamily="18" charset="0"/>
              </a:rPr>
              <a:t>Gestión mediante comandos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rgbClr val="6600CC"/>
              </a:solidFill>
              <a:effectLst/>
              <a:latin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818505" y="1412776"/>
            <a:ext cx="7344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FFFFFF"/>
                </a:solidFill>
                <a:latin typeface="Trebuchet MS" pitchFamily="34" charset="0"/>
              </a:rPr>
              <a:t>Con el comando </a:t>
            </a:r>
            <a:r>
              <a:rPr lang="es-ES" sz="3200" dirty="0">
                <a:solidFill>
                  <a:srgbClr val="6600CC"/>
                </a:solidFill>
                <a:latin typeface="Trebuchet MS" pitchFamily="34" charset="0"/>
                <a:ea typeface="Times New Roman" pitchFamily="18" charset="0"/>
              </a:rPr>
              <a:t>net </a:t>
            </a:r>
            <a:r>
              <a:rPr lang="es-ES" sz="3200" dirty="0" err="1">
                <a:solidFill>
                  <a:srgbClr val="6600CC"/>
                </a:solidFill>
                <a:latin typeface="Trebuchet MS" pitchFamily="34" charset="0"/>
                <a:ea typeface="Times New Roman" pitchFamily="18" charset="0"/>
              </a:rPr>
              <a:t>user</a:t>
            </a:r>
            <a:r>
              <a:rPr lang="es-ES" sz="3200" dirty="0">
                <a:solidFill>
                  <a:srgbClr val="6600CC"/>
                </a:solidFill>
                <a:latin typeface="Trebuchet MS" pitchFamily="34" charset="0"/>
                <a:ea typeface="Times New Roman" pitchFamily="18" charset="0"/>
              </a:rPr>
              <a:t> </a:t>
            </a:r>
            <a:r>
              <a:rPr lang="es-ES" sz="2400" dirty="0">
                <a:solidFill>
                  <a:srgbClr val="FFFFFF"/>
                </a:solidFill>
                <a:latin typeface="Trebuchet MS" pitchFamily="34" charset="0"/>
              </a:rPr>
              <a:t>podemos ver, agregar y modificar información sobre las cuentas de usuario 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899592" y="2519283"/>
            <a:ext cx="7344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FFFFFF"/>
                </a:solidFill>
                <a:latin typeface="Trebuchet MS" pitchFamily="34" charset="0"/>
              </a:rPr>
              <a:t>Con el comando </a:t>
            </a:r>
            <a:r>
              <a:rPr lang="es-ES" sz="3200" dirty="0">
                <a:solidFill>
                  <a:srgbClr val="6600CC"/>
                </a:solidFill>
                <a:latin typeface="Trebuchet MS" pitchFamily="34" charset="0"/>
                <a:ea typeface="Times New Roman" pitchFamily="18" charset="0"/>
              </a:rPr>
              <a:t>net </a:t>
            </a:r>
            <a:r>
              <a:rPr lang="es-ES" sz="3200" dirty="0" err="1" smtClean="0">
                <a:solidFill>
                  <a:srgbClr val="6600CC"/>
                </a:solidFill>
                <a:latin typeface="Trebuchet MS" pitchFamily="34" charset="0"/>
                <a:ea typeface="Times New Roman" pitchFamily="18" charset="0"/>
              </a:rPr>
              <a:t>localgroup</a:t>
            </a:r>
            <a:r>
              <a:rPr lang="es-ES" sz="3200" dirty="0" smtClean="0">
                <a:solidFill>
                  <a:srgbClr val="6600CC"/>
                </a:solidFill>
                <a:latin typeface="Trebuchet MS" pitchFamily="34" charset="0"/>
                <a:ea typeface="Times New Roman" pitchFamily="18" charset="0"/>
              </a:rPr>
              <a:t> </a:t>
            </a:r>
            <a:r>
              <a:rPr lang="es-ES" sz="2400" dirty="0">
                <a:solidFill>
                  <a:srgbClr val="FFFFFF"/>
                </a:solidFill>
                <a:latin typeface="Trebuchet MS" pitchFamily="34" charset="0"/>
              </a:rPr>
              <a:t>podemos ver, agregar y modificar información sobre </a:t>
            </a:r>
            <a:r>
              <a:rPr lang="es-ES" sz="2400" dirty="0" smtClean="0">
                <a:solidFill>
                  <a:srgbClr val="FFFFFF"/>
                </a:solidFill>
                <a:latin typeface="Trebuchet MS" pitchFamily="34" charset="0"/>
              </a:rPr>
              <a:t>los grupos</a:t>
            </a:r>
            <a:endParaRPr lang="es-ES" sz="2400" dirty="0">
              <a:solidFill>
                <a:srgbClr val="FFFF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4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4357686" y="1500174"/>
            <a:ext cx="3500462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4400" b="1" i="0" u="none" strike="noStrike" kern="1200" cap="none" spc="0" normalizeH="0" baseline="0" noProof="0" dirty="0" smtClean="0">
              <a:ln>
                <a:noFill/>
              </a:ln>
              <a:solidFill>
                <a:srgbClr val="29A56D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286116" y="2143116"/>
            <a:ext cx="5572164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endParaRPr kumimoji="0" lang="es-ES" sz="4400" b="1" i="0" u="none" strike="noStrike" kern="1200" cap="none" spc="0" normalizeH="0" baseline="0" noProof="0" dirty="0" smtClean="0">
              <a:ln>
                <a:noFill/>
              </a:ln>
              <a:solidFill>
                <a:srgbClr val="29A56D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071670" y="428604"/>
            <a:ext cx="52149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3200" dirty="0">
                <a:solidFill>
                  <a:srgbClr val="6600CC"/>
                </a:solidFill>
                <a:latin typeface="Trebuchet MS" pitchFamily="34" charset="0"/>
                <a:ea typeface="Times New Roman" pitchFamily="18" charset="0"/>
              </a:rPr>
              <a:t>6</a:t>
            </a:r>
            <a:r>
              <a:rPr kumimoji="0" lang="es-ES" sz="32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Trebuchet MS" pitchFamily="34" charset="0"/>
                <a:ea typeface="Times New Roman" pitchFamily="18" charset="0"/>
              </a:rPr>
              <a:t>.- Directivas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rgbClr val="6600CC"/>
              </a:solidFill>
              <a:effectLst/>
              <a:latin typeface="Arial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92286" y="908720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C0099"/>
                </a:solidFill>
                <a:latin typeface="Trebuchet MS" pitchFamily="34" charset="0"/>
                <a:ea typeface="Times New Roman" pitchFamily="18" charset="0"/>
              </a:rPr>
              <a:t>Recordamos que:</a:t>
            </a:r>
          </a:p>
          <a:p>
            <a:r>
              <a:rPr lang="es-ES" dirty="0" smtClean="0">
                <a:solidFill>
                  <a:srgbClr val="6600CC"/>
                </a:solidFill>
                <a:latin typeface="Trebuchet MS" pitchFamily="34" charset="0"/>
                <a:ea typeface="Times New Roman" pitchFamily="18" charset="0"/>
              </a:rPr>
              <a:t>Directiva </a:t>
            </a:r>
            <a:r>
              <a:rPr lang="es-ES" dirty="0">
                <a:solidFill>
                  <a:srgbClr val="6600CC"/>
                </a:solidFill>
                <a:latin typeface="Trebuchet MS" pitchFamily="34" charset="0"/>
                <a:ea typeface="Times New Roman" pitchFamily="18" charset="0"/>
              </a:rPr>
              <a:t>de grupo </a:t>
            </a:r>
            <a:r>
              <a:rPr lang="es-ES" dirty="0">
                <a:solidFill>
                  <a:srgbClr val="FFFFFF"/>
                </a:solidFill>
                <a:latin typeface="Trebuchet MS" pitchFamily="34" charset="0"/>
              </a:rPr>
              <a:t>es un conjunto de reglas que controlan el entorno de trabajo de cuentas de usuario y cuentas de equipo.  En otras palabras, la Directiva de Grupo, en parte, controla lo que los usuarios pueden y no pueden hacer en un sistema informático</a:t>
            </a:r>
          </a:p>
          <a:p>
            <a:r>
              <a:rPr lang="es-ES" dirty="0">
                <a:solidFill>
                  <a:srgbClr val="FFFFFF"/>
                </a:solidFill>
                <a:latin typeface="Trebuchet MS" pitchFamily="34" charset="0"/>
              </a:rPr>
              <a:t>Y accedemos ejecutando en el </a:t>
            </a:r>
            <a:r>
              <a:rPr lang="es-ES" dirty="0" err="1" smtClean="0">
                <a:solidFill>
                  <a:srgbClr val="FFFFFF"/>
                </a:solidFill>
                <a:latin typeface="Trebuchet MS" pitchFamily="34" charset="0"/>
              </a:rPr>
              <a:t>cmd</a:t>
            </a:r>
            <a:r>
              <a:rPr lang="es-ES" dirty="0" smtClean="0">
                <a:solidFill>
                  <a:srgbClr val="FFFFFF"/>
                </a:solidFill>
                <a:latin typeface="Trebuchet MS" pitchFamily="34" charset="0"/>
              </a:rPr>
              <a:t> : </a:t>
            </a:r>
            <a:r>
              <a:rPr lang="es-ES" dirty="0" err="1" smtClean="0">
                <a:solidFill>
                  <a:srgbClr val="6600CC"/>
                </a:solidFill>
                <a:latin typeface="Trebuchet MS" pitchFamily="34" charset="0"/>
                <a:ea typeface="Times New Roman" pitchFamily="18" charset="0"/>
              </a:rPr>
              <a:t>Secpol.msc</a:t>
            </a:r>
            <a:r>
              <a:rPr lang="es-ES" dirty="0" smtClean="0">
                <a:solidFill>
                  <a:srgbClr val="6600CC"/>
                </a:solidFill>
                <a:latin typeface="Trebuchet MS" pitchFamily="34" charset="0"/>
                <a:ea typeface="Times New Roman" pitchFamily="18" charset="0"/>
              </a:rPr>
              <a:t> </a:t>
            </a:r>
          </a:p>
          <a:p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930876" y="2837910"/>
            <a:ext cx="485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FFFF"/>
                </a:solidFill>
                <a:latin typeface="Trebuchet MS" pitchFamily="34" charset="0"/>
              </a:rPr>
              <a:t>Dentro de las directivas de cuenta tenemos</a:t>
            </a:r>
            <a:endParaRPr lang="es-ES" dirty="0">
              <a:solidFill>
                <a:srgbClr val="FFFFFF"/>
              </a:solidFill>
              <a:latin typeface="Trebuchet MS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12" y="3460762"/>
            <a:ext cx="7411766" cy="1483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12" y="5196538"/>
            <a:ext cx="73533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4357686" y="1500174"/>
            <a:ext cx="3500462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4400" b="1" i="0" u="none" strike="noStrike" kern="1200" cap="none" spc="0" normalizeH="0" baseline="0" noProof="0" dirty="0" smtClean="0">
              <a:ln>
                <a:noFill/>
              </a:ln>
              <a:solidFill>
                <a:srgbClr val="29A56D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286116" y="2143116"/>
            <a:ext cx="5572164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endParaRPr kumimoji="0" lang="es-ES" sz="4400" b="1" i="0" u="none" strike="noStrike" kern="1200" cap="none" spc="0" normalizeH="0" baseline="0" noProof="0" dirty="0" smtClean="0">
              <a:ln>
                <a:noFill/>
              </a:ln>
              <a:solidFill>
                <a:srgbClr val="29A56D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42910" y="1340768"/>
            <a:ext cx="778671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2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Trebuchet MS" pitchFamily="34" charset="0"/>
                <a:ea typeface="Times New Roman" pitchFamily="18" charset="0"/>
              </a:rPr>
              <a:t>1.- </a:t>
            </a:r>
            <a:r>
              <a:rPr lang="es-ES" sz="3200" dirty="0" smtClean="0">
                <a:solidFill>
                  <a:srgbClr val="6600CC"/>
                </a:solidFill>
                <a:latin typeface="Trebuchet MS" pitchFamily="34" charset="0"/>
                <a:ea typeface="Times New Roman" pitchFamily="18" charset="0"/>
              </a:rPr>
              <a:t>Usuarios del sistema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2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Trebuchet MS" pitchFamily="34" charset="0"/>
              </a:rPr>
              <a:t>2.- Grupos del sistema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rgbClr val="6600CC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2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Trebuchet MS" pitchFamily="34" charset="0"/>
                <a:ea typeface="Times New Roman" pitchFamily="18" charset="0"/>
              </a:rPr>
              <a:t>3.- Creación y propiedades de usuarios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rgbClr val="6600CC"/>
              </a:solidFill>
              <a:effectLst/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baseline="0" dirty="0" smtClean="0">
                <a:solidFill>
                  <a:srgbClr val="6600CC"/>
                </a:solidFill>
                <a:latin typeface="Trebuchet MS" pitchFamily="34" charset="0"/>
                <a:ea typeface="Times New Roman" pitchFamily="18" charset="0"/>
              </a:rPr>
              <a:t>4.- </a:t>
            </a:r>
            <a:r>
              <a:rPr lang="es-ES" sz="3200" dirty="0">
                <a:solidFill>
                  <a:srgbClr val="6600CC"/>
                </a:solidFill>
                <a:latin typeface="Trebuchet MS" pitchFamily="34" charset="0"/>
                <a:ea typeface="Times New Roman" pitchFamily="18" charset="0"/>
              </a:rPr>
              <a:t>Creación y </a:t>
            </a:r>
            <a:r>
              <a:rPr lang="es-ES" sz="3200" dirty="0" smtClean="0">
                <a:solidFill>
                  <a:srgbClr val="6600CC"/>
                </a:solidFill>
                <a:latin typeface="Trebuchet MS" pitchFamily="34" charset="0"/>
                <a:ea typeface="Times New Roman" pitchFamily="18" charset="0"/>
              </a:rPr>
              <a:t>propiedades </a:t>
            </a:r>
            <a:r>
              <a:rPr lang="es-ES" sz="3200" dirty="0">
                <a:solidFill>
                  <a:srgbClr val="6600CC"/>
                </a:solidFill>
                <a:latin typeface="Trebuchet MS" pitchFamily="34" charset="0"/>
                <a:ea typeface="Times New Roman" pitchFamily="18" charset="0"/>
              </a:rPr>
              <a:t>de </a:t>
            </a:r>
            <a:r>
              <a:rPr lang="es-ES" sz="3200" dirty="0" smtClean="0">
                <a:solidFill>
                  <a:srgbClr val="6600CC"/>
                </a:solidFill>
                <a:latin typeface="Trebuchet MS" pitchFamily="34" charset="0"/>
                <a:ea typeface="Times New Roman" pitchFamily="18" charset="0"/>
              </a:rPr>
              <a:t>usuarios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dirty="0" smtClean="0">
                <a:solidFill>
                  <a:srgbClr val="6600CC"/>
                </a:solidFill>
                <a:latin typeface="Trebuchet MS" pitchFamily="34" charset="0"/>
              </a:rPr>
              <a:t>5.-Comandos para la gestión de usuarios y grupos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dirty="0" smtClean="0">
                <a:solidFill>
                  <a:srgbClr val="6600CC"/>
                </a:solidFill>
                <a:latin typeface="Trebuchet MS" pitchFamily="34" charset="0"/>
              </a:rPr>
              <a:t>6.- Directivas relacionadas con este tema</a:t>
            </a:r>
            <a:endParaRPr lang="es-ES" sz="3200" dirty="0">
              <a:solidFill>
                <a:srgbClr val="6600CC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4357686" y="1500174"/>
            <a:ext cx="3500462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4400" b="1" i="0" u="none" strike="noStrike" kern="1200" cap="none" spc="0" normalizeH="0" baseline="0" noProof="0" dirty="0" smtClean="0">
              <a:ln>
                <a:noFill/>
              </a:ln>
              <a:solidFill>
                <a:srgbClr val="29A56D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286116" y="2143116"/>
            <a:ext cx="5572164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endParaRPr kumimoji="0" lang="es-ES" sz="4400" b="1" i="0" u="none" strike="noStrike" kern="1200" cap="none" spc="0" normalizeH="0" baseline="0" noProof="0" dirty="0" smtClean="0">
              <a:ln>
                <a:noFill/>
              </a:ln>
              <a:solidFill>
                <a:srgbClr val="29A56D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071670" y="214290"/>
            <a:ext cx="47149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2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Trebuchet MS" pitchFamily="34" charset="0"/>
                <a:ea typeface="Times New Roman" pitchFamily="18" charset="0"/>
              </a:rPr>
              <a:t>1.- Usuarios</a:t>
            </a:r>
            <a:r>
              <a:rPr kumimoji="0" lang="es-ES" sz="32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Trebuchet MS" pitchFamily="34" charset="0"/>
                <a:ea typeface="Times New Roman" pitchFamily="18" charset="0"/>
              </a:rPr>
              <a:t> del sistema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rgbClr val="6600CC"/>
              </a:solidFill>
              <a:effectLst/>
              <a:latin typeface="Arial" pitchFamily="34" charset="0"/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357158" y="3143248"/>
            <a:ext cx="2286016" cy="769441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41338" algn="l"/>
              </a:tabLst>
            </a:pPr>
            <a:r>
              <a:rPr kumimoji="0" lang="es-ES" sz="4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ea typeface="Times New Roman" pitchFamily="18" charset="0"/>
              </a:rPr>
              <a:t>Cuentas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29058" y="1785926"/>
            <a:ext cx="4143404" cy="76944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41338" algn="l"/>
              </a:tabLst>
            </a:pPr>
            <a:r>
              <a:rPr kumimoji="0" lang="es-ES" sz="4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ea typeface="Times New Roman" pitchFamily="18" charset="0"/>
              </a:rPr>
              <a:t>Administrador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929058" y="4786322"/>
            <a:ext cx="2286016" cy="76944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41338" algn="l"/>
              </a:tabLst>
            </a:pPr>
            <a:r>
              <a:rPr kumimoji="0" lang="es-ES" sz="4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ea typeface="Times New Roman" pitchFamily="18" charset="0"/>
              </a:rPr>
              <a:t>Invitado</a:t>
            </a: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857620" y="3214686"/>
            <a:ext cx="3000396" cy="76944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41338" algn="l"/>
              </a:tabLst>
            </a:pPr>
            <a:r>
              <a:rPr kumimoji="0" lang="es-ES" sz="4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ea typeface="Times New Roman" pitchFamily="18" charset="0"/>
              </a:rPr>
              <a:t>Limitada</a:t>
            </a:r>
          </a:p>
        </p:txBody>
      </p:sp>
      <p:sp>
        <p:nvSpPr>
          <p:cNvPr id="16" name="15 Abrir llave"/>
          <p:cNvSpPr/>
          <p:nvPr/>
        </p:nvSpPr>
        <p:spPr>
          <a:xfrm>
            <a:off x="3143240" y="1000108"/>
            <a:ext cx="714380" cy="5000660"/>
          </a:xfrm>
          <a:prstGeom prst="leftBrace">
            <a:avLst/>
          </a:prstGeom>
          <a:ln w="603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4357686" y="1500174"/>
            <a:ext cx="3500462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4400" b="1" i="0" u="none" strike="noStrike" kern="1200" cap="none" spc="0" normalizeH="0" baseline="0" noProof="0" dirty="0" smtClean="0">
              <a:ln>
                <a:noFill/>
              </a:ln>
              <a:solidFill>
                <a:srgbClr val="29A56D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286116" y="2143116"/>
            <a:ext cx="5572164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endParaRPr kumimoji="0" lang="es-ES" sz="4400" b="1" i="0" u="none" strike="noStrike" kern="1200" cap="none" spc="0" normalizeH="0" baseline="0" noProof="0" dirty="0" smtClean="0">
              <a:ln>
                <a:noFill/>
              </a:ln>
              <a:solidFill>
                <a:srgbClr val="29A56D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071670" y="214290"/>
            <a:ext cx="47149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2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Trebuchet MS" pitchFamily="34" charset="0"/>
                <a:ea typeface="Times New Roman" pitchFamily="18" charset="0"/>
              </a:rPr>
              <a:t>1.- Usuarios</a:t>
            </a:r>
            <a:r>
              <a:rPr kumimoji="0" lang="es-ES" sz="32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Trebuchet MS" pitchFamily="34" charset="0"/>
                <a:ea typeface="Times New Roman" pitchFamily="18" charset="0"/>
              </a:rPr>
              <a:t> del sistema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rgbClr val="6600CC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286116" y="785794"/>
            <a:ext cx="2357454" cy="461665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41338" algn="l"/>
              </a:tabLst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ea typeface="Times New Roman" pitchFamily="18" charset="0"/>
              </a:rPr>
              <a:t>Administrador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14282" y="1357298"/>
            <a:ext cx="8715436" cy="5357850"/>
          </a:xfrm>
          <a:prstGeom prst="rect">
            <a:avLst/>
          </a:prstGeom>
          <a:noFill/>
          <a:ln w="317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</a:rPr>
              <a:t>La administración de las directivas de seguridad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</a:rPr>
              <a:t>La administración de las cuentas de usuario y de las cuentas de grupo.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</a:rPr>
              <a:t>La modificación de la configuración  del sistema operativo. ( cortafuegos,</a:t>
            </a:r>
            <a:r>
              <a:rPr kumimoji="0" lang="es-ES" sz="24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</a:rPr>
              <a:t> scripts de inicio…)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</a:rPr>
              <a:t>La creación de carpetas, la instalación de archivos en el disco duro.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</a:rPr>
              <a:t>La instalación y configuración de impresoras.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</a:rPr>
              <a:t>La administración de recursos compartidos de impresora y archivos.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</a:rPr>
              <a:t>Formateado y particionado de discos duros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</a:rPr>
              <a:t>Copia de seguridad y restauración de datos del sistema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4357686" y="1500174"/>
            <a:ext cx="3500462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4400" b="1" i="0" u="none" strike="noStrike" kern="1200" cap="none" spc="0" normalizeH="0" baseline="0" noProof="0" dirty="0" smtClean="0">
              <a:ln>
                <a:noFill/>
              </a:ln>
              <a:solidFill>
                <a:srgbClr val="29A56D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286116" y="2143116"/>
            <a:ext cx="5572164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endParaRPr kumimoji="0" lang="es-ES" sz="4400" b="1" i="0" u="none" strike="noStrike" kern="1200" cap="none" spc="0" normalizeH="0" baseline="0" noProof="0" dirty="0" smtClean="0">
              <a:ln>
                <a:noFill/>
              </a:ln>
              <a:solidFill>
                <a:srgbClr val="29A56D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071670" y="214290"/>
            <a:ext cx="47149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32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Trebuchet MS" pitchFamily="34" charset="0"/>
                <a:ea typeface="Times New Roman" pitchFamily="18" charset="0"/>
              </a:rPr>
              <a:t>1.- </a:t>
            </a:r>
            <a:r>
              <a:rPr lang="es-ES" sz="3200" dirty="0" smtClean="0">
                <a:solidFill>
                  <a:srgbClr val="6600CC"/>
                </a:solidFill>
                <a:latin typeface="Trebuchet MS" pitchFamily="34" charset="0"/>
                <a:ea typeface="Times New Roman" pitchFamily="18" charset="0"/>
              </a:rPr>
              <a:t>Usuarios del sistema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rgbClr val="6600CC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857620" y="1571612"/>
            <a:ext cx="1428760" cy="461665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41338" algn="l"/>
              </a:tabLst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ea typeface="Times New Roman" pitchFamily="18" charset="0"/>
              </a:rPr>
              <a:t>Invitado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357290" y="2357430"/>
            <a:ext cx="6429420" cy="857256"/>
          </a:xfrm>
          <a:prstGeom prst="rect">
            <a:avLst/>
          </a:prstGeom>
          <a:noFill/>
          <a:ln w="317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sz="2400" dirty="0" smtClean="0">
                <a:solidFill>
                  <a:srgbClr val="FFFFFF"/>
                </a:solidFill>
              </a:rPr>
              <a:t>Puede guardar documentos incluso en C</a:t>
            </a:r>
          </a:p>
          <a:p>
            <a:r>
              <a:rPr lang="es-ES" sz="2400" dirty="0" smtClean="0">
                <a:solidFill>
                  <a:srgbClr val="FFFFFF"/>
                </a:solidFill>
              </a:rPr>
              <a:t>Usar programas instalados</a:t>
            </a:r>
            <a:endParaRPr lang="es-E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4357686" y="1500174"/>
            <a:ext cx="3500462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4400" b="1" i="0" u="none" strike="noStrike" kern="1200" cap="none" spc="0" normalizeH="0" baseline="0" noProof="0" dirty="0" smtClean="0">
              <a:ln>
                <a:noFill/>
              </a:ln>
              <a:solidFill>
                <a:srgbClr val="29A56D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286116" y="2143116"/>
            <a:ext cx="5572164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endParaRPr kumimoji="0" lang="es-ES" sz="4400" b="1" i="0" u="none" strike="noStrike" kern="1200" cap="none" spc="0" normalizeH="0" baseline="0" noProof="0" dirty="0" smtClean="0">
              <a:ln>
                <a:noFill/>
              </a:ln>
              <a:solidFill>
                <a:srgbClr val="29A56D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071670" y="214290"/>
            <a:ext cx="55007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2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Trebuchet MS" pitchFamily="34" charset="0"/>
                <a:ea typeface="Times New Roman" pitchFamily="18" charset="0"/>
              </a:rPr>
              <a:t>1.- Usuarios del sistema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rgbClr val="6600CC"/>
              </a:solidFill>
              <a:effectLst/>
              <a:latin typeface="Arial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00034" y="1643050"/>
            <a:ext cx="8286808" cy="1200329"/>
          </a:xfrm>
          <a:prstGeom prst="rect">
            <a:avLst/>
          </a:prstGeom>
          <a:ln w="3175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r>
              <a:rPr lang="es-ES" sz="2400" dirty="0" smtClean="0">
                <a:solidFill>
                  <a:srgbClr val="FFFFFF"/>
                </a:solidFill>
                <a:latin typeface="Trebuchet MS" pitchFamily="34" charset="0"/>
              </a:rPr>
              <a:t>Cambiar contraseña del usuario</a:t>
            </a:r>
          </a:p>
          <a:p>
            <a:r>
              <a:rPr lang="es-ES" sz="2400" dirty="0" smtClean="0">
                <a:solidFill>
                  <a:srgbClr val="FFFFFF"/>
                </a:solidFill>
                <a:latin typeface="Trebuchet MS" pitchFamily="34" charset="0"/>
              </a:rPr>
              <a:t>Guardar documentos incluso en C</a:t>
            </a:r>
          </a:p>
          <a:p>
            <a:r>
              <a:rPr lang="es-ES" sz="2400" dirty="0" smtClean="0">
                <a:solidFill>
                  <a:srgbClr val="FFFFFF"/>
                </a:solidFill>
                <a:latin typeface="Trebuchet MS" pitchFamily="34" charset="0"/>
              </a:rPr>
              <a:t>Usar programas instalados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86182" y="1000108"/>
            <a:ext cx="1428760" cy="461665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41338" algn="l"/>
              </a:tabLst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ea typeface="Times New Roman" pitchFamily="18" charset="0"/>
              </a:rPr>
              <a:t>limitada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4357686" y="1500174"/>
            <a:ext cx="3500462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4400" b="1" i="0" u="none" strike="noStrike" kern="1200" cap="none" spc="0" normalizeH="0" baseline="0" noProof="0" dirty="0" smtClean="0">
              <a:ln>
                <a:noFill/>
              </a:ln>
              <a:solidFill>
                <a:srgbClr val="29A56D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286116" y="2143116"/>
            <a:ext cx="5572164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endParaRPr kumimoji="0" lang="es-ES" sz="4400" b="1" i="0" u="none" strike="noStrike" kern="1200" cap="none" spc="0" normalizeH="0" baseline="0" noProof="0" dirty="0" smtClean="0">
              <a:ln>
                <a:noFill/>
              </a:ln>
              <a:solidFill>
                <a:srgbClr val="29A56D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714744" y="428604"/>
            <a:ext cx="24288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3200" dirty="0">
                <a:solidFill>
                  <a:srgbClr val="6600CC"/>
                </a:solidFill>
                <a:latin typeface="Trebuchet MS" pitchFamily="34" charset="0"/>
                <a:ea typeface="Times New Roman" pitchFamily="18" charset="0"/>
              </a:rPr>
              <a:t>2</a:t>
            </a:r>
            <a:r>
              <a:rPr kumimoji="0" lang="es-ES" sz="32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Trebuchet MS" pitchFamily="34" charset="0"/>
                <a:ea typeface="Times New Roman" pitchFamily="18" charset="0"/>
              </a:rPr>
              <a:t>.- grupos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rgbClr val="6600CC"/>
              </a:solidFill>
              <a:effectLst/>
              <a:latin typeface="Arial" pitchFamily="34" charset="0"/>
            </a:endParaRPr>
          </a:p>
        </p:txBody>
      </p:sp>
      <p:pic>
        <p:nvPicPr>
          <p:cNvPr id="2052" name="Picture 4" descr="http://www.all-languages.org.uk/uploads/images/stock%20icons/Committe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142984"/>
            <a:ext cx="4048125" cy="2686051"/>
          </a:xfrm>
          <a:prstGeom prst="rect">
            <a:avLst/>
          </a:prstGeom>
          <a:noFill/>
        </p:spPr>
      </p:pic>
      <p:sp>
        <p:nvSpPr>
          <p:cNvPr id="13" name="12 Rectángulo"/>
          <p:cNvSpPr/>
          <p:nvPr/>
        </p:nvSpPr>
        <p:spPr>
          <a:xfrm>
            <a:off x="571472" y="4000504"/>
            <a:ext cx="8286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FFFFFF"/>
                </a:solidFill>
                <a:latin typeface="Trebuchet MS" pitchFamily="34" charset="0"/>
              </a:rPr>
              <a:t>Los grupos </a:t>
            </a:r>
            <a:r>
              <a:rPr lang="es-ES" sz="2400" dirty="0" smtClean="0">
                <a:solidFill>
                  <a:srgbClr val="FFFFFF"/>
                </a:solidFill>
                <a:latin typeface="Trebuchet MS" pitchFamily="34" charset="0"/>
              </a:rPr>
              <a:t>se utilizan para simplificar la administración. </a:t>
            </a:r>
            <a:r>
              <a:rPr lang="es-ES" sz="2400" dirty="0">
                <a:solidFill>
                  <a:srgbClr val="FFFFFF"/>
                </a:solidFill>
                <a:latin typeface="Trebuchet MS" pitchFamily="34" charset="0"/>
              </a:rPr>
              <a:t>Si un usuario es miembro de un grupo de usuarios con acceso a un recurso, ese usuario en particular puede acceder al mismo recurso.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44444" y="5570164"/>
            <a:ext cx="862447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dirty="0" smtClean="0">
                <a:solidFill>
                  <a:srgbClr val="FFFFFF"/>
                </a:solidFill>
                <a:latin typeface="Trebuchet MS" pitchFamily="34" charset="0"/>
              </a:rPr>
              <a:t>No es lo mismo darle permisos de solo lectura a 15 usuarios, </a:t>
            </a: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dirty="0" smtClean="0">
                <a:solidFill>
                  <a:srgbClr val="FFFFFF"/>
                </a:solidFill>
                <a:latin typeface="Trebuchet MS" pitchFamily="34" charset="0"/>
              </a:rPr>
              <a:t>que 1 a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4357686" y="1500174"/>
            <a:ext cx="3500462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4400" b="1" i="0" u="none" strike="noStrike" kern="1200" cap="none" spc="0" normalizeH="0" baseline="0" noProof="0" dirty="0" smtClean="0">
              <a:ln>
                <a:noFill/>
              </a:ln>
              <a:solidFill>
                <a:srgbClr val="29A56D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286116" y="2143116"/>
            <a:ext cx="5572164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endParaRPr kumimoji="0" lang="es-ES" sz="4400" b="1" i="0" u="none" strike="noStrike" kern="1200" cap="none" spc="0" normalizeH="0" baseline="0" noProof="0" dirty="0" smtClean="0">
              <a:ln>
                <a:noFill/>
              </a:ln>
              <a:solidFill>
                <a:srgbClr val="29A56D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071670" y="214290"/>
            <a:ext cx="47149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2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Trebuchet MS" pitchFamily="34" charset="0"/>
                <a:ea typeface="Times New Roman" pitchFamily="18" charset="0"/>
              </a:rPr>
              <a:t>3.- Creación de usuarios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rgbClr val="6600CC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786182" y="785794"/>
            <a:ext cx="1428760" cy="461665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41338" algn="l"/>
              </a:tabLst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ea typeface="Times New Roman" pitchFamily="18" charset="0"/>
              </a:rPr>
              <a:t>2 Formas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11560" y="1016626"/>
            <a:ext cx="2102482" cy="646331"/>
          </a:xfrm>
          <a:prstGeom prst="rect">
            <a:avLst/>
          </a:prstGeom>
          <a:ln w="3175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FFFFFF"/>
                </a:solidFill>
                <a:latin typeface="Trebuchet MS" pitchFamily="34" charset="0"/>
              </a:rPr>
              <a:t>Mediante el panel de control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545342" y="2362319"/>
            <a:ext cx="2312806" cy="646331"/>
          </a:xfrm>
          <a:prstGeom prst="rect">
            <a:avLst/>
          </a:prstGeom>
          <a:ln w="3175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FFFFFF"/>
                </a:solidFill>
                <a:latin typeface="Trebuchet MS" pitchFamily="34" charset="0"/>
              </a:rPr>
              <a:t>Administrador </a:t>
            </a:r>
            <a:r>
              <a:rPr lang="es-ES" dirty="0" smtClean="0">
                <a:solidFill>
                  <a:srgbClr val="FFFFFF"/>
                </a:solidFill>
                <a:latin typeface="Trebuchet MS" pitchFamily="34" charset="0"/>
              </a:rPr>
              <a:t>de equipos</a:t>
            </a:r>
            <a:endParaRPr lang="es-ES" dirty="0">
              <a:solidFill>
                <a:srgbClr val="FFFFFF"/>
              </a:solidFill>
              <a:latin typeface="Trebuchet MS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91" y="1916832"/>
            <a:ext cx="4932040" cy="142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423434"/>
            <a:ext cx="4194600" cy="325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4357686" y="1500174"/>
            <a:ext cx="3500462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4400" b="1" i="0" u="none" strike="noStrike" kern="1200" cap="none" spc="0" normalizeH="0" baseline="0" noProof="0" dirty="0" smtClean="0">
              <a:ln>
                <a:noFill/>
              </a:ln>
              <a:solidFill>
                <a:srgbClr val="29A56D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286116" y="2143116"/>
            <a:ext cx="5572164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endParaRPr kumimoji="0" lang="es-ES" sz="4400" b="1" i="0" u="none" strike="noStrike" kern="1200" cap="none" spc="0" normalizeH="0" baseline="0" noProof="0" dirty="0" smtClean="0">
              <a:ln>
                <a:noFill/>
              </a:ln>
              <a:solidFill>
                <a:srgbClr val="29A56D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071670" y="428604"/>
            <a:ext cx="52149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2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Trebuchet MS" pitchFamily="34" charset="0"/>
                <a:ea typeface="Times New Roman" pitchFamily="18" charset="0"/>
              </a:rPr>
              <a:t>3.- Propiedades</a:t>
            </a:r>
            <a:r>
              <a:rPr kumimoji="0" lang="es-ES" sz="32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Trebuchet MS" pitchFamily="34" charset="0"/>
                <a:ea typeface="Times New Roman" pitchFamily="18" charset="0"/>
              </a:rPr>
              <a:t> de usuarios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rgbClr val="6600CC"/>
              </a:solidFill>
              <a:effectLst/>
              <a:latin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2286016" cy="2343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285860"/>
            <a:ext cx="2286016" cy="2363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13 Imagen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1285860"/>
            <a:ext cx="228601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Rectángulo"/>
          <p:cNvSpPr/>
          <p:nvPr/>
        </p:nvSpPr>
        <p:spPr>
          <a:xfrm>
            <a:off x="285720" y="3857628"/>
            <a:ext cx="2357454" cy="830997"/>
          </a:xfrm>
          <a:prstGeom prst="rect">
            <a:avLst/>
          </a:prstGeom>
          <a:ln w="3175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r>
              <a:rPr lang="es-ES" sz="2400" dirty="0" smtClean="0">
                <a:solidFill>
                  <a:srgbClr val="FFFFFF"/>
                </a:solidFill>
                <a:latin typeface="Trebuchet MS" pitchFamily="34" charset="0"/>
              </a:rPr>
              <a:t>Nombre y contraseña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3143240" y="3857628"/>
            <a:ext cx="2357454" cy="830997"/>
          </a:xfrm>
          <a:prstGeom prst="rect">
            <a:avLst/>
          </a:prstGeom>
          <a:ln w="3175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r>
              <a:rPr lang="es-ES" sz="2400" dirty="0" smtClean="0">
                <a:solidFill>
                  <a:srgbClr val="FFFFFF"/>
                </a:solidFill>
                <a:latin typeface="Trebuchet MS" pitchFamily="34" charset="0"/>
              </a:rPr>
              <a:t>Grupos a los que pertenece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5857884" y="3857628"/>
            <a:ext cx="2357454" cy="461665"/>
          </a:xfrm>
          <a:prstGeom prst="rect">
            <a:avLst/>
          </a:prstGeom>
          <a:ln w="3175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r>
              <a:rPr lang="es-ES" sz="2400" dirty="0" smtClean="0">
                <a:solidFill>
                  <a:srgbClr val="FFFFFF"/>
                </a:solidFill>
                <a:latin typeface="Trebuchet MS" pitchFamily="34" charset="0"/>
              </a:rPr>
              <a:t>Ruta del perfil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396</Words>
  <Application>Microsoft Office PowerPoint</Application>
  <PresentationFormat>Presentación en pantalla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ieszonzamas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ieszonzamas</dc:creator>
  <cp:lastModifiedBy>user</cp:lastModifiedBy>
  <cp:revision>45</cp:revision>
  <dcterms:created xsi:type="dcterms:W3CDTF">2012-10-09T15:39:30Z</dcterms:created>
  <dcterms:modified xsi:type="dcterms:W3CDTF">2017-11-23T16:53:42Z</dcterms:modified>
</cp:coreProperties>
</file>