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00800a2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00800a2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0800a20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0800a2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0800a20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00800a2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0800a20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00800a20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0800a2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0800a2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00800a20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00800a20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0800a20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00800a20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Loops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84350" y="1751900"/>
            <a:ext cx="269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 = </a:t>
            </a:r>
            <a:r>
              <a:rPr lang="en" sz="2500">
                <a:solidFill>
                  <a:srgbClr val="FF0000"/>
                </a:solidFill>
              </a:rPr>
              <a:t>1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CD"/>
                </a:solidFill>
              </a:rPr>
              <a:t>while</a:t>
            </a:r>
            <a:r>
              <a:rPr lang="en" sz="2500"/>
              <a:t> i &lt; </a:t>
            </a:r>
            <a:r>
              <a:rPr lang="en" sz="2500">
                <a:solidFill>
                  <a:srgbClr val="FF0000"/>
                </a:solidFill>
              </a:rPr>
              <a:t>6</a:t>
            </a:r>
            <a:r>
              <a:rPr lang="en" sz="2500"/>
              <a:t>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</a:t>
            </a:r>
            <a:r>
              <a:rPr lang="en" sz="2500">
                <a:solidFill>
                  <a:srgbClr val="0000CD"/>
                </a:solidFill>
              </a:rPr>
              <a:t>print</a:t>
            </a:r>
            <a:r>
              <a:rPr lang="en" sz="2500"/>
              <a:t>(i)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i += </a:t>
            </a:r>
            <a:r>
              <a:rPr lang="en" sz="2500">
                <a:solidFill>
                  <a:srgbClr val="FF0000"/>
                </a:solidFill>
              </a:rPr>
              <a:t>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02450" y="1751900"/>
            <a:ext cx="24486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while loop requires relevant variables to be ready, in this example we need to define an indexing variable, i, which we set to 1.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869150" y="1751900"/>
            <a:ext cx="3116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 = </a:t>
            </a:r>
            <a:r>
              <a:rPr lang="en" sz="2500">
                <a:solidFill>
                  <a:srgbClr val="FF0000"/>
                </a:solidFill>
              </a:rPr>
              <a:t>1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CD"/>
                </a:solidFill>
              </a:rPr>
              <a:t>while</a:t>
            </a:r>
            <a:r>
              <a:rPr lang="en" sz="2500"/>
              <a:t> i &lt; </a:t>
            </a:r>
            <a:r>
              <a:rPr lang="en" sz="2500">
                <a:solidFill>
                  <a:srgbClr val="FF0000"/>
                </a:solidFill>
              </a:rPr>
              <a:t>6</a:t>
            </a:r>
            <a:r>
              <a:rPr lang="en" sz="2500"/>
              <a:t>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</a:t>
            </a:r>
            <a:r>
              <a:rPr lang="en" sz="2500">
                <a:solidFill>
                  <a:srgbClr val="0000CD"/>
                </a:solidFill>
              </a:rPr>
              <a:t>print</a:t>
            </a:r>
            <a:r>
              <a:rPr lang="en" sz="2500"/>
              <a:t>(i)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</a:t>
            </a:r>
            <a:r>
              <a:rPr lang="en" sz="2500">
                <a:solidFill>
                  <a:srgbClr val="0000CD"/>
                </a:solidFill>
              </a:rPr>
              <a:t>if</a:t>
            </a:r>
            <a:r>
              <a:rPr lang="en" sz="2500"/>
              <a:t> i == </a:t>
            </a:r>
            <a:r>
              <a:rPr lang="en" sz="2500">
                <a:solidFill>
                  <a:srgbClr val="FF0000"/>
                </a:solidFill>
              </a:rPr>
              <a:t>3</a:t>
            </a:r>
            <a:r>
              <a:rPr lang="en" sz="2500"/>
              <a:t>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r>
              <a:rPr lang="en" sz="2500">
                <a:solidFill>
                  <a:srgbClr val="0000CD"/>
                </a:solidFill>
              </a:rPr>
              <a:t>break</a:t>
            </a:r>
            <a:endParaRPr sz="25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i += </a:t>
            </a:r>
            <a:r>
              <a:rPr lang="en" sz="2500">
                <a:solidFill>
                  <a:srgbClr val="FF0000"/>
                </a:solidFill>
              </a:rPr>
              <a:t>1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05000" y="4685625"/>
            <a:ext cx="69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Note:</a:t>
            </a:r>
            <a:r>
              <a:rPr lang="en" sz="1100"/>
              <a:t> remember to increment i, or else the loop will continue forever.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86975" y="1538125"/>
            <a:ext cx="3279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for loop is used for iterating over a sequence (that is either a list, a tuple, a dictionary, a set, or a string).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With the for loop we can execute a set of statements, once for each item in a list, tuple, set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445450" y="2305800"/>
            <a:ext cx="5538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fruits = [</a:t>
            </a:r>
            <a:r>
              <a:rPr lang="en" sz="2500">
                <a:solidFill>
                  <a:srgbClr val="A52A2A"/>
                </a:solidFill>
              </a:rPr>
              <a:t>"apple"</a:t>
            </a:r>
            <a:r>
              <a:rPr lang="en" sz="2500"/>
              <a:t>, </a:t>
            </a:r>
            <a:r>
              <a:rPr lang="en" sz="2500">
                <a:solidFill>
                  <a:srgbClr val="A52A2A"/>
                </a:solidFill>
              </a:rPr>
              <a:t>"banana"</a:t>
            </a:r>
            <a:r>
              <a:rPr lang="en" sz="2500"/>
              <a:t>, </a:t>
            </a:r>
            <a:r>
              <a:rPr lang="en" sz="2500">
                <a:solidFill>
                  <a:srgbClr val="A52A2A"/>
                </a:solidFill>
              </a:rPr>
              <a:t>"cherry"</a:t>
            </a:r>
            <a:r>
              <a:rPr lang="en" sz="2500"/>
              <a:t>]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CD"/>
                </a:solidFill>
              </a:rPr>
              <a:t>for</a:t>
            </a:r>
            <a:r>
              <a:rPr lang="en" sz="2500"/>
              <a:t> x </a:t>
            </a:r>
            <a:r>
              <a:rPr lang="en" sz="2500">
                <a:solidFill>
                  <a:srgbClr val="0000CD"/>
                </a:solidFill>
              </a:rPr>
              <a:t>in</a:t>
            </a:r>
            <a:r>
              <a:rPr lang="en" sz="2500"/>
              <a:t> fruits: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	</a:t>
            </a:r>
            <a:r>
              <a:rPr lang="en" sz="2500"/>
              <a:t>  	</a:t>
            </a:r>
            <a:r>
              <a:rPr lang="en" sz="2500">
                <a:solidFill>
                  <a:srgbClr val="0000CD"/>
                </a:solidFill>
              </a:rPr>
              <a:t>print</a:t>
            </a:r>
            <a:r>
              <a:rPr lang="en" sz="2500"/>
              <a:t>(x)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853250" y="4466275"/>
            <a:ext cx="6130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for loop does not require an indexing variable to set beforehand.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418950" y="3788975"/>
            <a:ext cx="230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</a:rPr>
              <a:t>for</a:t>
            </a:r>
            <a:r>
              <a:rPr lang="en" sz="2000"/>
              <a:t> x </a:t>
            </a:r>
            <a:r>
              <a:rPr lang="en" sz="2000">
                <a:solidFill>
                  <a:srgbClr val="0000CD"/>
                </a:solidFill>
              </a:rPr>
              <a:t>in</a:t>
            </a:r>
            <a:r>
              <a:rPr lang="en" sz="2000"/>
              <a:t>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lang="en" sz="2000">
                <a:solidFill>
                  <a:srgbClr val="0000CD"/>
                </a:solidFill>
              </a:rPr>
              <a:t>print</a:t>
            </a:r>
            <a:r>
              <a:rPr lang="en" sz="2000"/>
              <a:t>(x)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838250" y="1461350"/>
            <a:ext cx="424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fruits = [</a:t>
            </a:r>
            <a:r>
              <a:rPr lang="en" sz="2000">
                <a:solidFill>
                  <a:srgbClr val="A52A2A"/>
                </a:solidFill>
              </a:rPr>
              <a:t>"apple"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"cherry"</a:t>
            </a:r>
            <a:r>
              <a:rPr lang="en" sz="2000"/>
              <a:t>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</a:rPr>
              <a:t>for</a:t>
            </a:r>
            <a:r>
              <a:rPr lang="en" sz="2000"/>
              <a:t> x </a:t>
            </a:r>
            <a:r>
              <a:rPr lang="en" sz="2000">
                <a:solidFill>
                  <a:srgbClr val="0000CD"/>
                </a:solidFill>
              </a:rPr>
              <a:t>in</a:t>
            </a:r>
            <a:r>
              <a:rPr lang="en" sz="2000"/>
              <a:t> fruits: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lang="en" sz="2000">
                <a:solidFill>
                  <a:srgbClr val="0000CD"/>
                </a:solidFill>
              </a:rPr>
              <a:t>print</a:t>
            </a:r>
            <a:r>
              <a:rPr lang="en" sz="2000"/>
              <a:t>(x)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lang="en" sz="2000">
                <a:solidFill>
                  <a:srgbClr val="0000CD"/>
                </a:solidFill>
              </a:rPr>
              <a:t>if</a:t>
            </a:r>
            <a:r>
              <a:rPr lang="en" sz="2000"/>
              <a:t> x ==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>
                <a:solidFill>
                  <a:srgbClr val="0000CD"/>
                </a:solidFill>
              </a:rPr>
              <a:t>break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8600" y="1637450"/>
            <a:ext cx="4638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fruits = [</a:t>
            </a:r>
            <a:r>
              <a:rPr lang="en" sz="2000">
                <a:solidFill>
                  <a:srgbClr val="A52A2A"/>
                </a:solidFill>
              </a:rPr>
              <a:t>"apple"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"cherry"</a:t>
            </a:r>
            <a:r>
              <a:rPr lang="en" sz="2000"/>
              <a:t>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</a:rPr>
              <a:t>for</a:t>
            </a:r>
            <a:r>
              <a:rPr lang="en" sz="2000"/>
              <a:t> x </a:t>
            </a:r>
            <a:r>
              <a:rPr lang="en" sz="2000">
                <a:solidFill>
                  <a:srgbClr val="0000CD"/>
                </a:solidFill>
              </a:rPr>
              <a:t>in</a:t>
            </a:r>
            <a:r>
              <a:rPr lang="en" sz="2000"/>
              <a:t> fruits: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lang="en" sz="2000">
                <a:solidFill>
                  <a:srgbClr val="0000CD"/>
                </a:solidFill>
              </a:rPr>
              <a:t>if</a:t>
            </a:r>
            <a:r>
              <a:rPr lang="en" sz="2000"/>
              <a:t> x ==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>
                <a:solidFill>
                  <a:srgbClr val="0000CD"/>
                </a:solidFill>
              </a:rPr>
              <a:t>break</a:t>
            </a:r>
            <a:endParaRPr sz="20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lang="en" sz="2000">
                <a:solidFill>
                  <a:srgbClr val="0000CD"/>
                </a:solidFill>
              </a:rPr>
              <a:t>print</a:t>
            </a:r>
            <a:r>
              <a:rPr lang="en" sz="2000"/>
              <a:t>(x)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39200" y="2093725"/>
            <a:ext cx="343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this_list = [1, 2, 3, 4]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second_list = [‘a’, ‘b’, ‘c’, ‘d’]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third_list = [‘a’, 1, ‘b’]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39200" y="1362863"/>
            <a:ext cx="72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Lists are used to store multiple items in a single variable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443450" y="2042600"/>
            <a:ext cx="446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thislist = [</a:t>
            </a:r>
            <a:r>
              <a:rPr lang="en" sz="2000">
                <a:solidFill>
                  <a:srgbClr val="A52A2A"/>
                </a:solidFill>
              </a:rPr>
              <a:t>"apple"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"cherry"</a:t>
            </a:r>
            <a:r>
              <a:rPr lang="en" sz="2000"/>
              <a:t>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</a:rPr>
              <a:t>print</a:t>
            </a:r>
            <a:r>
              <a:rPr lang="en" sz="2000"/>
              <a:t>(</a:t>
            </a:r>
            <a:r>
              <a:rPr lang="en" sz="2000">
                <a:solidFill>
                  <a:srgbClr val="0000CD"/>
                </a:solidFill>
              </a:rPr>
              <a:t>len</a:t>
            </a:r>
            <a:r>
              <a:rPr lang="en" sz="2000"/>
              <a:t>(thislist))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find out how many items a </a:t>
            </a:r>
            <a:r>
              <a:rPr lang="en" sz="2000"/>
              <a:t>particular </a:t>
            </a:r>
            <a:r>
              <a:rPr lang="en" sz="2000"/>
              <a:t>list has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30825" y="1461350"/>
            <a:ext cx="780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thislist = list((</a:t>
            </a:r>
            <a:r>
              <a:rPr lang="en" sz="2000">
                <a:solidFill>
                  <a:srgbClr val="A52A2A"/>
                </a:solidFill>
              </a:rPr>
              <a:t>"apple"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"banana"</a:t>
            </a:r>
            <a:r>
              <a:rPr lang="en" sz="2000"/>
              <a:t>, </a:t>
            </a:r>
            <a:r>
              <a:rPr lang="en" sz="2000">
                <a:solidFill>
                  <a:srgbClr val="A52A2A"/>
                </a:solidFill>
              </a:rPr>
              <a:t>"cherry"</a:t>
            </a:r>
            <a:r>
              <a:rPr lang="en" sz="2000"/>
              <a:t>)) </a:t>
            </a:r>
            <a:r>
              <a:rPr lang="en" sz="2000">
                <a:solidFill>
                  <a:srgbClr val="008000"/>
                </a:solidFill>
              </a:rPr>
              <a:t># note the double round-brackets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</a:rPr>
              <a:t>print</a:t>
            </a:r>
            <a:r>
              <a:rPr lang="en" sz="2000"/>
              <a:t>(thislist)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63725" y="2766425"/>
            <a:ext cx="515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ist_1 = [1, 2, 3]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ist_2 = [3, 4, 5]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list_3 = list_1 + list_2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ist_3 = [1, 2, 3, 3, 4, 5]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325" y="2239400"/>
            <a:ext cx="3320875" cy="11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325" y="3568867"/>
            <a:ext cx="2781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11725" y="1533100"/>
            <a:ext cx="3445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append()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Add a single element to the end of the list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clear()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Removes all Items from the List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copy()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returns a shallow copy of the list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count()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returns count of the element in the list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429925" y="1533100"/>
            <a:ext cx="34455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extend()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adds iterable elements to the end of the 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index()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returns the index of the element in the 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insert()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insert an element to the 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pop()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Removes element at the given index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572475" y="1533100"/>
            <a:ext cx="24345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remove()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Removes item from the 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reverse()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reverses the 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Python List sort()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sorts elements of a list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2493750" y="1863750"/>
            <a:ext cx="415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endParaRPr b="1" sz="8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