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C482E-2E16-48CB-8024-F082EDFE3694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ru-RU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45D6-D811-4F1F-891D-4B4E8F36AB68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246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FD98-AE91-4A29-9A67-2BE9D7AAE82F}" type="datetime1">
              <a:rPr lang="ru-RU" smtClean="0"/>
              <a:t>14.04.2024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A294-C2C5-4296-8508-88DD20D37962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57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5143-5541-4BD6-80CC-9E8A95CC7A91}" type="datetime1">
              <a:rPr lang="ru-RU" smtClean="0"/>
              <a:t>14.04.2024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A294-C2C5-4296-8508-88DD20D37962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852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1F5C-3ED2-4860-8506-BBB0EB38D635}" type="datetime1">
              <a:rPr lang="ru-RU" smtClean="0"/>
              <a:t>14.04.2024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A294-C2C5-4296-8508-88DD20D37962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12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963E8-726C-4CA6-AD8C-C92DDB75F86F}" type="datetime1">
              <a:rPr lang="ru-RU" smtClean="0"/>
              <a:t>14.04.2024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A294-C2C5-4296-8508-88DD20D37962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1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881F-F7D1-4424-A23D-28E0A2A588B3}" type="datetime1">
              <a:rPr lang="ru-RU" smtClean="0"/>
              <a:t>14.04.2024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A294-C2C5-4296-8508-88DD20D37962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90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CF15-FBC3-489D-92B9-B6D75068780F}" type="datetime1">
              <a:rPr lang="ru-RU" smtClean="0"/>
              <a:t>14.04.2024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A294-C2C5-4296-8508-88DD20D37962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8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D5EA-8F41-4FF4-9742-2AE25E51208B}" type="datetime1">
              <a:rPr lang="ru-RU" smtClean="0"/>
              <a:t>14.04.2024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A294-C2C5-4296-8508-88DD20D37962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399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76B9-9855-4075-8615-38FB6B8CF60F}" type="datetime1">
              <a:rPr lang="ru-RU" smtClean="0"/>
              <a:t>14.04.2024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A294-C2C5-4296-8508-88DD20D37962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57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FD83-B1EC-4E9A-ADDC-71FBF4A2731B}" type="datetime1">
              <a:rPr lang="ru-RU" smtClean="0"/>
              <a:t>14.04.2024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A294-C2C5-4296-8508-88DD20D37962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15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B4E-A718-4431-9ECC-0313378F6CD8}" type="datetime1">
              <a:rPr lang="ru-RU" smtClean="0"/>
              <a:t>14.04.2024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A294-C2C5-4296-8508-88DD20D37962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75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269B-01F6-4F43-91FA-1383E1373D1F}" type="datetime1">
              <a:rPr lang="ru-RU" smtClean="0"/>
              <a:t>14.04.2024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A294-C2C5-4296-8508-88DD20D37962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83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F9039-A785-4444-801D-B0F8DD7D70CD}" type="datetime1">
              <a:rPr lang="ru-RU" smtClean="0"/>
              <a:t>14.04.2024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DA294-C2C5-4296-8508-88DD20D37962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364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35A4CF-F8E4-2B69-6F65-323912B37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Задание 2</a:t>
            </a:r>
            <a:br>
              <a:rPr lang="ru-RU" dirty="0"/>
            </a:br>
            <a:endParaRPr lang="ru-RU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C469ADD-1FE8-2DEB-8B6A-D5476FBFE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Анализ </a:t>
            </a:r>
            <a:r>
              <a:rPr lang="en-US" dirty="0"/>
              <a:t>CPA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867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F5B066-F397-4A5F-B4C1-13559862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749" y="203620"/>
            <a:ext cx="10515600" cy="1325563"/>
          </a:xfrm>
        </p:spPr>
        <p:txBody>
          <a:bodyPr/>
          <a:lstStyle/>
          <a:p>
            <a:r>
              <a:rPr lang="ru-RU" dirty="0"/>
              <a:t>Анализ </a:t>
            </a:r>
            <a:r>
              <a:rPr lang="en-US" dirty="0"/>
              <a:t>mobile - networks</a:t>
            </a:r>
            <a:endParaRPr lang="ru-R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C937A-88F7-9FE2-F1A6-7D4B2BCDE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666" y="1640260"/>
            <a:ext cx="5181600" cy="4351338"/>
          </a:xfrm>
        </p:spPr>
        <p:txBody>
          <a:bodyPr>
            <a:normAutofit fontScale="55000" lnSpcReduction="20000"/>
          </a:bodyPr>
          <a:lstStyle/>
          <a:p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1.</a:t>
            </a:r>
            <a:r>
              <a:rPr lang="ru-RU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CPA (затраты/конверсия)</a:t>
            </a:r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Растет стабильно, максимальное значение - 250.</a:t>
            </a:r>
          </a:p>
          <a:p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2.</a:t>
            </a:r>
            <a:r>
              <a:rPr lang="ru-RU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CPC</a:t>
            </a:r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Около нуля.</a:t>
            </a:r>
          </a:p>
          <a:p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3.</a:t>
            </a:r>
            <a:r>
              <a:rPr lang="ru-RU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CPA (CPC/конверсии)</a:t>
            </a:r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Также растет около нуля.</a:t>
            </a:r>
          </a:p>
          <a:p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4.</a:t>
            </a:r>
            <a:r>
              <a:rPr lang="ru-RU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Издержки</a:t>
            </a:r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Являются возрастающей функцией.</a:t>
            </a:r>
          </a:p>
          <a:p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5.</a:t>
            </a:r>
            <a:r>
              <a:rPr lang="ru-RU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Конверсия, клики, показы</a:t>
            </a:r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Сначала растут до июня, а в августе сильно убывают.</a:t>
            </a:r>
          </a:p>
          <a:p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6.</a:t>
            </a:r>
            <a:r>
              <a:rPr lang="ru-RU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Темпы прироста CPA</a:t>
            </a:r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Отрицательные темпы прироста до июня.</a:t>
            </a:r>
          </a:p>
          <a:p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7.</a:t>
            </a:r>
            <a:r>
              <a:rPr lang="ru-RU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Темпы прироста CPC</a:t>
            </a:r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Увеличиваются.</a:t>
            </a:r>
          </a:p>
          <a:p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8.</a:t>
            </a:r>
            <a:r>
              <a:rPr lang="ru-RU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Темпы прироста (CPC/конверсии)</a:t>
            </a:r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Такие же, как у CPC, но темпы прироста значительно ниже.</a:t>
            </a:r>
          </a:p>
          <a:p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9.</a:t>
            </a:r>
            <a:r>
              <a:rPr lang="ru-RU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Темпы прироста затрат</a:t>
            </a:r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Отрицательные в августе.</a:t>
            </a:r>
          </a:p>
          <a:p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10.</a:t>
            </a:r>
            <a:r>
              <a:rPr lang="ru-RU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Структура выбора баннеров</a:t>
            </a:r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Сильно изменилась (текст 60 -&gt; 18%, изображение 32% -&gt; 67%, CPM-баннер 6 -&gt; 14%).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5638113-DDF5-4736-6808-C057BA749B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06823" y="157098"/>
            <a:ext cx="4959511" cy="2192466"/>
          </a:xfrm>
        </p:spPr>
      </p:pic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C5121698-C43A-DB9C-1BC1-6FF13AF6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A294-C2C5-4296-8508-88DD20D37962}" type="slidenum">
              <a:rPr lang="ru-RU" smtClean="0"/>
              <a:t>2</a:t>
            </a:fld>
            <a:endParaRPr lang="ru-RU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8B26CB6-82CC-AD91-1EC1-0C12A9894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823" y="2473846"/>
            <a:ext cx="5100220" cy="20932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28AE8F1-A1F2-562F-B904-7435D4703D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549" y="4691378"/>
            <a:ext cx="3256168" cy="209325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4C0E124-7836-FF20-DA3C-A8932DF68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627" y="4691379"/>
            <a:ext cx="3256167" cy="209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19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60D9F1-94B5-F77F-26B8-5BCCF4FE1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70" y="199494"/>
            <a:ext cx="10515600" cy="1325563"/>
          </a:xfrm>
        </p:spPr>
        <p:txBody>
          <a:bodyPr/>
          <a:lstStyle/>
          <a:p>
            <a:r>
              <a:rPr lang="ru-RU" dirty="0"/>
              <a:t>Анализ </a:t>
            </a:r>
            <a:r>
              <a:rPr lang="en-US" dirty="0"/>
              <a:t>mobile - search</a:t>
            </a:r>
            <a:endParaRPr lang="ru-R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F4A8CB-99D3-A73A-C9D9-D585E76E6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752" y="1525057"/>
            <a:ext cx="5250628" cy="4831293"/>
          </a:xfrm>
        </p:spPr>
        <p:txBody>
          <a:bodyPr>
            <a:normAutofit fontScale="62500" lnSpcReduction="20000"/>
          </a:bodyPr>
          <a:lstStyle/>
          <a:p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1.</a:t>
            </a:r>
            <a:r>
              <a:rPr lang="ru-RU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CPA, CPC, (CPC/конверсии)</a:t>
            </a:r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CPA от 150-340, остальные менее ста.</a:t>
            </a:r>
          </a:p>
          <a:p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2.</a:t>
            </a:r>
            <a:r>
              <a:rPr lang="ru-RU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Темпы прироста CPA</a:t>
            </a:r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Показали отрицательные темпы прироста в июле.</a:t>
            </a:r>
          </a:p>
          <a:p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3.</a:t>
            </a:r>
            <a:r>
              <a:rPr lang="ru-RU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Темпы прироста CPC</a:t>
            </a:r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Очень сильно росли на протяжении всего периода.</a:t>
            </a:r>
          </a:p>
          <a:p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4.</a:t>
            </a:r>
            <a:r>
              <a:rPr lang="ru-RU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Темпы прироста (CPC/конверсии)</a:t>
            </a:r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Также росли, но с гораздо меньшими темпами прироста.</a:t>
            </a:r>
          </a:p>
          <a:p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5.</a:t>
            </a:r>
            <a:r>
              <a:rPr lang="ru-RU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Темпы прироста затрат</a:t>
            </a:r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Были отрицательными в августе, когда темпы прироста конверсии были значительно выше.</a:t>
            </a:r>
          </a:p>
          <a:p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6.</a:t>
            </a:r>
            <a:r>
              <a:rPr lang="ru-RU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Клики и показы</a:t>
            </a:r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Увеличивались, но показы росли быстрее. Однако в августе прирост кликов был сильно больше, тогда как темпы роста показов уменьшались.</a:t>
            </a:r>
          </a:p>
          <a:p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7.</a:t>
            </a:r>
            <a:r>
              <a:rPr lang="ru-RU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Доля </a:t>
            </a:r>
            <a:r>
              <a:rPr lang="ru-RU" b="1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автотаргетинга</a:t>
            </a:r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Значительно выросла.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B4893FF3-1FCC-5D2C-5DBC-11B3023D7D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44797" y="5077171"/>
            <a:ext cx="5181600" cy="1644304"/>
          </a:xfrm>
        </p:spPr>
      </p:pic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039294DA-EC6A-0B64-B685-A8573B5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A294-C2C5-4296-8508-88DD20D37962}" type="slidenum">
              <a:rPr lang="ru-RU" smtClean="0"/>
              <a:t>3</a:t>
            </a:fld>
            <a:endParaRPr lang="ru-RU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D8DBA0E-4D81-BB1D-5B9C-0EB2D6C8E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283" y="365124"/>
            <a:ext cx="5250628" cy="231986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E5D3BED-1A99-BCD2-C8D1-B3BEE7C99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283" y="2684989"/>
            <a:ext cx="5250628" cy="231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5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D7B68B-DF73-5AA4-A7C7-8EB54891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45" y="365124"/>
            <a:ext cx="10515600" cy="1325563"/>
          </a:xfrm>
        </p:spPr>
        <p:txBody>
          <a:bodyPr/>
          <a:lstStyle/>
          <a:p>
            <a:r>
              <a:rPr lang="ru-RU" dirty="0"/>
              <a:t>Анализ </a:t>
            </a:r>
            <a:r>
              <a:rPr lang="en-US" dirty="0"/>
              <a:t>desktop - search</a:t>
            </a:r>
            <a:br>
              <a:rPr lang="en-US" dirty="0"/>
            </a:br>
            <a:endParaRPr lang="ru-R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ACEB8F-0E94-DCDE-E0EE-BEA827609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1129" y="1816198"/>
            <a:ext cx="5181600" cy="4351338"/>
          </a:xfrm>
        </p:spPr>
        <p:txBody>
          <a:bodyPr>
            <a:normAutofit fontScale="62500" lnSpcReduction="20000"/>
          </a:bodyPr>
          <a:lstStyle/>
          <a:p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1.</a:t>
            </a:r>
            <a:r>
              <a:rPr lang="ru-RU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CPA</a:t>
            </a:r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Постоянно уменьшались.</a:t>
            </a:r>
          </a:p>
          <a:p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2.</a:t>
            </a:r>
            <a:r>
              <a:rPr lang="ru-RU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CPC</a:t>
            </a:r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Росли.</a:t>
            </a:r>
          </a:p>
          <a:p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3.</a:t>
            </a:r>
            <a:r>
              <a:rPr lang="ru-RU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(CPC/конверсии)</a:t>
            </a:r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Росли, но медленнее CPC.</a:t>
            </a:r>
          </a:p>
          <a:p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4.</a:t>
            </a:r>
            <a:r>
              <a:rPr lang="ru-RU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Затраты</a:t>
            </a:r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Росли также, как и конверсия, но с меньшими темпами прироста.</a:t>
            </a:r>
          </a:p>
          <a:p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5.</a:t>
            </a:r>
            <a:r>
              <a:rPr lang="ru-RU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Затраты</a:t>
            </a:r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Особенно сильно подросли в августе, а рост (CPC/конверсии) был в июле.</a:t>
            </a:r>
          </a:p>
          <a:p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6.</a:t>
            </a:r>
            <a:r>
              <a:rPr lang="ru-RU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Категории</a:t>
            </a:r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Из категорий пропали инвестиции.</a:t>
            </a:r>
          </a:p>
          <a:p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7.</a:t>
            </a:r>
            <a:r>
              <a:rPr lang="ru-RU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Тип баннера</a:t>
            </a:r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Текст занимает более 90%.</a:t>
            </a:r>
          </a:p>
          <a:p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8.</a:t>
            </a:r>
            <a:r>
              <a:rPr lang="ru-RU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Доля </a:t>
            </a:r>
            <a:r>
              <a:rPr lang="ru-RU" b="1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автотаргетинга</a:t>
            </a:r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Значительно выросла.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9E2BF569-31AA-6260-054F-A914DD2137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9622" y="977422"/>
            <a:ext cx="3408180" cy="1685735"/>
          </a:xfr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3BD68E9-6801-C9F5-E399-B674AEF3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A294-C2C5-4296-8508-88DD20D37962}" type="slidenum">
              <a:rPr lang="ru-RU" smtClean="0"/>
              <a:t>4</a:t>
            </a:fld>
            <a:endParaRPr lang="ru-RU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A7D0476-4BE5-FF02-D450-3FCCC8994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953378"/>
            <a:ext cx="3529010" cy="170977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8DA5AE9-FC67-F2EE-5FF6-6C9DA8105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536" y="4536855"/>
            <a:ext cx="6308076" cy="229346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03378FC-A541-A33F-6F97-AB41C7C3CC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921" y="2663157"/>
            <a:ext cx="4132124" cy="186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44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EB5069-93B1-DBEC-5277-0F9B24100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</a:t>
            </a:r>
            <a:r>
              <a:rPr lang="en-US" dirty="0"/>
              <a:t>desktop - networks</a:t>
            </a:r>
            <a:endParaRPr lang="ru-R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87A430-2C8A-8DB2-C470-FB4715BDE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8792" y="1839570"/>
            <a:ext cx="5852791" cy="4386639"/>
          </a:xfrm>
        </p:spPr>
        <p:txBody>
          <a:bodyPr>
            <a:normAutofit fontScale="55000" lnSpcReduction="20000"/>
          </a:bodyPr>
          <a:lstStyle/>
          <a:p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1.</a:t>
            </a:r>
            <a:r>
              <a:rPr lang="ru-RU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CPA</a:t>
            </a:r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Не достигает целевого уровня.</a:t>
            </a:r>
          </a:p>
          <a:p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2.</a:t>
            </a:r>
            <a:r>
              <a:rPr lang="ru-RU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CPC/ (CPC/конверсии)</a:t>
            </a:r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Растут около ста.</a:t>
            </a:r>
          </a:p>
          <a:p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3.</a:t>
            </a:r>
            <a:r>
              <a:rPr lang="ru-RU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CPA</a:t>
            </a:r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Сильно выросла в июле-августе, до этого уменьшалась.</a:t>
            </a:r>
          </a:p>
          <a:p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4.</a:t>
            </a:r>
            <a:r>
              <a:rPr lang="ru-RU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CPC</a:t>
            </a:r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Постоянно росла.</a:t>
            </a:r>
          </a:p>
          <a:p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5.</a:t>
            </a:r>
            <a:r>
              <a:rPr lang="ru-RU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CPA_2 (CPC/конверсии)</a:t>
            </a:r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Также постоянно росла (положительные темпы прироста, но более низкие, чем у CPC).</a:t>
            </a:r>
          </a:p>
          <a:p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6.</a:t>
            </a:r>
            <a:r>
              <a:rPr lang="ru-RU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Затраты</a:t>
            </a:r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Постоянно уменьшались.</a:t>
            </a:r>
          </a:p>
          <a:p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7.</a:t>
            </a:r>
            <a:r>
              <a:rPr lang="ru-RU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Конверсия</a:t>
            </a:r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Росла с темпом прироста, превосходящим падение затрат.</a:t>
            </a:r>
          </a:p>
          <a:p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8.</a:t>
            </a:r>
            <a:r>
              <a:rPr lang="ru-RU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Количество кликов</a:t>
            </a:r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Все время падало.</a:t>
            </a:r>
          </a:p>
          <a:p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9.</a:t>
            </a:r>
            <a:r>
              <a:rPr lang="ru-RU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Количество показов</a:t>
            </a:r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Тоже все время падало, но в сентябре подросло.</a:t>
            </a:r>
          </a:p>
          <a:p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10.</a:t>
            </a:r>
            <a:r>
              <a:rPr lang="ru-RU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Структура выбора баннеров</a:t>
            </a:r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Сильно изменилась (изображение +9%, текст -7%, видео больше не используют). Уменьшилась доля </a:t>
            </a:r>
            <a:r>
              <a:rPr lang="ru-RU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ретаргетинга</a:t>
            </a:r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и появился </a:t>
            </a:r>
            <a:r>
              <a:rPr lang="ru-RU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автотаргетинг</a:t>
            </a:r>
            <a:r>
              <a:rPr lang="ru-RU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CD3E5FC9-0CD5-6660-C819-AA2F9C05F5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29023" y="544988"/>
            <a:ext cx="4382996" cy="1906782"/>
          </a:xfr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F9C9D56-AEC2-4835-00D8-2F91E6B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A294-C2C5-4296-8508-88DD20D37962}" type="slidenum">
              <a:rPr lang="ru-RU" smtClean="0"/>
              <a:t>5</a:t>
            </a:fld>
            <a:endParaRPr lang="ru-RU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C191D30-ADCF-C0CA-969D-F0AE8877F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023" y="2554878"/>
            <a:ext cx="4427234" cy="211299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B1D6589-4905-3619-F6E8-DD048481F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023" y="4667876"/>
            <a:ext cx="4427234" cy="168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22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291645-A9B1-4C5A-B261-81308AA2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CAA934-431D-D26B-61D0-4E2DC2077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3" y="1376313"/>
            <a:ext cx="11312164" cy="5345162"/>
          </a:xfrm>
        </p:spPr>
        <p:txBody>
          <a:bodyPr>
            <a:noAutofit/>
          </a:bodyPr>
          <a:lstStyle/>
          <a:p>
            <a:r>
              <a:rPr lang="ru-RU" sz="1400" dirty="0"/>
              <a:t> </a:t>
            </a:r>
            <a:r>
              <a:rPr lang="en-US" sz="1400" dirty="0"/>
              <a:t>					</a:t>
            </a:r>
            <a:r>
              <a:rPr lang="ru-RU" sz="1400" dirty="0"/>
              <a:t>Причины роста CPA</a:t>
            </a:r>
          </a:p>
          <a:p>
            <a:r>
              <a:rPr lang="ru-RU" sz="1400" dirty="0"/>
              <a:t>1. Изменение структуры выбора баннеров: Было замечено значительное изменение в выборе типов баннеров. Доля текстовых баннеров уменьшилась с 60% до 18%, в то время как доля изображений увеличилась с 32% до 67%. Это может влиять на CPA, так как разные типы баннеров могут иметь разные стоимости и эффективность.</a:t>
            </a:r>
          </a:p>
          <a:p>
            <a:r>
              <a:rPr lang="ru-RU" sz="1400" dirty="0"/>
              <a:t>2. Изменение в таргетинге: Было замечено, что доля </a:t>
            </a:r>
            <a:r>
              <a:rPr lang="ru-RU" sz="1400" dirty="0" err="1"/>
              <a:t>автотаргетинга</a:t>
            </a:r>
            <a:r>
              <a:rPr lang="ru-RU" sz="1400" dirty="0"/>
              <a:t> значительно выросла, в то время как доля </a:t>
            </a:r>
            <a:r>
              <a:rPr lang="ru-RU" sz="1400" dirty="0" err="1"/>
              <a:t>ретаргетинга</a:t>
            </a:r>
            <a:r>
              <a:rPr lang="ru-RU" sz="1400" dirty="0"/>
              <a:t> уменьшилась. Это может влиять на CPA, так как разные стратегии таргетинга могут иметь разные стоимости и эффективность.</a:t>
            </a:r>
          </a:p>
          <a:p>
            <a:r>
              <a:rPr lang="ru-RU" sz="1400" dirty="0"/>
              <a:t>3. Изменение в темпах прироста: В августе темпы прироста затрат были отрицательными, в то время как темпы прироста конверсии были значительно выше. Это может указывать на то, что затраты растут быстрее, чем конверсии, что приводит к увеличению CPA.</a:t>
            </a:r>
            <a:endParaRPr lang="en-US" sz="1400" dirty="0"/>
          </a:p>
          <a:p>
            <a:endParaRPr lang="ru-RU" sz="1400" dirty="0"/>
          </a:p>
          <a:p>
            <a:pPr algn="ctr"/>
            <a:r>
              <a:rPr lang="ru-RU" sz="1400" dirty="0"/>
              <a:t>Рекомендации по снижению и стабилизации CPA</a:t>
            </a:r>
          </a:p>
          <a:p>
            <a:endParaRPr lang="ru-RU" sz="1400" dirty="0"/>
          </a:p>
          <a:p>
            <a:r>
              <a:rPr lang="ru-RU" sz="1400" dirty="0"/>
              <a:t>1. Оптимизация выбора баннеров: Проведите A/B тестирование различных типов баннеров, чтобы определить, какие из них наиболее эффективны с точки зрения CPA. Возможно, стоит пересмотреть текущую стратегию и сделать больший акцент на более эффективные типы баннеров.</a:t>
            </a:r>
          </a:p>
          <a:p>
            <a:r>
              <a:rPr lang="ru-RU" sz="1400" dirty="0"/>
              <a:t>2. Оптимизация стратегии таргетинга: Проведите анализ эффективности различных стратегий таргетинга. Возможно, стоит пересмотреть текущую стратегию и сделать больший акцент на более эффективные стратегии таргетинга.</a:t>
            </a:r>
          </a:p>
          <a:p>
            <a:r>
              <a:rPr lang="ru-RU" sz="1400" dirty="0"/>
              <a:t>3. Мониторинг и оптимизация темпов прироста: Регулярно отслеживайте темпы прироста затрат и конверсий. Если затраты растут быстрее конверсий, это может указывать на необходимость оптимизации рекламной кампании.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B98074-6F2C-82F7-E828-92860FE8B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DA294-C2C5-4296-8508-88DD20D3796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6456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211</TotalTime>
  <Words>783</Words>
  <Application>Microsoft Office PowerPoint</Application>
  <PresentationFormat>Grand écran</PresentationFormat>
  <Paragraphs>57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Thème Office</vt:lpstr>
      <vt:lpstr>Задание 2 </vt:lpstr>
      <vt:lpstr>Анализ mobile - networks</vt:lpstr>
      <vt:lpstr>Анализ mobile - search</vt:lpstr>
      <vt:lpstr>Анализ desktop - search </vt:lpstr>
      <vt:lpstr>Анализ desktop - networks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Задание 2 </dc:title>
  <dc:creator>Алексей Алексей</dc:creator>
  <cp:lastModifiedBy>Алексей Алексей</cp:lastModifiedBy>
  <cp:revision>1</cp:revision>
  <dcterms:created xsi:type="dcterms:W3CDTF">2024-04-14T11:52:41Z</dcterms:created>
  <dcterms:modified xsi:type="dcterms:W3CDTF">2024-04-14T15:24:11Z</dcterms:modified>
</cp:coreProperties>
</file>