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83" r:id="rId6"/>
    <p:sldId id="291" r:id="rId7"/>
    <p:sldId id="292" r:id="rId8"/>
    <p:sldId id="293" r:id="rId9"/>
    <p:sldId id="294" r:id="rId10"/>
    <p:sldId id="295" r:id="rId11"/>
    <p:sldId id="296" r:id="rId12"/>
    <p:sldId id="284" r:id="rId13"/>
    <p:sldId id="297" r:id="rId14"/>
    <p:sldId id="286"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283"/>
            <p14:sldId id="291"/>
            <p14:sldId id="292"/>
            <p14:sldId id="293"/>
            <p14:sldId id="294"/>
            <p14:sldId id="295"/>
            <p14:sldId id="296"/>
            <p14:sldId id="284"/>
            <p14:sldId id="297"/>
          </p14:sldIdLst>
        </p14:section>
        <p14:section name="了解详细信息" id="{2CC34DB2-6590-42C0-AD4B-A04C6060184E}">
          <p14:sldIdLst>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02" d="100"/>
          <a:sy n="102" d="100"/>
        </p:scale>
        <p:origin x="120" y="29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0-05-25T10:44:17.998"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2020-05-25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2020-05-25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111273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dirty="0"/>
              <a:t>单击此处编辑母版标题样式</a:t>
            </a:r>
          </a:p>
        </p:txBody>
      </p:sp>
      <p:sp>
        <p:nvSpPr>
          <p:cNvPr id="3" name="内容占位符 2"/>
          <p:cNvSpPr>
            <a:spLocks noGrp="1"/>
          </p:cNvSpPr>
          <p:nvPr>
            <p:ph sz="quarter" idx="10"/>
          </p:nvPr>
        </p:nvSpPr>
        <p:spPr>
          <a:xfrm>
            <a:off x="571527" y="1440180"/>
            <a:ext cx="10983131"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20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6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dirty="0"/>
              <a:t>单击此处编辑母版文本样式</a:t>
            </a:r>
          </a:p>
          <a:p>
            <a:pPr marL="0" lvl="1" indent="0" rtl="0">
              <a:lnSpc>
                <a:spcPct val="150000"/>
              </a:lnSpc>
              <a:spcBef>
                <a:spcPts val="1000"/>
              </a:spcBef>
              <a:spcAft>
                <a:spcPts val="1200"/>
              </a:spcAft>
              <a:buNone/>
            </a:pPr>
            <a:r>
              <a:rPr lang="zh-CN" altLang="en-US" noProof="0" dirty="0"/>
              <a:t>二级</a:t>
            </a:r>
          </a:p>
          <a:p>
            <a:pPr marL="0" lvl="2" indent="0" rtl="0">
              <a:lnSpc>
                <a:spcPct val="150000"/>
              </a:lnSpc>
              <a:spcBef>
                <a:spcPts val="1000"/>
              </a:spcBef>
              <a:spcAft>
                <a:spcPts val="1200"/>
              </a:spcAft>
              <a:buNone/>
            </a:pPr>
            <a:r>
              <a:rPr lang="zh-CN" altLang="en-US" noProof="0" dirty="0"/>
              <a:t>三级</a:t>
            </a:r>
          </a:p>
          <a:p>
            <a:pPr marL="0" lvl="3" indent="0" rtl="0">
              <a:lnSpc>
                <a:spcPct val="150000"/>
              </a:lnSpc>
              <a:spcBef>
                <a:spcPts val="1000"/>
              </a:spcBef>
              <a:spcAft>
                <a:spcPts val="1200"/>
              </a:spcAft>
              <a:buNone/>
            </a:pPr>
            <a:r>
              <a:rPr lang="zh-CN" altLang="en-US" noProof="0" dirty="0"/>
              <a:t>四级</a:t>
            </a:r>
          </a:p>
          <a:p>
            <a:pPr marL="0" lvl="4" indent="0" rtl="0">
              <a:lnSpc>
                <a:spcPct val="150000"/>
              </a:lnSpc>
              <a:spcBef>
                <a:spcPts val="1000"/>
              </a:spcBef>
              <a:spcAft>
                <a:spcPts val="1200"/>
              </a:spcAft>
              <a:buNone/>
            </a:pPr>
            <a:r>
              <a:rPr lang="zh-CN" altLang="en-US" noProof="0" dirty="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2020-05-25</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199873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2020-05-25</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lnSpc>
                <a:spcPct val="100000"/>
              </a:lnSpc>
              <a:spcBef>
                <a:spcPts val="600"/>
              </a:spcBef>
              <a:spcAft>
                <a:spcPts val="600"/>
              </a:spcAft>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spcBef>
                <a:spcPts val="600"/>
              </a:spcBef>
              <a:spcAft>
                <a:spcPts val="600"/>
              </a:spcAft>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spcBef>
                <a:spcPts val="600"/>
              </a:spcBef>
              <a:spcAft>
                <a:spcPts val="600"/>
              </a:spcAft>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lnSpc>
                <a:spcPct val="100000"/>
              </a:lnSpc>
              <a:spcBef>
                <a:spcPts val="600"/>
              </a:spcBef>
              <a:spcAft>
                <a:spcPts val="600"/>
              </a:spcAft>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lnSpc>
                <a:spcPct val="100000"/>
              </a:lnSpc>
              <a:spcBef>
                <a:spcPts val="600"/>
              </a:spcBef>
              <a:spcAft>
                <a:spcPts val="600"/>
              </a:spcAft>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dirty="0"/>
              <a:t>单击此处编辑母版文本样式</a:t>
            </a:r>
          </a:p>
          <a:p>
            <a:pPr marL="0" lvl="1" indent="0" rtl="0">
              <a:lnSpc>
                <a:spcPct val="150000"/>
              </a:lnSpc>
              <a:spcBef>
                <a:spcPts val="1000"/>
              </a:spcBef>
              <a:spcAft>
                <a:spcPts val="1200"/>
              </a:spcAft>
              <a:buNone/>
            </a:pPr>
            <a:r>
              <a:rPr lang="zh-CN" altLang="en-US" noProof="0" dirty="0"/>
              <a:t>二级</a:t>
            </a:r>
          </a:p>
          <a:p>
            <a:pPr marL="0" lvl="2" indent="0" rtl="0">
              <a:lnSpc>
                <a:spcPct val="150000"/>
              </a:lnSpc>
              <a:spcBef>
                <a:spcPts val="1000"/>
              </a:spcBef>
              <a:spcAft>
                <a:spcPts val="1200"/>
              </a:spcAft>
              <a:buNone/>
            </a:pPr>
            <a:r>
              <a:rPr lang="zh-CN" altLang="en-US" noProof="0" dirty="0"/>
              <a:t>三级</a:t>
            </a:r>
          </a:p>
          <a:p>
            <a:pPr marL="0" lvl="3" indent="0" rtl="0">
              <a:lnSpc>
                <a:spcPct val="150000"/>
              </a:lnSpc>
              <a:spcBef>
                <a:spcPts val="1000"/>
              </a:spcBef>
              <a:spcAft>
                <a:spcPts val="1200"/>
              </a:spcAft>
              <a:buNone/>
            </a:pPr>
            <a:r>
              <a:rPr lang="zh-CN" altLang="en-US" noProof="0" dirty="0"/>
              <a:t>四级</a:t>
            </a:r>
          </a:p>
          <a:p>
            <a:pPr marL="0" lvl="4" indent="0" rtl="0">
              <a:lnSpc>
                <a:spcPct val="150000"/>
              </a:lnSpc>
              <a:spcBef>
                <a:spcPts val="1000"/>
              </a:spcBef>
              <a:spcAft>
                <a:spcPts val="1200"/>
              </a:spcAft>
              <a:buNone/>
            </a:pPr>
            <a:r>
              <a:rPr lang="zh-CN" altLang="en-US" noProof="0" dirty="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2020-05-25</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upport.office.com/zh-cn/article/powerpoint-for-windows-%e5%9f%b9%e8%ae%ad-40e8c930-cb0b-40d8-82c4-bd53d3398787?redirectSourcePath=%252farticle%252fb89770f1-deb1-4a19-94ef-342aa15a4689&amp;omkt=zh-CN&amp;ui=zh-CN&amp;rs=zh-CN&amp;ad=C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zh-CN" altLang="en-US" sz="4800" dirty="0">
                <a:solidFill>
                  <a:schemeClr val="bg1"/>
                </a:solidFill>
              </a:rPr>
              <a:t>扫描仪生产装备测试软件方案讨论</a:t>
            </a:r>
            <a:endParaRPr lang="en-US" alt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r>
              <a:rPr lang="en-US" altLang="zh-CN" sz="2400" dirty="0">
                <a:solidFill>
                  <a:schemeClr val="bg1"/>
                </a:solidFill>
              </a:rPr>
              <a:t>10</a:t>
            </a:r>
            <a:r>
              <a:rPr lang="zh-CN" altLang="en-US" sz="2400" dirty="0">
                <a:solidFill>
                  <a:schemeClr val="bg1"/>
                </a:solidFill>
              </a:rPr>
              <a:t>倍图</a:t>
            </a:r>
          </a:p>
        </p:txBody>
      </p:sp>
      <p:pic>
        <p:nvPicPr>
          <p:cNvPr id="4" name="图片 3" descr="PowerPoint 徽标"/>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F7A90-9034-4E6D-94CB-4F1E6D650AED}"/>
              </a:ext>
            </a:extLst>
          </p:cNvPr>
          <p:cNvSpPr>
            <a:spLocks noGrp="1"/>
          </p:cNvSpPr>
          <p:nvPr>
            <p:ph type="title"/>
          </p:nvPr>
        </p:nvSpPr>
        <p:spPr/>
        <p:txBody>
          <a:bodyPr/>
          <a:lstStyle/>
          <a:p>
            <a:r>
              <a:rPr lang="zh-CN" altLang="en-US" dirty="0"/>
              <a:t>纪要</a:t>
            </a:r>
          </a:p>
        </p:txBody>
      </p:sp>
      <p:sp>
        <p:nvSpPr>
          <p:cNvPr id="3" name="内容占位符 2">
            <a:extLst>
              <a:ext uri="{FF2B5EF4-FFF2-40B4-BE49-F238E27FC236}">
                <a16:creationId xmlns:a16="http://schemas.microsoft.com/office/drawing/2014/main" id="{62D2E8A4-9855-493F-9311-C57530A54DFB}"/>
              </a:ext>
            </a:extLst>
          </p:cNvPr>
          <p:cNvSpPr>
            <a:spLocks noGrp="1"/>
          </p:cNvSpPr>
          <p:nvPr>
            <p:ph sz="quarter" idx="10"/>
          </p:nvPr>
        </p:nvSpPr>
        <p:spPr/>
        <p:txBody>
          <a:bodyPr/>
          <a:lstStyle/>
          <a:p>
            <a:pPr marL="457200" indent="-457200">
              <a:buAutoNum type="arabicPeriod"/>
            </a:pPr>
            <a:r>
              <a:rPr lang="zh-CN" altLang="en-US" dirty="0"/>
              <a:t>李欣针对性做一些实验</a:t>
            </a:r>
            <a:r>
              <a:rPr lang="en-US" altLang="zh-CN" dirty="0"/>
              <a:t>. </a:t>
            </a:r>
          </a:p>
          <a:p>
            <a:pPr marL="457200" indent="-457200">
              <a:buAutoNum type="arabicPeriod"/>
            </a:pPr>
            <a:r>
              <a:rPr lang="zh-CN" altLang="en-US" dirty="0"/>
              <a:t>挑细胞</a:t>
            </a:r>
            <a:r>
              <a:rPr lang="en-US" altLang="zh-CN" dirty="0"/>
              <a:t>, </a:t>
            </a:r>
            <a:r>
              <a:rPr lang="zh-CN" altLang="en-US" dirty="0"/>
              <a:t>能不能自动找到位置</a:t>
            </a:r>
            <a:endParaRPr lang="en-US" altLang="zh-CN" dirty="0"/>
          </a:p>
          <a:p>
            <a:pPr marL="457200" indent="-457200">
              <a:buAutoNum type="arabicPeriod"/>
            </a:pPr>
            <a:r>
              <a:rPr lang="en-US" altLang="zh-CN" dirty="0"/>
              <a:t>AI</a:t>
            </a:r>
            <a:r>
              <a:rPr lang="zh-CN" altLang="en-US" dirty="0"/>
              <a:t>的准确率对差异的敏感度</a:t>
            </a:r>
            <a:endParaRPr lang="en-US" altLang="zh-CN" dirty="0"/>
          </a:p>
          <a:p>
            <a:pPr marL="457200" indent="-457200">
              <a:buAutoNum type="arabicPeriod"/>
            </a:pPr>
            <a:r>
              <a:rPr lang="zh-CN" altLang="en-US" dirty="0"/>
              <a:t>手动选点的功能</a:t>
            </a:r>
          </a:p>
        </p:txBody>
      </p:sp>
    </p:spTree>
    <p:extLst>
      <p:ext uri="{BB962C8B-B14F-4D97-AF65-F5344CB8AC3E}">
        <p14:creationId xmlns:p14="http://schemas.microsoft.com/office/powerpoint/2010/main" val="412188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7C022-7EB7-4700-9552-1331A9446826}"/>
              </a:ext>
            </a:extLst>
          </p:cNvPr>
          <p:cNvSpPr>
            <a:spLocks noGrp="1"/>
          </p:cNvSpPr>
          <p:nvPr>
            <p:ph type="title"/>
          </p:nvPr>
        </p:nvSpPr>
        <p:spPr/>
        <p:txBody>
          <a:bodyPr/>
          <a:lstStyle/>
          <a:p>
            <a:endParaRPr lang="zh-CN" altLang="en-US"/>
          </a:p>
        </p:txBody>
      </p:sp>
      <p:pic>
        <p:nvPicPr>
          <p:cNvPr id="4" name="图片 3" descr="带有指向免费 PowerPoint 培训超链接的向右箭头。选择该图像可访问免费的 PowerPoint 培训">
            <a:hlinkClick r:id="rId2" tooltip="单击此处，转到免费的 PowerPoint 培训。"/>
            <a:extLst>
              <a:ext uri="{FF2B5EF4-FFF2-40B4-BE49-F238E27FC236}">
                <a16:creationId xmlns:a16="http://schemas.microsoft.com/office/drawing/2014/main" id="{1F78A51E-2CE3-4226-8018-B31BE55A43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208" y="2576316"/>
            <a:ext cx="661940" cy="661940"/>
          </a:xfrm>
          <a:prstGeom prst="rect">
            <a:avLst/>
          </a:prstGeom>
        </p:spPr>
      </p:pic>
      <p:grpSp>
        <p:nvGrpSpPr>
          <p:cNvPr id="5" name="组 32" descr="带有编号 1（表示第 1 步）的小圆圈">
            <a:extLst>
              <a:ext uri="{FF2B5EF4-FFF2-40B4-BE49-F238E27FC236}">
                <a16:creationId xmlns:a16="http://schemas.microsoft.com/office/drawing/2014/main" id="{51785C44-B8E6-43A1-A65B-D2929F9FABBB}"/>
              </a:ext>
            </a:extLst>
          </p:cNvPr>
          <p:cNvGrpSpPr/>
          <p:nvPr/>
        </p:nvGrpSpPr>
        <p:grpSpPr bwMode="blackWhite">
          <a:xfrm>
            <a:off x="1484782" y="2702367"/>
            <a:ext cx="558179" cy="409838"/>
            <a:chOff x="6953426" y="711274"/>
            <a:chExt cx="558179" cy="409838"/>
          </a:xfrm>
        </p:grpSpPr>
        <p:sp>
          <p:nvSpPr>
            <p:cNvPr id="6" name="椭圆形 33" descr="小圆圈">
              <a:extLst>
                <a:ext uri="{FF2B5EF4-FFF2-40B4-BE49-F238E27FC236}">
                  <a16:creationId xmlns:a16="http://schemas.microsoft.com/office/drawing/2014/main" id="{1B197458-79CC-426B-B097-2A7E18B4907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7" name="文本框 6" descr="编号 1">
              <a:extLst>
                <a:ext uri="{FF2B5EF4-FFF2-40B4-BE49-F238E27FC236}">
                  <a16:creationId xmlns:a16="http://schemas.microsoft.com/office/drawing/2014/main" id="{4396303B-AF17-4328-9D28-7E722FE585D9}"/>
                </a:ext>
              </a:extLst>
            </p:cNvPr>
            <p:cNvSpPr txBox="1"/>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p>
          </p:txBody>
        </p:sp>
      </p:grpSp>
      <p:grpSp>
        <p:nvGrpSpPr>
          <p:cNvPr id="8" name="组 35" descr="带有编号 2（表示第 2 步）的小圆圈">
            <a:extLst>
              <a:ext uri="{FF2B5EF4-FFF2-40B4-BE49-F238E27FC236}">
                <a16:creationId xmlns:a16="http://schemas.microsoft.com/office/drawing/2014/main" id="{B0D99F68-2247-4485-BE0D-D98E2F95FC15}"/>
              </a:ext>
            </a:extLst>
          </p:cNvPr>
          <p:cNvGrpSpPr/>
          <p:nvPr/>
        </p:nvGrpSpPr>
        <p:grpSpPr bwMode="blackWhite">
          <a:xfrm>
            <a:off x="2416238" y="2787651"/>
            <a:ext cx="558179" cy="409838"/>
            <a:chOff x="6953426" y="711274"/>
            <a:chExt cx="558179" cy="409838"/>
          </a:xfrm>
        </p:grpSpPr>
        <p:sp>
          <p:nvSpPr>
            <p:cNvPr id="9" name="椭圆形 36" descr="小圆圈">
              <a:extLst>
                <a:ext uri="{FF2B5EF4-FFF2-40B4-BE49-F238E27FC236}">
                  <a16:creationId xmlns:a16="http://schemas.microsoft.com/office/drawing/2014/main" id="{02A83849-2C25-41AF-9377-1ABCF692F8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0" name="文本框 9" descr="编号 2">
              <a:extLst>
                <a:ext uri="{FF2B5EF4-FFF2-40B4-BE49-F238E27FC236}">
                  <a16:creationId xmlns:a16="http://schemas.microsoft.com/office/drawing/2014/main" id="{FFF59A6B-D535-48DE-A6FD-20D0DB2A8AAB}"/>
                </a:ext>
              </a:extLst>
            </p:cNvPr>
            <p:cNvSpPr txBox="1"/>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p>
          </p:txBody>
        </p:sp>
      </p:grpSp>
      <p:grpSp>
        <p:nvGrpSpPr>
          <p:cNvPr id="11" name="组 38" descr="带有编号 3（表示第 3 步）的小圆圈">
            <a:extLst>
              <a:ext uri="{FF2B5EF4-FFF2-40B4-BE49-F238E27FC236}">
                <a16:creationId xmlns:a16="http://schemas.microsoft.com/office/drawing/2014/main" id="{FEBDA445-BE90-4126-A037-9B88043D84A1}"/>
              </a:ext>
            </a:extLst>
          </p:cNvPr>
          <p:cNvGrpSpPr/>
          <p:nvPr/>
        </p:nvGrpSpPr>
        <p:grpSpPr bwMode="blackWhite">
          <a:xfrm>
            <a:off x="3270996" y="2828418"/>
            <a:ext cx="558179" cy="409838"/>
            <a:chOff x="6953426" y="711274"/>
            <a:chExt cx="558179" cy="409838"/>
          </a:xfrm>
        </p:grpSpPr>
        <p:sp>
          <p:nvSpPr>
            <p:cNvPr id="12" name="椭圆形 39" descr="小圆圈">
              <a:extLst>
                <a:ext uri="{FF2B5EF4-FFF2-40B4-BE49-F238E27FC236}">
                  <a16:creationId xmlns:a16="http://schemas.microsoft.com/office/drawing/2014/main" id="{F23E7B5B-9312-4F18-9CCF-6D8AC99107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13" name="文本框 12" descr="编号 3">
              <a:extLst>
                <a:ext uri="{FF2B5EF4-FFF2-40B4-BE49-F238E27FC236}">
                  <a16:creationId xmlns:a16="http://schemas.microsoft.com/office/drawing/2014/main" id="{1EA4E813-16FE-4C62-A260-268CE1F67BBE}"/>
                </a:ext>
              </a:extLst>
            </p:cNvPr>
            <p:cNvSpPr txBox="1"/>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p>
          </p:txBody>
        </p:sp>
      </p:grpSp>
    </p:spTree>
    <p:extLst>
      <p:ext uri="{BB962C8B-B14F-4D97-AF65-F5344CB8AC3E}">
        <p14:creationId xmlns:p14="http://schemas.microsoft.com/office/powerpoint/2010/main" val="286540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B3657-498D-49FC-B6B7-F0684CE6531E}"/>
              </a:ext>
            </a:extLst>
          </p:cNvPr>
          <p:cNvSpPr>
            <a:spLocks noGrp="1"/>
          </p:cNvSpPr>
          <p:nvPr>
            <p:ph type="title"/>
          </p:nvPr>
        </p:nvSpPr>
        <p:spPr/>
        <p:txBody>
          <a:bodyPr/>
          <a:lstStyle/>
          <a:p>
            <a:r>
              <a:rPr lang="zh-CN" altLang="en-US" dirty="0"/>
              <a:t>主要内容</a:t>
            </a:r>
          </a:p>
        </p:txBody>
      </p:sp>
      <p:sp>
        <p:nvSpPr>
          <p:cNvPr id="4" name="内容占位符 3">
            <a:extLst>
              <a:ext uri="{FF2B5EF4-FFF2-40B4-BE49-F238E27FC236}">
                <a16:creationId xmlns:a16="http://schemas.microsoft.com/office/drawing/2014/main" id="{E0574DD3-05E3-4093-ACEB-542A0240A465}"/>
              </a:ext>
            </a:extLst>
          </p:cNvPr>
          <p:cNvSpPr>
            <a:spLocks noGrp="1"/>
          </p:cNvSpPr>
          <p:nvPr>
            <p:ph sz="quarter" idx="13"/>
          </p:nvPr>
        </p:nvSpPr>
        <p:spPr/>
        <p:txBody>
          <a:bodyPr>
            <a:normAutofit/>
          </a:bodyPr>
          <a:lstStyle/>
          <a:p>
            <a:pPr marL="457200" indent="-457200">
              <a:buFont typeface="Wingdings" panose="05000000000000000000" pitchFamily="2" charset="2"/>
              <a:buChar char="p"/>
            </a:pPr>
            <a:r>
              <a:rPr lang="zh-CN" altLang="en-US" sz="3000" dirty="0"/>
              <a:t>位置校正</a:t>
            </a:r>
            <a:endParaRPr lang="en-US" altLang="zh-CN" sz="3000" dirty="0"/>
          </a:p>
          <a:p>
            <a:pPr marL="685800" lvl="1" indent="-457200">
              <a:buFont typeface="Wingdings" panose="05000000000000000000" pitchFamily="2" charset="2"/>
              <a:buChar char="p"/>
            </a:pPr>
            <a:r>
              <a:rPr lang="zh-CN" altLang="en-US" sz="1800" dirty="0"/>
              <a:t>校正电机位置，保证采集图像中心对准。</a:t>
            </a:r>
            <a:endParaRPr lang="en-US" altLang="zh-CN" sz="1800" dirty="0"/>
          </a:p>
          <a:p>
            <a:pPr marL="685800" lvl="1" indent="-457200">
              <a:buFont typeface="Wingdings" panose="05000000000000000000" pitchFamily="2" charset="2"/>
              <a:buChar char="p"/>
            </a:pPr>
            <a:r>
              <a:rPr lang="zh-CN" altLang="en-US" sz="1800" dirty="0"/>
              <a:t>十倍图</a:t>
            </a:r>
            <a:endParaRPr lang="en-US" altLang="zh-CN" sz="1800" dirty="0"/>
          </a:p>
          <a:p>
            <a:pPr marL="457200" indent="-457200">
              <a:buFont typeface="Wingdings" panose="05000000000000000000" pitchFamily="2" charset="2"/>
              <a:buChar char="p"/>
            </a:pPr>
            <a:r>
              <a:rPr lang="zh-CN" altLang="en-US" sz="3000" dirty="0"/>
              <a:t>颜色校正</a:t>
            </a:r>
            <a:endParaRPr lang="en-US" altLang="zh-CN" sz="3000" dirty="0"/>
          </a:p>
          <a:p>
            <a:pPr marL="685800" lvl="1" indent="-457200">
              <a:buFont typeface="Wingdings" panose="05000000000000000000" pitchFamily="2" charset="2"/>
              <a:buChar char="p"/>
            </a:pPr>
            <a:r>
              <a:rPr lang="zh-CN" altLang="en-US" sz="1800" dirty="0"/>
              <a:t>图像的曝光，亮度，颜色准确度，色彩</a:t>
            </a:r>
            <a:endParaRPr lang="en-US" altLang="zh-CN" sz="1800" dirty="0"/>
          </a:p>
          <a:p>
            <a:pPr marL="457200" indent="-457200">
              <a:buFont typeface="Wingdings" panose="05000000000000000000" pitchFamily="2" charset="2"/>
              <a:buChar char="p"/>
            </a:pPr>
            <a:r>
              <a:rPr lang="zh-CN" altLang="en-US" sz="3000" dirty="0"/>
              <a:t>一致性校正</a:t>
            </a:r>
            <a:endParaRPr lang="en-US" altLang="zh-CN" sz="3000" dirty="0"/>
          </a:p>
          <a:p>
            <a:pPr marL="685800" lvl="1" indent="-457200">
              <a:buFont typeface="Wingdings" panose="05000000000000000000" pitchFamily="2" charset="2"/>
              <a:buChar char="p"/>
            </a:pPr>
            <a:r>
              <a:rPr lang="zh-CN" altLang="en-US" sz="1800" dirty="0"/>
              <a:t>一张照片的各个区域</a:t>
            </a:r>
          </a:p>
        </p:txBody>
      </p:sp>
    </p:spTree>
    <p:extLst>
      <p:ext uri="{BB962C8B-B14F-4D97-AF65-F5344CB8AC3E}">
        <p14:creationId xmlns:p14="http://schemas.microsoft.com/office/powerpoint/2010/main" val="1671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B59F255-3BEB-4805-BFA1-5C55A8641841}"/>
              </a:ext>
            </a:extLst>
          </p:cNvPr>
          <p:cNvSpPr>
            <a:spLocks noGrp="1"/>
          </p:cNvSpPr>
          <p:nvPr>
            <p:ph type="title"/>
          </p:nvPr>
        </p:nvSpPr>
        <p:spPr/>
        <p:txBody>
          <a:bodyPr/>
          <a:lstStyle/>
          <a:p>
            <a:r>
              <a:rPr lang="zh-CN" altLang="en-US" dirty="0"/>
              <a:t>对玻片的要求</a:t>
            </a:r>
          </a:p>
        </p:txBody>
      </p:sp>
      <p:sp>
        <p:nvSpPr>
          <p:cNvPr id="5" name="内容占位符 4">
            <a:extLst>
              <a:ext uri="{FF2B5EF4-FFF2-40B4-BE49-F238E27FC236}">
                <a16:creationId xmlns:a16="http://schemas.microsoft.com/office/drawing/2014/main" id="{88F2B808-BFB5-451A-800B-45665CACD9EC}"/>
              </a:ext>
            </a:extLst>
          </p:cNvPr>
          <p:cNvSpPr>
            <a:spLocks noGrp="1"/>
          </p:cNvSpPr>
          <p:nvPr>
            <p:ph sz="quarter" idx="10"/>
          </p:nvPr>
        </p:nvSpPr>
        <p:spPr>
          <a:xfrm>
            <a:off x="571527" y="1440180"/>
            <a:ext cx="11334723" cy="5132070"/>
          </a:xfrm>
        </p:spPr>
        <p:txBody>
          <a:bodyPr/>
          <a:lstStyle/>
          <a:p>
            <a:r>
              <a:rPr lang="zh-CN" altLang="en-US" dirty="0"/>
              <a:t>需要两种玻片：</a:t>
            </a:r>
            <a:endParaRPr lang="en-US" altLang="zh-CN" dirty="0"/>
          </a:p>
          <a:p>
            <a:pPr marL="457200" indent="-457200">
              <a:buAutoNum type="arabicPeriod"/>
            </a:pPr>
            <a:r>
              <a:rPr lang="zh-CN" altLang="en-US" dirty="0"/>
              <a:t>均质灰度片。透光率应当和血样片比较接近。有便于</a:t>
            </a:r>
            <a:r>
              <a:rPr lang="en-US" altLang="zh-CN" dirty="0"/>
              <a:t>10</a:t>
            </a:r>
            <a:r>
              <a:rPr lang="zh-CN" altLang="en-US" dirty="0"/>
              <a:t>倍镜下便于识别的刻线标志。刻线标志包括：</a:t>
            </a:r>
            <a:endParaRPr lang="en-US" altLang="zh-CN" dirty="0"/>
          </a:p>
          <a:p>
            <a:pPr marL="685800" lvl="1" indent="-457200">
              <a:buAutoNum type="arabicPeriod"/>
            </a:pPr>
            <a:r>
              <a:rPr lang="zh-CN" altLang="en-US" dirty="0"/>
              <a:t>一个视野框。相当于一般的</a:t>
            </a:r>
            <a:r>
              <a:rPr lang="en-US" altLang="zh-CN" dirty="0"/>
              <a:t>10</a:t>
            </a:r>
            <a:r>
              <a:rPr lang="zh-CN" altLang="en-US" dirty="0"/>
              <a:t>倍图扫描区域</a:t>
            </a:r>
            <a:endParaRPr lang="en-US" altLang="zh-CN" dirty="0"/>
          </a:p>
          <a:p>
            <a:pPr marL="685800" lvl="1" indent="-457200">
              <a:buAutoNum type="arabicPeriod"/>
            </a:pPr>
            <a:r>
              <a:rPr lang="zh-CN" altLang="en-US" dirty="0"/>
              <a:t>一个中心标记，位于视野中心</a:t>
            </a:r>
            <a:endParaRPr lang="en-US" altLang="zh-CN" dirty="0"/>
          </a:p>
          <a:p>
            <a:pPr marL="457200" indent="-457200">
              <a:buAutoNum type="arabicPeriod"/>
            </a:pPr>
            <a:r>
              <a:rPr lang="zh-CN" altLang="en-US" dirty="0"/>
              <a:t>血样样本片。</a:t>
            </a:r>
          </a:p>
        </p:txBody>
      </p:sp>
      <p:grpSp>
        <p:nvGrpSpPr>
          <p:cNvPr id="13" name="组合 12">
            <a:extLst>
              <a:ext uri="{FF2B5EF4-FFF2-40B4-BE49-F238E27FC236}">
                <a16:creationId xmlns:a16="http://schemas.microsoft.com/office/drawing/2014/main" id="{95137408-D74B-456F-8A14-DF96B85D46C9}"/>
              </a:ext>
            </a:extLst>
          </p:cNvPr>
          <p:cNvGrpSpPr/>
          <p:nvPr/>
        </p:nvGrpSpPr>
        <p:grpSpPr>
          <a:xfrm>
            <a:off x="8762973" y="692467"/>
            <a:ext cx="2857500" cy="1495425"/>
            <a:chOff x="8410574" y="3376601"/>
            <a:chExt cx="2857500" cy="1495425"/>
          </a:xfrm>
        </p:grpSpPr>
        <p:grpSp>
          <p:nvGrpSpPr>
            <p:cNvPr id="12" name="组合 11">
              <a:extLst>
                <a:ext uri="{FF2B5EF4-FFF2-40B4-BE49-F238E27FC236}">
                  <a16:creationId xmlns:a16="http://schemas.microsoft.com/office/drawing/2014/main" id="{FA3DA020-F36F-4C7D-BAD4-8B3CD4F27C87}"/>
                </a:ext>
              </a:extLst>
            </p:cNvPr>
            <p:cNvGrpSpPr/>
            <p:nvPr/>
          </p:nvGrpSpPr>
          <p:grpSpPr>
            <a:xfrm>
              <a:off x="8410574" y="3376601"/>
              <a:ext cx="2857500" cy="1495425"/>
              <a:chOff x="8401050" y="2390775"/>
              <a:chExt cx="2857500" cy="1495425"/>
            </a:xfrm>
          </p:grpSpPr>
          <p:sp>
            <p:nvSpPr>
              <p:cNvPr id="6" name="矩形 5">
                <a:extLst>
                  <a:ext uri="{FF2B5EF4-FFF2-40B4-BE49-F238E27FC236}">
                    <a16:creationId xmlns:a16="http://schemas.microsoft.com/office/drawing/2014/main" id="{EC340A37-CA92-47D3-8CB9-9F6FC3DC0C95}"/>
                  </a:ext>
                </a:extLst>
              </p:cNvPr>
              <p:cNvSpPr/>
              <p:nvPr/>
            </p:nvSpPr>
            <p:spPr>
              <a:xfrm>
                <a:off x="8562975" y="2571750"/>
                <a:ext cx="2552700" cy="1114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3BB06255-FA70-44D0-A2E2-2F5845CA77EC}"/>
                  </a:ext>
                </a:extLst>
              </p:cNvPr>
              <p:cNvCxnSpPr>
                <a:cxnSpLocks/>
              </p:cNvCxnSpPr>
              <p:nvPr/>
            </p:nvCxnSpPr>
            <p:spPr>
              <a:xfrm>
                <a:off x="9839325" y="2390775"/>
                <a:ext cx="0"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D6EDDD6-3246-48A1-979B-2E2025096C4D}"/>
                  </a:ext>
                </a:extLst>
              </p:cNvPr>
              <p:cNvCxnSpPr>
                <a:cxnSpLocks/>
              </p:cNvCxnSpPr>
              <p:nvPr/>
            </p:nvCxnSpPr>
            <p:spPr>
              <a:xfrm>
                <a:off x="8401050" y="3128962"/>
                <a:ext cx="28575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椭圆 10">
              <a:extLst>
                <a:ext uri="{FF2B5EF4-FFF2-40B4-BE49-F238E27FC236}">
                  <a16:creationId xmlns:a16="http://schemas.microsoft.com/office/drawing/2014/main" id="{441DAB89-07F6-4194-9702-20420A9AF711}"/>
                </a:ext>
              </a:extLst>
            </p:cNvPr>
            <p:cNvSpPr/>
            <p:nvPr/>
          </p:nvSpPr>
          <p:spPr>
            <a:xfrm>
              <a:off x="9586911" y="3862385"/>
              <a:ext cx="523875" cy="5238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9478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BECAD-D715-4CBF-A3FB-26FCE325F393}"/>
              </a:ext>
            </a:extLst>
          </p:cNvPr>
          <p:cNvSpPr>
            <a:spLocks noGrp="1"/>
          </p:cNvSpPr>
          <p:nvPr>
            <p:ph type="title"/>
          </p:nvPr>
        </p:nvSpPr>
        <p:spPr/>
        <p:txBody>
          <a:bodyPr/>
          <a:lstStyle/>
          <a:p>
            <a:r>
              <a:rPr lang="zh-CN" altLang="en-US" dirty="0"/>
              <a:t>基于空白的检测</a:t>
            </a:r>
          </a:p>
        </p:txBody>
      </p:sp>
      <p:sp>
        <p:nvSpPr>
          <p:cNvPr id="3" name="内容占位符 2">
            <a:extLst>
              <a:ext uri="{FF2B5EF4-FFF2-40B4-BE49-F238E27FC236}">
                <a16:creationId xmlns:a16="http://schemas.microsoft.com/office/drawing/2014/main" id="{39BB62FA-FCDF-43C3-8AC9-9DE464C08E71}"/>
              </a:ext>
            </a:extLst>
          </p:cNvPr>
          <p:cNvSpPr>
            <a:spLocks noGrp="1"/>
          </p:cNvSpPr>
          <p:nvPr>
            <p:ph sz="quarter" idx="10"/>
          </p:nvPr>
        </p:nvSpPr>
        <p:spPr>
          <a:xfrm>
            <a:off x="571527" y="1440180"/>
            <a:ext cx="10983131" cy="4969764"/>
          </a:xfrm>
        </p:spPr>
        <p:txBody>
          <a:bodyPr>
            <a:normAutofit fontScale="85000" lnSpcReduction="10000"/>
          </a:bodyPr>
          <a:lstStyle/>
          <a:p>
            <a:pPr marL="457200" indent="-457200">
              <a:buAutoNum type="arabicPeriod"/>
            </a:pPr>
            <a:r>
              <a:rPr lang="zh-CN" altLang="en-US" dirty="0"/>
              <a:t>通过均质玻片，调整直到中心十字标记位于视野正中，标定</a:t>
            </a:r>
            <a:r>
              <a:rPr lang="en-US" altLang="zh-CN" dirty="0"/>
              <a:t>XY</a:t>
            </a:r>
            <a:r>
              <a:rPr lang="zh-CN" altLang="en-US" dirty="0"/>
              <a:t>电机偏移量</a:t>
            </a:r>
            <a:endParaRPr lang="en-US" altLang="zh-CN" dirty="0"/>
          </a:p>
          <a:p>
            <a:r>
              <a:rPr lang="en-US" altLang="zh-CN" dirty="0"/>
              <a:t>	??</a:t>
            </a:r>
          </a:p>
          <a:p>
            <a:pPr marL="457200" indent="-457200">
              <a:buAutoNum type="arabicPeriod"/>
            </a:pPr>
            <a:r>
              <a:rPr lang="zh-CN" altLang="en-US" dirty="0"/>
              <a:t>拍摄一张照片，检查此照片的区域一致性，并且计算距离补偿量。比较一张图左右和上下两边区域的亮度值的差异，并作为补偿依据。</a:t>
            </a:r>
            <a:endParaRPr lang="en-US" altLang="zh-CN" dirty="0"/>
          </a:p>
          <a:p>
            <a:pPr marL="685800" lvl="1" indent="-457200">
              <a:buAutoNum type="arabicPeriod"/>
            </a:pPr>
            <a:r>
              <a:rPr lang="zh-CN" altLang="en-US" dirty="0"/>
              <a:t>选择</a:t>
            </a:r>
            <a:r>
              <a:rPr lang="en-US" altLang="zh-CN" dirty="0"/>
              <a:t>64x64</a:t>
            </a:r>
            <a:r>
              <a:rPr lang="zh-CN" altLang="en-US" dirty="0"/>
              <a:t>的子区，简单比较亮度均值？</a:t>
            </a:r>
            <a:endParaRPr lang="en-US" altLang="zh-CN" dirty="0"/>
          </a:p>
          <a:p>
            <a:pPr marL="685800" lvl="1" indent="-457200">
              <a:buAutoNum type="arabicPeriod"/>
            </a:pPr>
            <a:r>
              <a:rPr lang="zh-CN" altLang="en-US" dirty="0"/>
              <a:t>通过</a:t>
            </a:r>
            <a:r>
              <a:rPr lang="en-US" altLang="zh-CN" dirty="0"/>
              <a:t>FFT</a:t>
            </a:r>
            <a:r>
              <a:rPr lang="zh-CN" altLang="en-US" dirty="0"/>
              <a:t>，看整图？</a:t>
            </a:r>
            <a:endParaRPr lang="en-US" altLang="zh-CN" dirty="0"/>
          </a:p>
          <a:p>
            <a:pPr marL="685800" lvl="1" indent="-457200">
              <a:buAutoNum type="arabicPeriod"/>
            </a:pPr>
            <a:r>
              <a:rPr lang="zh-CN" altLang="en-US" dirty="0"/>
              <a:t>卷积？</a:t>
            </a:r>
            <a:endParaRPr lang="en-US" altLang="zh-CN" dirty="0"/>
          </a:p>
          <a:p>
            <a:pPr lvl="1" indent="0">
              <a:buNone/>
            </a:pPr>
            <a:r>
              <a:rPr lang="zh-CN" altLang="en-US" dirty="0"/>
              <a:t>疑问：灰度片校正结果能不能用于颜色？</a:t>
            </a:r>
            <a:endParaRPr lang="en-US" altLang="zh-CN" dirty="0"/>
          </a:p>
        </p:txBody>
      </p:sp>
      <p:sp>
        <p:nvSpPr>
          <p:cNvPr id="4" name="文本框 3">
            <a:extLst>
              <a:ext uri="{FF2B5EF4-FFF2-40B4-BE49-F238E27FC236}">
                <a16:creationId xmlns:a16="http://schemas.microsoft.com/office/drawing/2014/main" id="{142F281C-5DA9-47CA-B7D2-7F5A35677723}"/>
              </a:ext>
            </a:extLst>
          </p:cNvPr>
          <p:cNvSpPr txBox="1"/>
          <p:nvPr/>
        </p:nvSpPr>
        <p:spPr>
          <a:xfrm>
            <a:off x="7041823" y="3949831"/>
            <a:ext cx="3667026" cy="923330"/>
          </a:xfrm>
          <a:prstGeom prst="rect">
            <a:avLst/>
          </a:prstGeom>
          <a:noFill/>
        </p:spPr>
        <p:txBody>
          <a:bodyPr wrap="square" rtlCol="0">
            <a:spAutoFit/>
          </a:bodyPr>
          <a:lstStyle/>
          <a:p>
            <a:r>
              <a:rPr lang="zh-CN" altLang="en-US" dirty="0">
                <a:solidFill>
                  <a:srgbClr val="FF0000"/>
                </a:solidFill>
              </a:rPr>
              <a:t>调曝光行不行</a:t>
            </a:r>
            <a:r>
              <a:rPr lang="en-US" altLang="zh-CN" dirty="0">
                <a:solidFill>
                  <a:srgbClr val="FF0000"/>
                </a:solidFill>
              </a:rPr>
              <a:t>?</a:t>
            </a:r>
          </a:p>
          <a:p>
            <a:r>
              <a:rPr lang="zh-CN" altLang="en-US" dirty="0">
                <a:solidFill>
                  <a:srgbClr val="FF0000"/>
                </a:solidFill>
              </a:rPr>
              <a:t>我们只考虑检测</a:t>
            </a:r>
            <a:r>
              <a:rPr lang="en-US" altLang="zh-CN" dirty="0">
                <a:solidFill>
                  <a:srgbClr val="FF0000"/>
                </a:solidFill>
              </a:rPr>
              <a:t>, </a:t>
            </a:r>
            <a:r>
              <a:rPr lang="zh-CN" altLang="en-US" dirty="0">
                <a:solidFill>
                  <a:srgbClr val="FF0000"/>
                </a:solidFill>
              </a:rPr>
              <a:t>不考虑校正</a:t>
            </a:r>
            <a:r>
              <a:rPr lang="en-US" altLang="zh-CN" dirty="0">
                <a:solidFill>
                  <a:srgbClr val="FF0000"/>
                </a:solidFill>
              </a:rPr>
              <a:t>. </a:t>
            </a:r>
          </a:p>
          <a:p>
            <a:r>
              <a:rPr lang="zh-CN" altLang="en-US" dirty="0">
                <a:solidFill>
                  <a:srgbClr val="FF0000"/>
                </a:solidFill>
              </a:rPr>
              <a:t>画按</a:t>
            </a:r>
            <a:r>
              <a:rPr lang="en-US" altLang="zh-CN" dirty="0">
                <a:solidFill>
                  <a:srgbClr val="FF0000"/>
                </a:solidFill>
              </a:rPr>
              <a:t>X/Y</a:t>
            </a:r>
            <a:r>
              <a:rPr lang="zh-CN" altLang="en-US" dirty="0">
                <a:solidFill>
                  <a:srgbClr val="FF0000"/>
                </a:solidFill>
              </a:rPr>
              <a:t>亮度变化图</a:t>
            </a:r>
            <a:r>
              <a:rPr lang="en-US" altLang="zh-CN" dirty="0">
                <a:solidFill>
                  <a:srgbClr val="FF0000"/>
                </a:solidFill>
              </a:rPr>
              <a:t>.</a:t>
            </a:r>
            <a:endParaRPr lang="zh-CN" altLang="en-US" dirty="0">
              <a:solidFill>
                <a:srgbClr val="FF0000"/>
              </a:solidFill>
            </a:endParaRPr>
          </a:p>
        </p:txBody>
      </p:sp>
      <p:sp>
        <p:nvSpPr>
          <p:cNvPr id="5" name="文本框 4">
            <a:extLst>
              <a:ext uri="{FF2B5EF4-FFF2-40B4-BE49-F238E27FC236}">
                <a16:creationId xmlns:a16="http://schemas.microsoft.com/office/drawing/2014/main" id="{E5D81856-E2FF-4C1C-93D2-F25AF01F6131}"/>
              </a:ext>
            </a:extLst>
          </p:cNvPr>
          <p:cNvSpPr txBox="1"/>
          <p:nvPr/>
        </p:nvSpPr>
        <p:spPr>
          <a:xfrm>
            <a:off x="4760536" y="448056"/>
            <a:ext cx="2281287" cy="369332"/>
          </a:xfrm>
          <a:prstGeom prst="rect">
            <a:avLst/>
          </a:prstGeom>
          <a:noFill/>
        </p:spPr>
        <p:txBody>
          <a:bodyPr wrap="square" rtlCol="0">
            <a:spAutoFit/>
          </a:bodyPr>
          <a:lstStyle/>
          <a:p>
            <a:r>
              <a:rPr lang="zh-CN" altLang="en-US" dirty="0"/>
              <a:t>白片就可以了</a:t>
            </a:r>
          </a:p>
        </p:txBody>
      </p:sp>
    </p:spTree>
    <p:extLst>
      <p:ext uri="{BB962C8B-B14F-4D97-AF65-F5344CB8AC3E}">
        <p14:creationId xmlns:p14="http://schemas.microsoft.com/office/powerpoint/2010/main" val="350222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F7558-5864-44AE-A20B-DDF0F675DA08}"/>
              </a:ext>
            </a:extLst>
          </p:cNvPr>
          <p:cNvSpPr>
            <a:spLocks noGrp="1"/>
          </p:cNvSpPr>
          <p:nvPr>
            <p:ph type="title"/>
          </p:nvPr>
        </p:nvSpPr>
        <p:spPr/>
        <p:txBody>
          <a:bodyPr/>
          <a:lstStyle/>
          <a:p>
            <a:r>
              <a:rPr lang="zh-CN" altLang="en-US" dirty="0"/>
              <a:t>基于样本片的检查</a:t>
            </a:r>
          </a:p>
        </p:txBody>
      </p:sp>
      <p:sp>
        <p:nvSpPr>
          <p:cNvPr id="3" name="内容占位符 2">
            <a:extLst>
              <a:ext uri="{FF2B5EF4-FFF2-40B4-BE49-F238E27FC236}">
                <a16:creationId xmlns:a16="http://schemas.microsoft.com/office/drawing/2014/main" id="{0CBE9AEF-A05B-4EB6-8896-B7E740832D5A}"/>
              </a:ext>
            </a:extLst>
          </p:cNvPr>
          <p:cNvSpPr>
            <a:spLocks noGrp="1"/>
          </p:cNvSpPr>
          <p:nvPr>
            <p:ph sz="quarter" idx="10"/>
          </p:nvPr>
        </p:nvSpPr>
        <p:spPr>
          <a:xfrm>
            <a:off x="571528" y="1446904"/>
            <a:ext cx="5984548" cy="3104762"/>
          </a:xfrm>
        </p:spPr>
        <p:txBody>
          <a:bodyPr>
            <a:normAutofit/>
          </a:bodyPr>
          <a:lstStyle/>
          <a:p>
            <a:pPr marL="457200" indent="-457200">
              <a:buAutoNum type="arabicPeriod"/>
            </a:pPr>
            <a:r>
              <a:rPr lang="zh-CN" altLang="en-US" dirty="0"/>
              <a:t>针对相同的位置拍摄一张或几张照片。</a:t>
            </a:r>
            <a:endParaRPr lang="en-US" altLang="zh-CN" dirty="0"/>
          </a:p>
          <a:p>
            <a:pPr marL="457200" indent="-457200">
              <a:buAutoNum type="arabicPeriod"/>
            </a:pPr>
            <a:r>
              <a:rPr lang="zh-CN" altLang="en-US" dirty="0"/>
              <a:t>检测目的：两台机器的拍摄质量比较</a:t>
            </a:r>
            <a:endParaRPr lang="en-US" altLang="zh-CN" dirty="0"/>
          </a:p>
          <a:p>
            <a:pPr marL="685800" lvl="1" indent="-457200">
              <a:buAutoNum type="arabicPeriod"/>
            </a:pPr>
            <a:r>
              <a:rPr lang="zh-CN" altLang="en-US" dirty="0"/>
              <a:t>峰值信噪比</a:t>
            </a:r>
            <a:endParaRPr lang="en-US" altLang="zh-CN" dirty="0"/>
          </a:p>
          <a:p>
            <a:pPr marL="685800" lvl="1" indent="-457200">
              <a:buAutoNum type="arabicPeriod"/>
            </a:pPr>
            <a:r>
              <a:rPr lang="zh-CN" altLang="en-US" dirty="0"/>
              <a:t>结构相似性</a:t>
            </a:r>
            <a:endParaRPr lang="en-US" altLang="zh-CN" dirty="0"/>
          </a:p>
        </p:txBody>
      </p:sp>
      <p:pic>
        <p:nvPicPr>
          <p:cNvPr id="4" name="图片 3">
            <a:extLst>
              <a:ext uri="{FF2B5EF4-FFF2-40B4-BE49-F238E27FC236}">
                <a16:creationId xmlns:a16="http://schemas.microsoft.com/office/drawing/2014/main" id="{05473BCB-645D-4766-8922-4B56690AB6EC}"/>
              </a:ext>
            </a:extLst>
          </p:cNvPr>
          <p:cNvPicPr>
            <a:picLocks noChangeAspect="1"/>
          </p:cNvPicPr>
          <p:nvPr/>
        </p:nvPicPr>
        <p:blipFill>
          <a:blip r:embed="rId2"/>
          <a:stretch>
            <a:fillRect/>
          </a:stretch>
        </p:blipFill>
        <p:spPr>
          <a:xfrm>
            <a:off x="6912626" y="1446904"/>
            <a:ext cx="4180952" cy="1876190"/>
          </a:xfrm>
          <a:prstGeom prst="rect">
            <a:avLst/>
          </a:prstGeom>
        </p:spPr>
      </p:pic>
      <p:pic>
        <p:nvPicPr>
          <p:cNvPr id="5" name="图片 4">
            <a:extLst>
              <a:ext uri="{FF2B5EF4-FFF2-40B4-BE49-F238E27FC236}">
                <a16:creationId xmlns:a16="http://schemas.microsoft.com/office/drawing/2014/main" id="{D95188C3-536A-4BCB-84D1-DC725BEF604F}"/>
              </a:ext>
            </a:extLst>
          </p:cNvPr>
          <p:cNvPicPr>
            <a:picLocks noChangeAspect="1"/>
          </p:cNvPicPr>
          <p:nvPr/>
        </p:nvPicPr>
        <p:blipFill>
          <a:blip r:embed="rId3"/>
          <a:stretch>
            <a:fillRect/>
          </a:stretch>
        </p:blipFill>
        <p:spPr>
          <a:xfrm>
            <a:off x="5182794" y="3429000"/>
            <a:ext cx="6609524" cy="3104762"/>
          </a:xfrm>
          <a:prstGeom prst="rect">
            <a:avLst/>
          </a:prstGeom>
        </p:spPr>
      </p:pic>
      <p:sp>
        <p:nvSpPr>
          <p:cNvPr id="7" name="文本框 6">
            <a:extLst>
              <a:ext uri="{FF2B5EF4-FFF2-40B4-BE49-F238E27FC236}">
                <a16:creationId xmlns:a16="http://schemas.microsoft.com/office/drawing/2014/main" id="{39F63511-DB35-40DD-ABD1-DF1CFEE6485A}"/>
              </a:ext>
            </a:extLst>
          </p:cNvPr>
          <p:cNvSpPr txBox="1"/>
          <p:nvPr/>
        </p:nvSpPr>
        <p:spPr>
          <a:xfrm>
            <a:off x="235671" y="4949072"/>
            <a:ext cx="4947124" cy="923330"/>
          </a:xfrm>
          <a:prstGeom prst="rect">
            <a:avLst/>
          </a:prstGeom>
          <a:noFill/>
        </p:spPr>
        <p:txBody>
          <a:bodyPr wrap="square" rtlCol="0">
            <a:spAutoFit/>
          </a:bodyPr>
          <a:lstStyle/>
          <a:p>
            <a:r>
              <a:rPr lang="zh-CN" altLang="en-US" dirty="0">
                <a:solidFill>
                  <a:srgbClr val="FF0000"/>
                </a:solidFill>
              </a:rPr>
              <a:t>参数稳定性</a:t>
            </a:r>
            <a:r>
              <a:rPr lang="en-US" altLang="zh-CN" dirty="0">
                <a:solidFill>
                  <a:srgbClr val="FF0000"/>
                </a:solidFill>
              </a:rPr>
              <a:t>? </a:t>
            </a:r>
          </a:p>
          <a:p>
            <a:r>
              <a:rPr lang="zh-CN" altLang="en-US" dirty="0">
                <a:solidFill>
                  <a:srgbClr val="FF0000"/>
                </a:solidFill>
              </a:rPr>
              <a:t>噪声对</a:t>
            </a:r>
            <a:r>
              <a:rPr lang="en-US" altLang="zh-CN" dirty="0">
                <a:solidFill>
                  <a:srgbClr val="FF0000"/>
                </a:solidFill>
              </a:rPr>
              <a:t>AI</a:t>
            </a:r>
            <a:r>
              <a:rPr lang="zh-CN" altLang="en-US" dirty="0">
                <a:solidFill>
                  <a:srgbClr val="FF0000"/>
                </a:solidFill>
              </a:rPr>
              <a:t>的影响</a:t>
            </a:r>
            <a:r>
              <a:rPr lang="en-US" altLang="zh-CN" dirty="0">
                <a:solidFill>
                  <a:srgbClr val="FF0000"/>
                </a:solidFill>
              </a:rPr>
              <a:t>,   </a:t>
            </a:r>
            <a:r>
              <a:rPr lang="zh-CN" altLang="en-US" dirty="0">
                <a:solidFill>
                  <a:srgbClr val="FF0000"/>
                </a:solidFill>
              </a:rPr>
              <a:t>聚焦</a:t>
            </a:r>
            <a:r>
              <a:rPr lang="en-US" altLang="zh-CN" dirty="0">
                <a:solidFill>
                  <a:srgbClr val="FF0000"/>
                </a:solidFill>
              </a:rPr>
              <a:t>?</a:t>
            </a:r>
            <a:r>
              <a:rPr lang="zh-CN" altLang="en-US" dirty="0">
                <a:solidFill>
                  <a:srgbClr val="FF0000"/>
                </a:solidFill>
              </a:rPr>
              <a:t>色差</a:t>
            </a:r>
            <a:r>
              <a:rPr lang="en-US" altLang="zh-CN" dirty="0">
                <a:solidFill>
                  <a:srgbClr val="FF0000"/>
                </a:solidFill>
              </a:rPr>
              <a:t>? </a:t>
            </a:r>
          </a:p>
          <a:p>
            <a:r>
              <a:rPr lang="zh-CN" altLang="en-US" dirty="0">
                <a:solidFill>
                  <a:srgbClr val="FF0000"/>
                </a:solidFill>
              </a:rPr>
              <a:t>动态范围</a:t>
            </a:r>
            <a:r>
              <a:rPr lang="en-US" altLang="zh-CN" dirty="0">
                <a:solidFill>
                  <a:srgbClr val="FF0000"/>
                </a:solidFill>
              </a:rPr>
              <a:t>? </a:t>
            </a:r>
            <a:endParaRPr lang="zh-CN" altLang="en-US" dirty="0">
              <a:solidFill>
                <a:srgbClr val="FF0000"/>
              </a:solidFill>
            </a:endParaRPr>
          </a:p>
        </p:txBody>
      </p:sp>
      <p:sp>
        <p:nvSpPr>
          <p:cNvPr id="8" name="文本框 7">
            <a:extLst>
              <a:ext uri="{FF2B5EF4-FFF2-40B4-BE49-F238E27FC236}">
                <a16:creationId xmlns:a16="http://schemas.microsoft.com/office/drawing/2014/main" id="{D938F8C2-F502-45DB-AD95-21D1BD79FBDB}"/>
              </a:ext>
            </a:extLst>
          </p:cNvPr>
          <p:cNvSpPr txBox="1"/>
          <p:nvPr/>
        </p:nvSpPr>
        <p:spPr>
          <a:xfrm>
            <a:off x="2375124" y="5967167"/>
            <a:ext cx="2338278" cy="646331"/>
          </a:xfrm>
          <a:prstGeom prst="rect">
            <a:avLst/>
          </a:prstGeom>
          <a:noFill/>
        </p:spPr>
        <p:txBody>
          <a:bodyPr wrap="square" rtlCol="0">
            <a:spAutoFit/>
          </a:bodyPr>
          <a:lstStyle/>
          <a:p>
            <a:r>
              <a:rPr lang="zh-CN" altLang="en-US" dirty="0"/>
              <a:t>一个白细胞 几十个微米</a:t>
            </a:r>
            <a:r>
              <a:rPr lang="en-US" altLang="zh-CN" dirty="0"/>
              <a:t>, </a:t>
            </a:r>
            <a:r>
              <a:rPr lang="zh-CN" altLang="en-US" dirty="0"/>
              <a:t>红细胞</a:t>
            </a:r>
            <a:r>
              <a:rPr lang="en-US" altLang="zh-CN" dirty="0"/>
              <a:t>5-9</a:t>
            </a:r>
            <a:r>
              <a:rPr lang="zh-CN" altLang="en-US" dirty="0"/>
              <a:t>微米</a:t>
            </a:r>
          </a:p>
        </p:txBody>
      </p:sp>
    </p:spTree>
    <p:extLst>
      <p:ext uri="{BB962C8B-B14F-4D97-AF65-F5344CB8AC3E}">
        <p14:creationId xmlns:p14="http://schemas.microsoft.com/office/powerpoint/2010/main" val="244507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31768-B657-4306-868B-5509094313B8}"/>
              </a:ext>
            </a:extLst>
          </p:cNvPr>
          <p:cNvSpPr>
            <a:spLocks noGrp="1"/>
          </p:cNvSpPr>
          <p:nvPr>
            <p:ph type="title"/>
          </p:nvPr>
        </p:nvSpPr>
        <p:spPr/>
        <p:txBody>
          <a:bodyPr/>
          <a:lstStyle/>
          <a:p>
            <a:r>
              <a:rPr lang="zh-CN" altLang="en-US" dirty="0"/>
              <a:t>定位方式</a:t>
            </a:r>
          </a:p>
        </p:txBody>
      </p:sp>
      <p:sp>
        <p:nvSpPr>
          <p:cNvPr id="3" name="内容占位符 2">
            <a:extLst>
              <a:ext uri="{FF2B5EF4-FFF2-40B4-BE49-F238E27FC236}">
                <a16:creationId xmlns:a16="http://schemas.microsoft.com/office/drawing/2014/main" id="{2EF36A71-8C27-484A-980C-A1888936C4B9}"/>
              </a:ext>
            </a:extLst>
          </p:cNvPr>
          <p:cNvSpPr>
            <a:spLocks noGrp="1"/>
          </p:cNvSpPr>
          <p:nvPr>
            <p:ph sz="quarter" idx="10"/>
          </p:nvPr>
        </p:nvSpPr>
        <p:spPr>
          <a:xfrm>
            <a:off x="571527" y="1440180"/>
            <a:ext cx="10983131" cy="5128708"/>
          </a:xfrm>
        </p:spPr>
        <p:txBody>
          <a:bodyPr>
            <a:normAutofit/>
          </a:bodyPr>
          <a:lstStyle/>
          <a:p>
            <a:pPr marL="457200" indent="-457200">
              <a:buAutoNum type="arabicPeriod"/>
            </a:pPr>
            <a:r>
              <a:rPr lang="zh-CN" altLang="en-US" dirty="0"/>
              <a:t>样本片上存在一个可识别的标记，作为通用的锚点。可以是蚀刻的标志，也可以是某个图案。如果是图案，则需要先在标准机器上扫描后人工寻找出来。</a:t>
            </a:r>
            <a:endParaRPr lang="en-US" altLang="zh-CN" dirty="0"/>
          </a:p>
          <a:p>
            <a:pPr marL="457200" indent="-457200">
              <a:buAutoNum type="arabicPeriod"/>
            </a:pPr>
            <a:r>
              <a:rPr lang="zh-CN" altLang="en-US" dirty="0"/>
              <a:t>重新扫描玻片，通过图像匹配，在视野中寻找目标图案。找到后，再逐步调整，直到图案位于视野正中，然后拍照。</a:t>
            </a:r>
            <a:endParaRPr lang="en-US" altLang="zh-CN" dirty="0"/>
          </a:p>
          <a:p>
            <a:pPr marL="457200" indent="-457200">
              <a:buAutoNum type="arabicPeriod"/>
            </a:pPr>
            <a:r>
              <a:rPr lang="zh-CN" altLang="en-US" dirty="0"/>
              <a:t>标准机和被测机都是用相同的方式。</a:t>
            </a:r>
            <a:endParaRPr lang="en-US" altLang="zh-CN" dirty="0"/>
          </a:p>
          <a:p>
            <a:pPr marL="457200" indent="-457200">
              <a:buAutoNum type="arabicPeriod"/>
            </a:pPr>
            <a:endParaRPr lang="en-US" altLang="zh-CN" dirty="0"/>
          </a:p>
          <a:p>
            <a:pPr marL="457200" indent="-457200">
              <a:buAutoNum type="arabicPeriod"/>
            </a:pPr>
            <a:endParaRPr lang="en-US" altLang="zh-CN" dirty="0"/>
          </a:p>
          <a:p>
            <a:pPr marL="457200" indent="-457200">
              <a:buAutoNum type="arabicPeriod"/>
            </a:pPr>
            <a:endParaRPr lang="zh-CN" altLang="en-US" dirty="0"/>
          </a:p>
        </p:txBody>
      </p:sp>
    </p:spTree>
    <p:extLst>
      <p:ext uri="{BB962C8B-B14F-4D97-AF65-F5344CB8AC3E}">
        <p14:creationId xmlns:p14="http://schemas.microsoft.com/office/powerpoint/2010/main" val="337477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EB9D5-02F1-426F-A551-14120E42A8BB}"/>
              </a:ext>
            </a:extLst>
          </p:cNvPr>
          <p:cNvSpPr>
            <a:spLocks noGrp="1"/>
          </p:cNvSpPr>
          <p:nvPr>
            <p:ph type="title"/>
          </p:nvPr>
        </p:nvSpPr>
        <p:spPr/>
        <p:txBody>
          <a:bodyPr/>
          <a:lstStyle/>
          <a:p>
            <a:r>
              <a:rPr lang="zh-CN" altLang="en-US" dirty="0"/>
              <a:t>标准图片</a:t>
            </a:r>
          </a:p>
        </p:txBody>
      </p:sp>
      <p:sp>
        <p:nvSpPr>
          <p:cNvPr id="3" name="内容占位符 2">
            <a:extLst>
              <a:ext uri="{FF2B5EF4-FFF2-40B4-BE49-F238E27FC236}">
                <a16:creationId xmlns:a16="http://schemas.microsoft.com/office/drawing/2014/main" id="{901E63AE-39B5-488B-8098-A7AB4218DD67}"/>
              </a:ext>
            </a:extLst>
          </p:cNvPr>
          <p:cNvSpPr>
            <a:spLocks noGrp="1"/>
          </p:cNvSpPr>
          <p:nvPr>
            <p:ph sz="quarter" idx="10"/>
          </p:nvPr>
        </p:nvSpPr>
        <p:spPr>
          <a:xfrm>
            <a:off x="890364" y="1446196"/>
            <a:ext cx="10983131" cy="5123046"/>
          </a:xfrm>
        </p:spPr>
        <p:txBody>
          <a:bodyPr>
            <a:normAutofit fontScale="77500" lnSpcReduction="20000"/>
          </a:bodyPr>
          <a:lstStyle/>
          <a:p>
            <a:pPr marL="457200" indent="-457200">
              <a:buAutoNum type="arabicPeriod"/>
            </a:pPr>
            <a:r>
              <a:rPr lang="zh-CN" altLang="en-US" dirty="0"/>
              <a:t>使用标准片，按照普通流程进行</a:t>
            </a:r>
            <a:r>
              <a:rPr lang="en-US" altLang="zh-CN" dirty="0"/>
              <a:t>10</a:t>
            </a:r>
            <a:r>
              <a:rPr lang="zh-CN" altLang="en-US" dirty="0"/>
              <a:t>倍图区域扫描。扫描过程中需要记录下每张</a:t>
            </a:r>
            <a:r>
              <a:rPr lang="en-US" altLang="zh-CN" dirty="0"/>
              <a:t>10</a:t>
            </a:r>
            <a:r>
              <a:rPr lang="zh-CN" altLang="en-US" dirty="0"/>
              <a:t>倍图的电机位置</a:t>
            </a:r>
            <a:endParaRPr lang="en-US" altLang="zh-CN" dirty="0"/>
          </a:p>
          <a:p>
            <a:pPr marL="457200" indent="-457200">
              <a:buAutoNum type="arabicPeriod"/>
            </a:pPr>
            <a:r>
              <a:rPr lang="zh-CN" altLang="en-US" dirty="0"/>
              <a:t>不要将玻片取下，人工浏览</a:t>
            </a:r>
            <a:r>
              <a:rPr lang="en-US" altLang="zh-CN" dirty="0"/>
              <a:t>10</a:t>
            </a:r>
            <a:r>
              <a:rPr lang="zh-CN" altLang="en-US" dirty="0"/>
              <a:t>倍图，从中寻找独特的便于识别的区域，并标记出来。选择区域的大小应综合考虑唯一性和识别性能。 </a:t>
            </a:r>
            <a:endParaRPr lang="en-US" altLang="zh-CN" dirty="0"/>
          </a:p>
          <a:p>
            <a:pPr marL="457200" indent="-457200">
              <a:buAutoNum type="arabicPeriod"/>
            </a:pPr>
            <a:r>
              <a:rPr lang="zh-CN" altLang="en-US" dirty="0"/>
              <a:t>基于步骤</a:t>
            </a:r>
            <a:r>
              <a:rPr lang="en-US" altLang="zh-CN" dirty="0"/>
              <a:t>1</a:t>
            </a:r>
            <a:r>
              <a:rPr lang="zh-CN" altLang="en-US" dirty="0"/>
              <a:t>中记录的每个</a:t>
            </a:r>
            <a:r>
              <a:rPr lang="en-US" altLang="zh-CN" dirty="0"/>
              <a:t>10</a:t>
            </a:r>
            <a:r>
              <a:rPr lang="zh-CN" altLang="en-US" dirty="0"/>
              <a:t>倍区域的视野坐标，计算出将标识区域移动到拍摄视野正中时需要的电机位置</a:t>
            </a:r>
            <a:endParaRPr lang="en-US" altLang="zh-CN" dirty="0"/>
          </a:p>
          <a:p>
            <a:pPr marL="457200" indent="-457200">
              <a:buAutoNum type="arabicPeriod"/>
            </a:pPr>
            <a:r>
              <a:rPr lang="zh-CN" altLang="en-US" dirty="0"/>
              <a:t>移动电机到计算出来的位置，拍摄照片，从中寻找目标位置，然后计算细调的距离，逐步逼近，直到将目标区域移动到视野正中。</a:t>
            </a:r>
            <a:endParaRPr lang="en-US" altLang="zh-CN" dirty="0"/>
          </a:p>
          <a:p>
            <a:pPr marL="457200" indent="-457200">
              <a:buAutoNum type="arabicPeriod"/>
            </a:pPr>
            <a:r>
              <a:rPr lang="zh-CN" altLang="en-US" dirty="0"/>
              <a:t>拍摄照片，记录电机位置，作为校正使用的标准信息。</a:t>
            </a:r>
            <a:endParaRPr lang="en-US" altLang="zh-CN" dirty="0"/>
          </a:p>
          <a:p>
            <a:pPr marL="457200" indent="-457200">
              <a:buAutoNum type="arabicPeriod"/>
            </a:pPr>
            <a:r>
              <a:rPr lang="zh-CN" altLang="en-US" dirty="0"/>
              <a:t>如果标记出多个目标区域，则继续</a:t>
            </a:r>
            <a:r>
              <a:rPr lang="en-US" altLang="zh-CN" dirty="0"/>
              <a:t>3-5</a:t>
            </a:r>
            <a:r>
              <a:rPr lang="zh-CN" altLang="en-US" dirty="0"/>
              <a:t>步骤</a:t>
            </a:r>
            <a:endParaRPr lang="en-US" altLang="zh-CN" dirty="0"/>
          </a:p>
          <a:p>
            <a:pPr marL="457200" indent="-457200">
              <a:buAutoNum type="arabicPeriod"/>
            </a:pPr>
            <a:endParaRPr lang="en-US" altLang="zh-CN" dirty="0"/>
          </a:p>
          <a:p>
            <a:pPr marL="457200" indent="-457200">
              <a:buAutoNum type="arabicPeriod"/>
            </a:pPr>
            <a:endParaRPr lang="zh-CN" altLang="en-US" dirty="0"/>
          </a:p>
        </p:txBody>
      </p:sp>
    </p:spTree>
    <p:extLst>
      <p:ext uri="{BB962C8B-B14F-4D97-AF65-F5344CB8AC3E}">
        <p14:creationId xmlns:p14="http://schemas.microsoft.com/office/powerpoint/2010/main" val="395170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75CB2-979C-4987-A78D-A656421D65C2}"/>
              </a:ext>
            </a:extLst>
          </p:cNvPr>
          <p:cNvSpPr>
            <a:spLocks noGrp="1"/>
          </p:cNvSpPr>
          <p:nvPr>
            <p:ph type="title"/>
          </p:nvPr>
        </p:nvSpPr>
        <p:spPr/>
        <p:txBody>
          <a:bodyPr/>
          <a:lstStyle/>
          <a:p>
            <a:r>
              <a:rPr lang="zh-CN" altLang="en-US" dirty="0"/>
              <a:t>测试过程</a:t>
            </a:r>
          </a:p>
        </p:txBody>
      </p:sp>
      <p:sp>
        <p:nvSpPr>
          <p:cNvPr id="3" name="内容占位符 2">
            <a:extLst>
              <a:ext uri="{FF2B5EF4-FFF2-40B4-BE49-F238E27FC236}">
                <a16:creationId xmlns:a16="http://schemas.microsoft.com/office/drawing/2014/main" id="{73D0EC33-B2B0-42F0-8DCE-BE931982F6FA}"/>
              </a:ext>
            </a:extLst>
          </p:cNvPr>
          <p:cNvSpPr>
            <a:spLocks noGrp="1"/>
          </p:cNvSpPr>
          <p:nvPr>
            <p:ph sz="quarter" idx="10"/>
          </p:nvPr>
        </p:nvSpPr>
        <p:spPr/>
        <p:txBody>
          <a:bodyPr/>
          <a:lstStyle/>
          <a:p>
            <a:pPr marL="457200" indent="-457200">
              <a:buAutoNum type="arabicPeriod"/>
            </a:pPr>
            <a:r>
              <a:rPr lang="zh-CN" altLang="en-US" dirty="0"/>
              <a:t>使用标准机的电机坐标值和两台机器的电机坐标参数来圈定目标搜寻范围</a:t>
            </a:r>
            <a:endParaRPr lang="en-US" altLang="zh-CN" dirty="0"/>
          </a:p>
          <a:p>
            <a:pPr marL="457200" indent="-457200">
              <a:buAutoNum type="arabicPeriod"/>
            </a:pPr>
            <a:r>
              <a:rPr lang="zh-CN" altLang="en-US" dirty="0"/>
              <a:t>在范围内扫描、搜索，直到找到目标并调整到视野正中，拍照。</a:t>
            </a:r>
            <a:endParaRPr lang="en-US" altLang="zh-CN" dirty="0"/>
          </a:p>
          <a:p>
            <a:pPr marL="457200" indent="-457200">
              <a:buAutoNum type="arabicPeriod"/>
            </a:pPr>
            <a:r>
              <a:rPr lang="zh-CN" altLang="en-US" dirty="0"/>
              <a:t>如果找不到，则说明电机配置参数严重错误。需要报错</a:t>
            </a:r>
            <a:endParaRPr lang="en-US" altLang="zh-CN" dirty="0"/>
          </a:p>
          <a:p>
            <a:pPr marL="457200" indent="-457200">
              <a:buAutoNum type="arabicPeriod"/>
            </a:pPr>
            <a:endParaRPr lang="en-US" altLang="zh-CN" dirty="0"/>
          </a:p>
        </p:txBody>
      </p:sp>
    </p:spTree>
    <p:extLst>
      <p:ext uri="{BB962C8B-B14F-4D97-AF65-F5344CB8AC3E}">
        <p14:creationId xmlns:p14="http://schemas.microsoft.com/office/powerpoint/2010/main" val="294462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DB996-BD29-417D-A340-6B07A1C1A798}"/>
              </a:ext>
            </a:extLst>
          </p:cNvPr>
          <p:cNvSpPr>
            <a:spLocks noGrp="1"/>
          </p:cNvSpPr>
          <p:nvPr>
            <p:ph type="title"/>
          </p:nvPr>
        </p:nvSpPr>
        <p:spPr/>
        <p:txBody>
          <a:bodyPr/>
          <a:lstStyle/>
          <a:p>
            <a:r>
              <a:rPr lang="zh-CN" altLang="en-US" dirty="0"/>
              <a:t>对齐玻片</a:t>
            </a:r>
          </a:p>
        </p:txBody>
      </p:sp>
      <p:pic>
        <p:nvPicPr>
          <p:cNvPr id="5" name="图片 4">
            <a:extLst>
              <a:ext uri="{FF2B5EF4-FFF2-40B4-BE49-F238E27FC236}">
                <a16:creationId xmlns:a16="http://schemas.microsoft.com/office/drawing/2014/main" id="{E1178EAA-4280-4FFF-BEA2-E8E1030834CF}"/>
              </a:ext>
            </a:extLst>
          </p:cNvPr>
          <p:cNvPicPr>
            <a:picLocks noChangeAspect="1"/>
          </p:cNvPicPr>
          <p:nvPr/>
        </p:nvPicPr>
        <p:blipFill>
          <a:blip r:embed="rId2"/>
          <a:stretch>
            <a:fillRect/>
          </a:stretch>
        </p:blipFill>
        <p:spPr>
          <a:xfrm>
            <a:off x="746488" y="1538287"/>
            <a:ext cx="9226187" cy="4969873"/>
          </a:xfrm>
          <a:prstGeom prst="rect">
            <a:avLst/>
          </a:prstGeom>
          <a:solidFill>
            <a:schemeClr val="bg1"/>
          </a:solidFill>
        </p:spPr>
      </p:pic>
    </p:spTree>
    <p:extLst>
      <p:ext uri="{BB962C8B-B14F-4D97-AF65-F5344CB8AC3E}">
        <p14:creationId xmlns:p14="http://schemas.microsoft.com/office/powerpoint/2010/main" val="2343380303"/>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{DE5830B8-2F3E-4054-B98F-E60ABEE93230}tf10001108</Template>
  <TotalTime>0</TotalTime>
  <Words>618</Words>
  <Application>Microsoft Office PowerPoint</Application>
  <PresentationFormat>宽屏</PresentationFormat>
  <Paragraphs>63</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Microsoft YaHei UI</vt:lpstr>
      <vt:lpstr>Arial</vt:lpstr>
      <vt:lpstr>Segoe UI</vt:lpstr>
      <vt:lpstr>Wingdings</vt:lpstr>
      <vt:lpstr>欢迎文档</vt:lpstr>
      <vt:lpstr>扫描仪生产装备测试软件方案讨论</vt:lpstr>
      <vt:lpstr>主要内容</vt:lpstr>
      <vt:lpstr>对玻片的要求</vt:lpstr>
      <vt:lpstr>基于空白的检测</vt:lpstr>
      <vt:lpstr>基于样本片的检查</vt:lpstr>
      <vt:lpstr>定位方式</vt:lpstr>
      <vt:lpstr>标准图片</vt:lpstr>
      <vt:lpstr>测试过程</vt:lpstr>
      <vt:lpstr>对齐玻片</vt:lpstr>
      <vt:lpstr>纪要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2020-05-18T08:47:45Z</dcterms:created>
  <dcterms:modified xsi:type="dcterms:W3CDTF">2020-05-25T05:14:31Z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