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2" r:id="rId3"/>
    <p:sldId id="268" r:id="rId4"/>
    <p:sldId id="315" r:id="rId5"/>
    <p:sldId id="294" r:id="rId6"/>
    <p:sldId id="303" r:id="rId7"/>
    <p:sldId id="314" r:id="rId8"/>
    <p:sldId id="304" r:id="rId9"/>
    <p:sldId id="270" r:id="rId10"/>
    <p:sldId id="273" r:id="rId11"/>
    <p:sldId id="305" r:id="rId12"/>
    <p:sldId id="260" r:id="rId13"/>
    <p:sldId id="306" r:id="rId14"/>
    <p:sldId id="317" r:id="rId15"/>
    <p:sldId id="316" r:id="rId16"/>
    <p:sldId id="281" r:id="rId17"/>
    <p:sldId id="283" r:id="rId18"/>
    <p:sldId id="284" r:id="rId19"/>
    <p:sldId id="297" r:id="rId20"/>
    <p:sldId id="318" r:id="rId21"/>
    <p:sldId id="289" r:id="rId2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B10B"/>
    <a:srgbClr val="FF33CC"/>
    <a:srgbClr val="5CE2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126" autoAdjust="0"/>
  </p:normalViewPr>
  <p:slideViewPr>
    <p:cSldViewPr snapToGrid="0">
      <p:cViewPr varScale="1">
        <p:scale>
          <a:sx n="104" d="100"/>
          <a:sy n="104" d="100"/>
        </p:scale>
        <p:origin x="78" y="4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solidFill>
                  <a:schemeClr val="bg2">
                    <a:lumMod val="10000"/>
                  </a:schemeClr>
                </a:solidFill>
              </a:rPr>
              <a:t>Angka</a:t>
            </a:r>
            <a:r>
              <a:rPr lang="en-US" dirty="0">
                <a:solidFill>
                  <a:schemeClr val="bg2">
                    <a:lumMod val="10000"/>
                  </a:schemeClr>
                </a:solidFill>
              </a:rPr>
              <a:t> </a:t>
            </a:r>
            <a:r>
              <a:rPr lang="en-US" dirty="0" err="1">
                <a:solidFill>
                  <a:schemeClr val="bg2">
                    <a:lumMod val="10000"/>
                  </a:schemeClr>
                </a:solidFill>
              </a:rPr>
              <a:t>Kecelakaan</a:t>
            </a:r>
            <a:endParaRPr lang="en-US" dirty="0">
              <a:solidFill>
                <a:schemeClr val="bg2">
                  <a:lumMod val="10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Angka Kecelakaan</c:v>
                </c:pt>
              </c:strCache>
            </c:strRef>
          </c:tx>
          <c:spPr>
            <a:solidFill>
              <a:schemeClr val="accent1"/>
            </a:solidFill>
            <a:ln>
              <a:noFill/>
            </a:ln>
            <a:effectLst/>
          </c:spPr>
          <c:invertIfNegative val="0"/>
          <c:cat>
            <c:numRef>
              <c:f>Sheet1!$A$2:$A$4</c:f>
              <c:numCache>
                <c:formatCode>General</c:formatCode>
                <c:ptCount val="3"/>
                <c:pt idx="0">
                  <c:v>2015</c:v>
                </c:pt>
                <c:pt idx="1">
                  <c:v>2016</c:v>
                </c:pt>
                <c:pt idx="2">
                  <c:v>2017</c:v>
                </c:pt>
              </c:numCache>
            </c:numRef>
          </c:cat>
          <c:val>
            <c:numRef>
              <c:f>Sheet1!$B$2:$B$4</c:f>
              <c:numCache>
                <c:formatCode>#,##0</c:formatCode>
                <c:ptCount val="3"/>
                <c:pt idx="0">
                  <c:v>98970</c:v>
                </c:pt>
                <c:pt idx="1">
                  <c:v>99690</c:v>
                </c:pt>
                <c:pt idx="2">
                  <c:v>105374</c:v>
                </c:pt>
              </c:numCache>
            </c:numRef>
          </c:val>
        </c:ser>
        <c:dLbls>
          <c:showLegendKey val="0"/>
          <c:showVal val="0"/>
          <c:showCatName val="0"/>
          <c:showSerName val="0"/>
          <c:showPercent val="0"/>
          <c:showBubbleSize val="0"/>
        </c:dLbls>
        <c:gapWidth val="219"/>
        <c:overlap val="-27"/>
        <c:axId val="393096040"/>
        <c:axId val="393091728"/>
      </c:barChart>
      <c:catAx>
        <c:axId val="393096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3091728"/>
        <c:crosses val="autoZero"/>
        <c:auto val="1"/>
        <c:lblAlgn val="ctr"/>
        <c:lblOffset val="100"/>
        <c:noMultiLvlLbl val="0"/>
      </c:catAx>
      <c:valAx>
        <c:axId val="3930917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3096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CCAC0-BAA5-47B7-9BCB-9537704913BF}" type="datetimeFigureOut">
              <a:rPr lang="id-ID" smtClean="0"/>
              <a:t>28/08/2018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A2054-518C-445F-86AF-3F98DC2E6D4F}" type="slidenum">
              <a:rPr lang="id-ID" smtClean="0"/>
              <a:t>‹#›</a:t>
            </a:fld>
            <a:endParaRPr lang="id-ID"/>
          </a:p>
        </p:txBody>
      </p:sp>
    </p:spTree>
    <p:extLst>
      <p:ext uri="{BB962C8B-B14F-4D97-AF65-F5344CB8AC3E}">
        <p14:creationId xmlns:p14="http://schemas.microsoft.com/office/powerpoint/2010/main" val="31738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9DA2054-518C-445F-86AF-3F98DC2E6D4F}" type="slidenum">
              <a:rPr lang="id-ID" smtClean="0"/>
              <a:t>1</a:t>
            </a:fld>
            <a:endParaRPr lang="id-ID"/>
          </a:p>
        </p:txBody>
      </p:sp>
    </p:spTree>
    <p:extLst>
      <p:ext uri="{BB962C8B-B14F-4D97-AF65-F5344CB8AC3E}">
        <p14:creationId xmlns:p14="http://schemas.microsoft.com/office/powerpoint/2010/main" val="1572815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9DA2054-518C-445F-86AF-3F98DC2E6D4F}" type="slidenum">
              <a:rPr lang="id-ID" smtClean="0"/>
              <a:t>10</a:t>
            </a:fld>
            <a:endParaRPr lang="id-ID"/>
          </a:p>
        </p:txBody>
      </p:sp>
    </p:spTree>
    <p:extLst>
      <p:ext uri="{BB962C8B-B14F-4D97-AF65-F5344CB8AC3E}">
        <p14:creationId xmlns:p14="http://schemas.microsoft.com/office/powerpoint/2010/main" val="3597760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9DA2054-518C-445F-86AF-3F98DC2E6D4F}" type="slidenum">
              <a:rPr lang="id-ID" smtClean="0"/>
              <a:t>11</a:t>
            </a:fld>
            <a:endParaRPr lang="id-ID"/>
          </a:p>
        </p:txBody>
      </p:sp>
    </p:spTree>
    <p:extLst>
      <p:ext uri="{BB962C8B-B14F-4D97-AF65-F5344CB8AC3E}">
        <p14:creationId xmlns:p14="http://schemas.microsoft.com/office/powerpoint/2010/main" val="134209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9DA2054-518C-445F-86AF-3F98DC2E6D4F}" type="slidenum">
              <a:rPr lang="id-ID" smtClean="0"/>
              <a:t>12</a:t>
            </a:fld>
            <a:endParaRPr lang="id-ID"/>
          </a:p>
        </p:txBody>
      </p:sp>
    </p:spTree>
    <p:extLst>
      <p:ext uri="{BB962C8B-B14F-4D97-AF65-F5344CB8AC3E}">
        <p14:creationId xmlns:p14="http://schemas.microsoft.com/office/powerpoint/2010/main" val="495458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9DA2054-518C-445F-86AF-3F98DC2E6D4F}" type="slidenum">
              <a:rPr lang="id-ID" smtClean="0"/>
              <a:t>13</a:t>
            </a:fld>
            <a:endParaRPr lang="id-ID"/>
          </a:p>
        </p:txBody>
      </p:sp>
    </p:spTree>
    <p:extLst>
      <p:ext uri="{BB962C8B-B14F-4D97-AF65-F5344CB8AC3E}">
        <p14:creationId xmlns:p14="http://schemas.microsoft.com/office/powerpoint/2010/main" val="659237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9DA2054-518C-445F-86AF-3F98DC2E6D4F}" type="slidenum">
              <a:rPr lang="id-ID" smtClean="0"/>
              <a:t>14</a:t>
            </a:fld>
            <a:endParaRPr lang="id-ID"/>
          </a:p>
        </p:txBody>
      </p:sp>
    </p:spTree>
    <p:extLst>
      <p:ext uri="{BB962C8B-B14F-4D97-AF65-F5344CB8AC3E}">
        <p14:creationId xmlns:p14="http://schemas.microsoft.com/office/powerpoint/2010/main" val="418645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9DA2054-518C-445F-86AF-3F98DC2E6D4F}" type="slidenum">
              <a:rPr lang="id-ID" smtClean="0"/>
              <a:t>15</a:t>
            </a:fld>
            <a:endParaRPr lang="id-ID"/>
          </a:p>
        </p:txBody>
      </p:sp>
    </p:spTree>
    <p:extLst>
      <p:ext uri="{BB962C8B-B14F-4D97-AF65-F5344CB8AC3E}">
        <p14:creationId xmlns:p14="http://schemas.microsoft.com/office/powerpoint/2010/main" val="3350467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9DA2054-518C-445F-86AF-3F98DC2E6D4F}" type="slidenum">
              <a:rPr lang="id-ID" smtClean="0"/>
              <a:t>16</a:t>
            </a:fld>
            <a:endParaRPr lang="id-ID"/>
          </a:p>
        </p:txBody>
      </p:sp>
    </p:spTree>
    <p:extLst>
      <p:ext uri="{BB962C8B-B14F-4D97-AF65-F5344CB8AC3E}">
        <p14:creationId xmlns:p14="http://schemas.microsoft.com/office/powerpoint/2010/main" val="3741726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9DA2054-518C-445F-86AF-3F98DC2E6D4F}" type="slidenum">
              <a:rPr lang="id-ID" smtClean="0"/>
              <a:t>17</a:t>
            </a:fld>
            <a:endParaRPr lang="id-ID"/>
          </a:p>
        </p:txBody>
      </p:sp>
    </p:spTree>
    <p:extLst>
      <p:ext uri="{BB962C8B-B14F-4D97-AF65-F5344CB8AC3E}">
        <p14:creationId xmlns:p14="http://schemas.microsoft.com/office/powerpoint/2010/main" val="1417336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9DA2054-518C-445F-86AF-3F98DC2E6D4F}" type="slidenum">
              <a:rPr lang="id-ID" smtClean="0"/>
              <a:t>18</a:t>
            </a:fld>
            <a:endParaRPr lang="id-ID"/>
          </a:p>
        </p:txBody>
      </p:sp>
    </p:spTree>
    <p:extLst>
      <p:ext uri="{BB962C8B-B14F-4D97-AF65-F5344CB8AC3E}">
        <p14:creationId xmlns:p14="http://schemas.microsoft.com/office/powerpoint/2010/main" val="3033030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9DA2054-518C-445F-86AF-3F98DC2E6D4F}" type="slidenum">
              <a:rPr lang="id-ID" smtClean="0"/>
              <a:t>19</a:t>
            </a:fld>
            <a:endParaRPr lang="id-ID"/>
          </a:p>
        </p:txBody>
      </p:sp>
    </p:spTree>
    <p:extLst>
      <p:ext uri="{BB962C8B-B14F-4D97-AF65-F5344CB8AC3E}">
        <p14:creationId xmlns:p14="http://schemas.microsoft.com/office/powerpoint/2010/main" val="273028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9DA2054-518C-445F-86AF-3F98DC2E6D4F}" type="slidenum">
              <a:rPr lang="id-ID" smtClean="0"/>
              <a:t>2</a:t>
            </a:fld>
            <a:endParaRPr lang="id-ID"/>
          </a:p>
        </p:txBody>
      </p:sp>
    </p:spTree>
    <p:extLst>
      <p:ext uri="{BB962C8B-B14F-4D97-AF65-F5344CB8AC3E}">
        <p14:creationId xmlns:p14="http://schemas.microsoft.com/office/powerpoint/2010/main" val="115058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9DA2054-518C-445F-86AF-3F98DC2E6D4F}" type="slidenum">
              <a:rPr lang="id-ID" smtClean="0"/>
              <a:t>20</a:t>
            </a:fld>
            <a:endParaRPr lang="id-ID"/>
          </a:p>
        </p:txBody>
      </p:sp>
    </p:spTree>
    <p:extLst>
      <p:ext uri="{BB962C8B-B14F-4D97-AF65-F5344CB8AC3E}">
        <p14:creationId xmlns:p14="http://schemas.microsoft.com/office/powerpoint/2010/main" val="103171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36961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9DA2054-518C-445F-86AF-3F98DC2E6D4F}" type="slidenum">
              <a:rPr lang="id-ID" smtClean="0"/>
              <a:t>3</a:t>
            </a:fld>
            <a:endParaRPr lang="id-ID"/>
          </a:p>
        </p:txBody>
      </p:sp>
    </p:spTree>
    <p:extLst>
      <p:ext uri="{BB962C8B-B14F-4D97-AF65-F5344CB8AC3E}">
        <p14:creationId xmlns:p14="http://schemas.microsoft.com/office/powerpoint/2010/main" val="3775523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9DA2054-518C-445F-86AF-3F98DC2E6D4F}" type="slidenum">
              <a:rPr lang="id-ID" smtClean="0"/>
              <a:t>4</a:t>
            </a:fld>
            <a:endParaRPr lang="id-ID"/>
          </a:p>
        </p:txBody>
      </p:sp>
    </p:spTree>
    <p:extLst>
      <p:ext uri="{BB962C8B-B14F-4D97-AF65-F5344CB8AC3E}">
        <p14:creationId xmlns:p14="http://schemas.microsoft.com/office/powerpoint/2010/main" val="11462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9DA2054-518C-445F-86AF-3F98DC2E6D4F}" type="slidenum">
              <a:rPr lang="id-ID" smtClean="0"/>
              <a:t>5</a:t>
            </a:fld>
            <a:endParaRPr lang="id-ID"/>
          </a:p>
        </p:txBody>
      </p:sp>
    </p:spTree>
    <p:extLst>
      <p:ext uri="{BB962C8B-B14F-4D97-AF65-F5344CB8AC3E}">
        <p14:creationId xmlns:p14="http://schemas.microsoft.com/office/powerpoint/2010/main" val="71130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9DA2054-518C-445F-86AF-3F98DC2E6D4F}" type="slidenum">
              <a:rPr lang="id-ID" smtClean="0"/>
              <a:t>6</a:t>
            </a:fld>
            <a:endParaRPr lang="id-ID"/>
          </a:p>
        </p:txBody>
      </p:sp>
    </p:spTree>
    <p:extLst>
      <p:ext uri="{BB962C8B-B14F-4D97-AF65-F5344CB8AC3E}">
        <p14:creationId xmlns:p14="http://schemas.microsoft.com/office/powerpoint/2010/main" val="176923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9DA2054-518C-445F-86AF-3F98DC2E6D4F}" type="slidenum">
              <a:rPr lang="id-ID" smtClean="0"/>
              <a:t>7</a:t>
            </a:fld>
            <a:endParaRPr lang="id-ID"/>
          </a:p>
        </p:txBody>
      </p:sp>
    </p:spTree>
    <p:extLst>
      <p:ext uri="{BB962C8B-B14F-4D97-AF65-F5344CB8AC3E}">
        <p14:creationId xmlns:p14="http://schemas.microsoft.com/office/powerpoint/2010/main" val="78081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9DA2054-518C-445F-86AF-3F98DC2E6D4F}" type="slidenum">
              <a:rPr lang="id-ID" smtClean="0"/>
              <a:t>8</a:t>
            </a:fld>
            <a:endParaRPr lang="id-ID"/>
          </a:p>
        </p:txBody>
      </p:sp>
    </p:spTree>
    <p:extLst>
      <p:ext uri="{BB962C8B-B14F-4D97-AF65-F5344CB8AC3E}">
        <p14:creationId xmlns:p14="http://schemas.microsoft.com/office/powerpoint/2010/main" val="273624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9DA2054-518C-445F-86AF-3F98DC2E6D4F}" type="slidenum">
              <a:rPr lang="id-ID" smtClean="0"/>
              <a:t>9</a:t>
            </a:fld>
            <a:endParaRPr lang="id-ID"/>
          </a:p>
        </p:txBody>
      </p:sp>
    </p:spTree>
    <p:extLst>
      <p:ext uri="{BB962C8B-B14F-4D97-AF65-F5344CB8AC3E}">
        <p14:creationId xmlns:p14="http://schemas.microsoft.com/office/powerpoint/2010/main" val="416499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CE2F18B1-9884-4542-BFB4-47037CEA4DD9}" type="datetimeFigureOut">
              <a:rPr lang="id-ID" smtClean="0"/>
              <a:t>28/08/2018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1D055AF-2D55-418F-B6CC-8941041F6C4E}" type="slidenum">
              <a:rPr lang="id-ID" smtClean="0"/>
              <a:t>‹#›</a:t>
            </a:fld>
            <a:endParaRPr lang="id-ID"/>
          </a:p>
        </p:txBody>
      </p:sp>
    </p:spTree>
    <p:extLst>
      <p:ext uri="{BB962C8B-B14F-4D97-AF65-F5344CB8AC3E}">
        <p14:creationId xmlns:p14="http://schemas.microsoft.com/office/powerpoint/2010/main" val="1309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E2F18B1-9884-4542-BFB4-47037CEA4DD9}" type="datetimeFigureOut">
              <a:rPr lang="id-ID" smtClean="0"/>
              <a:t>28/08/2018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1D055AF-2D55-418F-B6CC-8941041F6C4E}" type="slidenum">
              <a:rPr lang="id-ID" smtClean="0"/>
              <a:t>‹#›</a:t>
            </a:fld>
            <a:endParaRPr lang="id-ID"/>
          </a:p>
        </p:txBody>
      </p:sp>
    </p:spTree>
    <p:extLst>
      <p:ext uri="{BB962C8B-B14F-4D97-AF65-F5344CB8AC3E}">
        <p14:creationId xmlns:p14="http://schemas.microsoft.com/office/powerpoint/2010/main" val="66233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E2F18B1-9884-4542-BFB4-47037CEA4DD9}" type="datetimeFigureOut">
              <a:rPr lang="id-ID" smtClean="0"/>
              <a:t>28/08/2018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1D055AF-2D55-418F-B6CC-8941041F6C4E}" type="slidenum">
              <a:rPr lang="id-ID" smtClean="0"/>
              <a:t>‹#›</a:t>
            </a:fld>
            <a:endParaRPr lang="id-ID"/>
          </a:p>
        </p:txBody>
      </p:sp>
    </p:spTree>
    <p:extLst>
      <p:ext uri="{BB962C8B-B14F-4D97-AF65-F5344CB8AC3E}">
        <p14:creationId xmlns:p14="http://schemas.microsoft.com/office/powerpoint/2010/main" val="4078524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ubtitle">
    <p:spTree>
      <p:nvGrpSpPr>
        <p:cNvPr id="1" name="Shape 25"/>
        <p:cNvGrpSpPr/>
        <p:nvPr/>
      </p:nvGrpSpPr>
      <p:grpSpPr>
        <a:xfrm>
          <a:off x="0" y="0"/>
          <a:ext cx="0" cy="0"/>
          <a:chOff x="0" y="0"/>
          <a:chExt cx="0" cy="0"/>
        </a:xfrm>
      </p:grpSpPr>
      <p:sp>
        <p:nvSpPr>
          <p:cNvPr id="26" name="Shape 26"/>
          <p:cNvSpPr/>
          <p:nvPr/>
        </p:nvSpPr>
        <p:spPr>
          <a:xfrm>
            <a:off x="4077601" y="-393933"/>
            <a:ext cx="4036799" cy="4037199"/>
          </a:xfrm>
          <a:prstGeom prst="ellipse">
            <a:avLst/>
          </a:prstGeom>
          <a:noFill/>
          <a:ln w="9525" cap="flat" cmpd="sng">
            <a:solidFill>
              <a:srgbClr val="A1BECC"/>
            </a:solidFill>
            <a:prstDash val="dash"/>
            <a:round/>
            <a:headEnd type="none" w="med" len="med"/>
            <a:tailEnd type="none" w="med" len="med"/>
          </a:ln>
        </p:spPr>
        <p:txBody>
          <a:bodyPr lIns="121900" tIns="121900" rIns="121900" bIns="121900" anchor="ctr" anchorCtr="0">
            <a:noAutofit/>
          </a:bodyPr>
          <a:lstStyle/>
          <a:p>
            <a:pPr lvl="0">
              <a:spcBef>
                <a:spcPts val="0"/>
              </a:spcBef>
              <a:buNone/>
            </a:pPr>
            <a:endParaRPr sz="2400"/>
          </a:p>
        </p:txBody>
      </p:sp>
      <p:sp>
        <p:nvSpPr>
          <p:cNvPr id="27" name="Shape 27"/>
          <p:cNvSpPr txBox="1">
            <a:spLocks noGrp="1"/>
          </p:cNvSpPr>
          <p:nvPr>
            <p:ph type="ctrTitle"/>
          </p:nvPr>
        </p:nvSpPr>
        <p:spPr>
          <a:xfrm>
            <a:off x="2365001" y="3228734"/>
            <a:ext cx="7461999" cy="1546399"/>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6400"/>
            </a:lvl2pPr>
            <a:lvl3pPr lvl="2" algn="ctr" rtl="0">
              <a:spcBef>
                <a:spcPts val="0"/>
              </a:spcBef>
              <a:buSzPct val="100000"/>
              <a:defRPr sz="6400"/>
            </a:lvl3pPr>
            <a:lvl4pPr lvl="3" algn="ctr" rtl="0">
              <a:spcBef>
                <a:spcPts val="0"/>
              </a:spcBef>
              <a:buSzPct val="100000"/>
              <a:defRPr sz="6400"/>
            </a:lvl4pPr>
            <a:lvl5pPr lvl="4" algn="ctr" rtl="0">
              <a:spcBef>
                <a:spcPts val="0"/>
              </a:spcBef>
              <a:buSzPct val="100000"/>
              <a:defRPr sz="6400"/>
            </a:lvl5pPr>
            <a:lvl6pPr lvl="5" algn="ctr" rtl="0">
              <a:spcBef>
                <a:spcPts val="0"/>
              </a:spcBef>
              <a:buSzPct val="100000"/>
              <a:defRPr sz="6400"/>
            </a:lvl6pPr>
            <a:lvl7pPr lvl="6" algn="ctr" rtl="0">
              <a:spcBef>
                <a:spcPts val="0"/>
              </a:spcBef>
              <a:buSzPct val="100000"/>
              <a:defRPr sz="6400"/>
            </a:lvl7pPr>
            <a:lvl8pPr lvl="7" algn="ctr" rtl="0">
              <a:spcBef>
                <a:spcPts val="0"/>
              </a:spcBef>
              <a:buSzPct val="100000"/>
              <a:defRPr sz="6400"/>
            </a:lvl8pPr>
            <a:lvl9pPr lvl="8" algn="ctr" rtl="0">
              <a:spcBef>
                <a:spcPts val="0"/>
              </a:spcBef>
              <a:buSzPct val="100000"/>
              <a:defRPr sz="6400"/>
            </a:lvl9pPr>
          </a:lstStyle>
          <a:p>
            <a:endParaRPr/>
          </a:p>
        </p:txBody>
      </p:sp>
      <p:sp>
        <p:nvSpPr>
          <p:cNvPr id="28" name="Shape 28"/>
          <p:cNvSpPr txBox="1">
            <a:spLocks noGrp="1"/>
          </p:cNvSpPr>
          <p:nvPr>
            <p:ph type="subTitle" idx="1"/>
          </p:nvPr>
        </p:nvSpPr>
        <p:spPr>
          <a:xfrm>
            <a:off x="2365001" y="4599539"/>
            <a:ext cx="7461999" cy="1046399"/>
          </a:xfrm>
          <a:prstGeom prst="rect">
            <a:avLst/>
          </a:prstGeom>
        </p:spPr>
        <p:txBody>
          <a:bodyPr lIns="91425" tIns="91425" rIns="91425" bIns="91425" anchor="t" anchorCtr="0"/>
          <a:lstStyle>
            <a:lvl1pPr lvl="0" algn="ctr" rtl="0">
              <a:spcBef>
                <a:spcPts val="0"/>
              </a:spcBef>
              <a:buClr>
                <a:srgbClr val="A1BECC"/>
              </a:buClr>
              <a:buNone/>
              <a:defRPr b="1">
                <a:solidFill>
                  <a:srgbClr val="A1BECC"/>
                </a:solidFill>
              </a:defRPr>
            </a:lvl1pPr>
            <a:lvl2pPr lvl="1" algn="ctr" rtl="0">
              <a:spcBef>
                <a:spcPts val="0"/>
              </a:spcBef>
              <a:buClr>
                <a:srgbClr val="A1BECC"/>
              </a:buClr>
              <a:buSzPct val="100000"/>
              <a:buNone/>
              <a:defRPr sz="4000" b="1">
                <a:solidFill>
                  <a:srgbClr val="A1BECC"/>
                </a:solidFill>
              </a:defRPr>
            </a:lvl2pPr>
            <a:lvl3pPr lvl="2" algn="ctr" rtl="0">
              <a:spcBef>
                <a:spcPts val="0"/>
              </a:spcBef>
              <a:buClr>
                <a:srgbClr val="A1BECC"/>
              </a:buClr>
              <a:buSzPct val="100000"/>
              <a:buNone/>
              <a:defRPr sz="4000" b="1">
                <a:solidFill>
                  <a:srgbClr val="A1BECC"/>
                </a:solidFill>
              </a:defRPr>
            </a:lvl3pPr>
            <a:lvl4pPr lvl="3" algn="ctr" rtl="0">
              <a:spcBef>
                <a:spcPts val="0"/>
              </a:spcBef>
              <a:buClr>
                <a:srgbClr val="A1BECC"/>
              </a:buClr>
              <a:buSzPct val="100000"/>
              <a:buNone/>
              <a:defRPr sz="4000" b="1">
                <a:solidFill>
                  <a:srgbClr val="A1BECC"/>
                </a:solidFill>
              </a:defRPr>
            </a:lvl4pPr>
            <a:lvl5pPr lvl="4" algn="ctr" rtl="0">
              <a:spcBef>
                <a:spcPts val="0"/>
              </a:spcBef>
              <a:buClr>
                <a:srgbClr val="A1BECC"/>
              </a:buClr>
              <a:buSzPct val="100000"/>
              <a:buNone/>
              <a:defRPr sz="4000" b="1">
                <a:solidFill>
                  <a:srgbClr val="A1BECC"/>
                </a:solidFill>
              </a:defRPr>
            </a:lvl5pPr>
            <a:lvl6pPr lvl="5" algn="ctr" rtl="0">
              <a:spcBef>
                <a:spcPts val="0"/>
              </a:spcBef>
              <a:buClr>
                <a:srgbClr val="A1BECC"/>
              </a:buClr>
              <a:buSzPct val="100000"/>
              <a:buNone/>
              <a:defRPr sz="4000" b="1">
                <a:solidFill>
                  <a:srgbClr val="A1BECC"/>
                </a:solidFill>
              </a:defRPr>
            </a:lvl6pPr>
            <a:lvl7pPr lvl="6" algn="ctr" rtl="0">
              <a:spcBef>
                <a:spcPts val="0"/>
              </a:spcBef>
              <a:buClr>
                <a:srgbClr val="A1BECC"/>
              </a:buClr>
              <a:buSzPct val="100000"/>
              <a:buNone/>
              <a:defRPr sz="4000" b="1">
                <a:solidFill>
                  <a:srgbClr val="A1BECC"/>
                </a:solidFill>
              </a:defRPr>
            </a:lvl7pPr>
            <a:lvl8pPr lvl="7" algn="ctr" rtl="0">
              <a:spcBef>
                <a:spcPts val="0"/>
              </a:spcBef>
              <a:buClr>
                <a:srgbClr val="A1BECC"/>
              </a:buClr>
              <a:buSzPct val="100000"/>
              <a:buNone/>
              <a:defRPr sz="4000" b="1">
                <a:solidFill>
                  <a:srgbClr val="A1BECC"/>
                </a:solidFill>
              </a:defRPr>
            </a:lvl8pPr>
            <a:lvl9pPr lvl="8" algn="ctr" rtl="0">
              <a:spcBef>
                <a:spcPts val="0"/>
              </a:spcBef>
              <a:buClr>
                <a:srgbClr val="A1BECC"/>
              </a:buClr>
              <a:buSzPct val="100000"/>
              <a:buNone/>
              <a:defRPr sz="4000" b="1">
                <a:solidFill>
                  <a:srgbClr val="A1BECC"/>
                </a:solidFill>
              </a:defRPr>
            </a:lvl9pPr>
          </a:lstStyle>
          <a:p>
            <a:endParaRPr/>
          </a:p>
        </p:txBody>
      </p:sp>
      <p:sp>
        <p:nvSpPr>
          <p:cNvPr id="29" name="Shape 29"/>
          <p:cNvSpPr/>
          <p:nvPr/>
        </p:nvSpPr>
        <p:spPr>
          <a:xfrm>
            <a:off x="1886049" y="5317633"/>
            <a:ext cx="274800" cy="274800"/>
          </a:xfrm>
          <a:prstGeom prst="ellipse">
            <a:avLst/>
          </a:prstGeom>
          <a:solidFill>
            <a:srgbClr val="00D1C6">
              <a:alpha val="86920"/>
            </a:srgbClr>
          </a:solidFill>
          <a:ln>
            <a:noFill/>
          </a:ln>
        </p:spPr>
        <p:txBody>
          <a:bodyPr lIns="121900" tIns="121900" rIns="121900" bIns="121900" anchor="ctr" anchorCtr="0">
            <a:noAutofit/>
          </a:bodyPr>
          <a:lstStyle/>
          <a:p>
            <a:pPr lvl="0">
              <a:spcBef>
                <a:spcPts val="0"/>
              </a:spcBef>
              <a:buNone/>
            </a:pPr>
            <a:endParaRPr sz="2400"/>
          </a:p>
        </p:txBody>
      </p:sp>
      <p:sp>
        <p:nvSpPr>
          <p:cNvPr id="30" name="Shape 30"/>
          <p:cNvSpPr/>
          <p:nvPr/>
        </p:nvSpPr>
        <p:spPr>
          <a:xfrm>
            <a:off x="10173533" y="3292833"/>
            <a:ext cx="3129600" cy="3129600"/>
          </a:xfrm>
          <a:prstGeom prst="donut">
            <a:avLst>
              <a:gd name="adj" fmla="val 29778"/>
            </a:avLst>
          </a:prstGeom>
          <a:solidFill>
            <a:srgbClr val="00ACC3">
              <a:alpha val="86670"/>
            </a:srgbClr>
          </a:solidFill>
          <a:ln>
            <a:noFill/>
          </a:ln>
        </p:spPr>
        <p:txBody>
          <a:bodyPr lIns="121900" tIns="121900" rIns="121900" bIns="121900" anchor="ctr" anchorCtr="0">
            <a:noAutofit/>
          </a:bodyPr>
          <a:lstStyle/>
          <a:p>
            <a:pPr lvl="0">
              <a:spcBef>
                <a:spcPts val="0"/>
              </a:spcBef>
              <a:buNone/>
            </a:pPr>
            <a:endParaRPr sz="2400"/>
          </a:p>
        </p:txBody>
      </p:sp>
      <p:sp>
        <p:nvSpPr>
          <p:cNvPr id="31" name="Shape 31"/>
          <p:cNvSpPr/>
          <p:nvPr/>
        </p:nvSpPr>
        <p:spPr>
          <a:xfrm>
            <a:off x="502067" y="1518933"/>
            <a:ext cx="1304800" cy="1304800"/>
          </a:xfrm>
          <a:prstGeom prst="ellipse">
            <a:avLst/>
          </a:prstGeom>
          <a:solidFill>
            <a:srgbClr val="F8BB00">
              <a:alpha val="86670"/>
            </a:srgbClr>
          </a:solidFill>
          <a:ln>
            <a:noFill/>
          </a:ln>
        </p:spPr>
        <p:txBody>
          <a:bodyPr lIns="121900" tIns="121900" rIns="121900" bIns="121900" anchor="ctr" anchorCtr="0">
            <a:noAutofit/>
          </a:bodyPr>
          <a:lstStyle/>
          <a:p>
            <a:pPr lvl="0">
              <a:spcBef>
                <a:spcPts val="0"/>
              </a:spcBef>
              <a:buNone/>
            </a:pPr>
            <a:endParaRPr sz="2400"/>
          </a:p>
        </p:txBody>
      </p:sp>
      <p:sp>
        <p:nvSpPr>
          <p:cNvPr id="32" name="Shape 32"/>
          <p:cNvSpPr/>
          <p:nvPr/>
        </p:nvSpPr>
        <p:spPr>
          <a:xfrm>
            <a:off x="9653700" y="6216933"/>
            <a:ext cx="876800" cy="876800"/>
          </a:xfrm>
          <a:prstGeom prst="ellipse">
            <a:avLst/>
          </a:prstGeom>
          <a:solidFill>
            <a:srgbClr val="00D1C6">
              <a:alpha val="86920"/>
            </a:srgbClr>
          </a:solidFill>
          <a:ln>
            <a:noFill/>
          </a:ln>
        </p:spPr>
        <p:txBody>
          <a:bodyPr lIns="121900" tIns="121900" rIns="121900" bIns="121900" anchor="ctr" anchorCtr="0">
            <a:noAutofit/>
          </a:bodyPr>
          <a:lstStyle/>
          <a:p>
            <a:pPr lvl="0">
              <a:spcBef>
                <a:spcPts val="0"/>
              </a:spcBef>
              <a:buNone/>
            </a:pPr>
            <a:endParaRPr sz="2400"/>
          </a:p>
        </p:txBody>
      </p:sp>
      <p:sp>
        <p:nvSpPr>
          <p:cNvPr id="33" name="Shape 33"/>
          <p:cNvSpPr/>
          <p:nvPr/>
        </p:nvSpPr>
        <p:spPr>
          <a:xfrm>
            <a:off x="308234" y="-762266"/>
            <a:ext cx="3045599" cy="3045599"/>
          </a:xfrm>
          <a:prstGeom prst="donut">
            <a:avLst>
              <a:gd name="adj" fmla="val 11909"/>
            </a:avLst>
          </a:prstGeom>
          <a:solidFill>
            <a:srgbClr val="ED4A00">
              <a:alpha val="86670"/>
            </a:srgbClr>
          </a:solidFill>
          <a:ln>
            <a:noFill/>
          </a:ln>
        </p:spPr>
        <p:txBody>
          <a:bodyPr lIns="121900" tIns="121900" rIns="121900" bIns="121900" anchor="ctr" anchorCtr="0">
            <a:noAutofit/>
          </a:bodyPr>
          <a:lstStyle/>
          <a:p>
            <a:pPr lvl="0">
              <a:spcBef>
                <a:spcPts val="0"/>
              </a:spcBef>
              <a:buNone/>
            </a:pPr>
            <a:endParaRPr sz="2400"/>
          </a:p>
        </p:txBody>
      </p:sp>
      <p:sp>
        <p:nvSpPr>
          <p:cNvPr id="34" name="Shape 34"/>
          <p:cNvSpPr/>
          <p:nvPr/>
        </p:nvSpPr>
        <p:spPr>
          <a:xfrm>
            <a:off x="10010167" y="1223300"/>
            <a:ext cx="876800" cy="876800"/>
          </a:xfrm>
          <a:prstGeom prst="ellipse">
            <a:avLst/>
          </a:prstGeom>
          <a:solidFill>
            <a:srgbClr val="BBCD00">
              <a:alpha val="86670"/>
            </a:srgbClr>
          </a:solidFill>
          <a:ln>
            <a:noFill/>
          </a:ln>
        </p:spPr>
        <p:txBody>
          <a:bodyPr lIns="121900" tIns="121900" rIns="121900" bIns="121900" anchor="ctr" anchorCtr="0">
            <a:noAutofit/>
          </a:bodyPr>
          <a:lstStyle/>
          <a:p>
            <a:pPr lvl="0">
              <a:spcBef>
                <a:spcPts val="0"/>
              </a:spcBef>
              <a:buNone/>
            </a:pPr>
            <a:endParaRPr sz="2400"/>
          </a:p>
        </p:txBody>
      </p:sp>
      <p:sp>
        <p:nvSpPr>
          <p:cNvPr id="35" name="Shape 35"/>
          <p:cNvSpPr/>
          <p:nvPr/>
        </p:nvSpPr>
        <p:spPr>
          <a:xfrm>
            <a:off x="10754567" y="-393933"/>
            <a:ext cx="1610399" cy="1610399"/>
          </a:xfrm>
          <a:prstGeom prst="donut">
            <a:avLst>
              <a:gd name="adj" fmla="val 42915"/>
            </a:avLst>
          </a:prstGeom>
          <a:solidFill>
            <a:srgbClr val="65BB48">
              <a:alpha val="86670"/>
            </a:srgbClr>
          </a:solidFill>
          <a:ln>
            <a:noFill/>
          </a:ln>
        </p:spPr>
        <p:txBody>
          <a:bodyPr lIns="121900" tIns="121900" rIns="121900" bIns="121900" anchor="ctr" anchorCtr="0">
            <a:noAutofit/>
          </a:bodyPr>
          <a:lstStyle/>
          <a:p>
            <a:pPr lvl="0">
              <a:spcBef>
                <a:spcPts val="0"/>
              </a:spcBef>
              <a:buNone/>
            </a:pPr>
            <a:endParaRPr sz="2400"/>
          </a:p>
        </p:txBody>
      </p:sp>
      <p:sp>
        <p:nvSpPr>
          <p:cNvPr id="36" name="Shape 36"/>
          <p:cNvSpPr/>
          <p:nvPr/>
        </p:nvSpPr>
        <p:spPr>
          <a:xfrm>
            <a:off x="1889601" y="2736867"/>
            <a:ext cx="406399" cy="406399"/>
          </a:xfrm>
          <a:prstGeom prst="ellipse">
            <a:avLst/>
          </a:prstGeom>
          <a:solidFill>
            <a:srgbClr val="E8004C">
              <a:alpha val="86670"/>
            </a:srgbClr>
          </a:solidFill>
          <a:ln>
            <a:noFill/>
          </a:ln>
        </p:spPr>
        <p:txBody>
          <a:bodyPr lIns="121900" tIns="121900" rIns="121900" bIns="121900" anchor="ctr" anchorCtr="0">
            <a:noAutofit/>
          </a:bodyPr>
          <a:lstStyle/>
          <a:p>
            <a:pPr lvl="0">
              <a:spcBef>
                <a:spcPts val="0"/>
              </a:spcBef>
              <a:buNone/>
            </a:pPr>
            <a:endParaRPr sz="2400"/>
          </a:p>
        </p:txBody>
      </p:sp>
      <p:sp>
        <p:nvSpPr>
          <p:cNvPr id="37" name="Shape 37"/>
          <p:cNvSpPr/>
          <p:nvPr/>
        </p:nvSpPr>
        <p:spPr>
          <a:xfrm>
            <a:off x="240667" y="5364333"/>
            <a:ext cx="1827600" cy="1827600"/>
          </a:xfrm>
          <a:prstGeom prst="ellipse">
            <a:avLst/>
          </a:prstGeom>
          <a:solidFill>
            <a:srgbClr val="BBCD00">
              <a:alpha val="86670"/>
            </a:srgbClr>
          </a:solidFill>
          <a:ln>
            <a:noFill/>
          </a:ln>
        </p:spPr>
        <p:txBody>
          <a:bodyPr lIns="121900" tIns="121900" rIns="121900" bIns="121900" anchor="ctr" anchorCtr="0">
            <a:noAutofit/>
          </a:bodyPr>
          <a:lstStyle/>
          <a:p>
            <a:pPr lvl="0">
              <a:spcBef>
                <a:spcPts val="0"/>
              </a:spcBef>
              <a:buNone/>
            </a:pPr>
            <a:endParaRPr sz="2400"/>
          </a:p>
        </p:txBody>
      </p:sp>
      <p:sp>
        <p:nvSpPr>
          <p:cNvPr id="38" name="Shape 38"/>
          <p:cNvSpPr/>
          <p:nvPr/>
        </p:nvSpPr>
        <p:spPr>
          <a:xfrm>
            <a:off x="328062" y="4487395"/>
            <a:ext cx="607999" cy="607999"/>
          </a:xfrm>
          <a:prstGeom prst="ellipse">
            <a:avLst/>
          </a:prstGeom>
          <a:solidFill>
            <a:srgbClr val="65BB48">
              <a:alpha val="86670"/>
            </a:srgbClr>
          </a:solidFill>
          <a:ln>
            <a:noFill/>
          </a:ln>
        </p:spPr>
        <p:txBody>
          <a:bodyPr lIns="121900" tIns="121900" rIns="121900" bIns="121900" anchor="ctr" anchorCtr="0">
            <a:noAutofit/>
          </a:bodyPr>
          <a:lstStyle/>
          <a:p>
            <a:pPr lvl="0">
              <a:spcBef>
                <a:spcPts val="0"/>
              </a:spcBef>
              <a:buNone/>
            </a:pPr>
            <a:endParaRPr sz="2400"/>
          </a:p>
        </p:txBody>
      </p:sp>
      <p:sp>
        <p:nvSpPr>
          <p:cNvPr id="39" name="Shape 39"/>
          <p:cNvSpPr/>
          <p:nvPr/>
        </p:nvSpPr>
        <p:spPr>
          <a:xfrm>
            <a:off x="9429767" y="5992967"/>
            <a:ext cx="1324800" cy="1324399"/>
          </a:xfrm>
          <a:prstGeom prst="ellipse">
            <a:avLst/>
          </a:prstGeom>
          <a:noFill/>
          <a:ln w="9525" cap="flat" cmpd="sng">
            <a:solidFill>
              <a:srgbClr val="00ACC3"/>
            </a:solidFill>
            <a:prstDash val="dash"/>
            <a:round/>
            <a:headEnd type="none" w="med" len="med"/>
            <a:tailEnd type="none" w="med" len="med"/>
          </a:ln>
        </p:spPr>
        <p:txBody>
          <a:bodyPr lIns="121900" tIns="121900" rIns="121900" bIns="121900" anchor="ctr" anchorCtr="0">
            <a:noAutofit/>
          </a:bodyPr>
          <a:lstStyle/>
          <a:p>
            <a:pPr lvl="0">
              <a:spcBef>
                <a:spcPts val="0"/>
              </a:spcBef>
              <a:buNone/>
            </a:pPr>
            <a:endParaRPr sz="2400"/>
          </a:p>
        </p:txBody>
      </p:sp>
      <p:sp>
        <p:nvSpPr>
          <p:cNvPr id="40" name="Shape 40"/>
          <p:cNvSpPr/>
          <p:nvPr/>
        </p:nvSpPr>
        <p:spPr>
          <a:xfrm>
            <a:off x="9827001" y="1040134"/>
            <a:ext cx="1243199" cy="1243199"/>
          </a:xfrm>
          <a:prstGeom prst="ellipse">
            <a:avLst/>
          </a:prstGeom>
          <a:noFill/>
          <a:ln w="9525" cap="flat" cmpd="sng">
            <a:solidFill>
              <a:srgbClr val="BBCD00"/>
            </a:solidFill>
            <a:prstDash val="dash"/>
            <a:round/>
            <a:headEnd type="none" w="med" len="med"/>
            <a:tailEnd type="none" w="med" len="med"/>
          </a:ln>
        </p:spPr>
        <p:txBody>
          <a:bodyPr lIns="121900" tIns="121900" rIns="121900" bIns="121900" anchor="ctr" anchorCtr="0">
            <a:noAutofit/>
          </a:bodyPr>
          <a:lstStyle/>
          <a:p>
            <a:pPr lvl="0">
              <a:spcBef>
                <a:spcPts val="0"/>
              </a:spcBef>
              <a:buNone/>
            </a:pPr>
            <a:endParaRPr sz="2400"/>
          </a:p>
        </p:txBody>
      </p:sp>
      <p:sp>
        <p:nvSpPr>
          <p:cNvPr id="41" name="Shape 41"/>
          <p:cNvSpPr/>
          <p:nvPr/>
        </p:nvSpPr>
        <p:spPr>
          <a:xfrm>
            <a:off x="240667" y="4400000"/>
            <a:ext cx="782400" cy="782400"/>
          </a:xfrm>
          <a:prstGeom prst="ellipse">
            <a:avLst/>
          </a:prstGeom>
          <a:noFill/>
          <a:ln w="9525" cap="flat" cmpd="sng">
            <a:solidFill>
              <a:srgbClr val="65BB48"/>
            </a:solidFill>
            <a:prstDash val="dash"/>
            <a:round/>
            <a:headEnd type="none" w="med" len="med"/>
            <a:tailEnd type="none" w="med" len="med"/>
          </a:ln>
        </p:spPr>
        <p:txBody>
          <a:bodyPr lIns="121900" tIns="121900" rIns="121900" bIns="121900" anchor="ctr" anchorCtr="0">
            <a:noAutofit/>
          </a:bodyPr>
          <a:lstStyle/>
          <a:p>
            <a:pPr lvl="0">
              <a:spcBef>
                <a:spcPts val="0"/>
              </a:spcBef>
              <a:buNone/>
            </a:pPr>
            <a:endParaRPr sz="2400"/>
          </a:p>
        </p:txBody>
      </p:sp>
      <p:sp>
        <p:nvSpPr>
          <p:cNvPr id="42" name="Shape 42"/>
          <p:cNvSpPr/>
          <p:nvPr/>
        </p:nvSpPr>
        <p:spPr>
          <a:xfrm>
            <a:off x="10311167" y="623067"/>
            <a:ext cx="274800" cy="274800"/>
          </a:xfrm>
          <a:prstGeom prst="ellipse">
            <a:avLst/>
          </a:prstGeom>
          <a:solidFill>
            <a:srgbClr val="F8BB00">
              <a:alpha val="86670"/>
            </a:srgbClr>
          </a:solidFill>
          <a:ln>
            <a:noFill/>
          </a:ln>
        </p:spPr>
        <p:txBody>
          <a:bodyPr lIns="121900" tIns="121900" rIns="121900" bIns="121900" anchor="ctr" anchorCtr="0">
            <a:noAutofit/>
          </a:bodyPr>
          <a:lstStyle/>
          <a:p>
            <a:pPr lvl="0">
              <a:spcBef>
                <a:spcPts val="0"/>
              </a:spcBef>
              <a:buNone/>
            </a:pPr>
            <a:endParaRPr sz="2400"/>
          </a:p>
        </p:txBody>
      </p:sp>
      <p:sp>
        <p:nvSpPr>
          <p:cNvPr id="43" name="Shape 43"/>
          <p:cNvSpPr/>
          <p:nvPr/>
        </p:nvSpPr>
        <p:spPr>
          <a:xfrm>
            <a:off x="797567" y="-272933"/>
            <a:ext cx="2066800" cy="2066800"/>
          </a:xfrm>
          <a:prstGeom prst="ellipse">
            <a:avLst/>
          </a:prstGeom>
          <a:noFill/>
          <a:ln w="9525" cap="flat" cmpd="sng">
            <a:solidFill>
              <a:srgbClr val="E8004C"/>
            </a:solidFill>
            <a:prstDash val="dash"/>
            <a:round/>
            <a:headEnd type="none" w="med" len="med"/>
            <a:tailEnd type="none" w="med" len="med"/>
          </a:ln>
        </p:spPr>
        <p:txBody>
          <a:bodyPr lIns="121900" tIns="121900" rIns="121900" bIns="121900" anchor="ctr" anchorCtr="0">
            <a:noAutofit/>
          </a:bodyPr>
          <a:lstStyle/>
          <a:p>
            <a:pPr lvl="0">
              <a:spcBef>
                <a:spcPts val="0"/>
              </a:spcBef>
              <a:buNone/>
            </a:pPr>
            <a:endParaRPr sz="2400"/>
          </a:p>
        </p:txBody>
      </p:sp>
    </p:spTree>
    <p:extLst>
      <p:ext uri="{BB962C8B-B14F-4D97-AF65-F5344CB8AC3E}">
        <p14:creationId xmlns:p14="http://schemas.microsoft.com/office/powerpoint/2010/main" val="165704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E2F18B1-9884-4542-BFB4-47037CEA4DD9}" type="datetimeFigureOut">
              <a:rPr lang="id-ID" smtClean="0"/>
              <a:t>28/08/2018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1D055AF-2D55-418F-B6CC-8941041F6C4E}" type="slidenum">
              <a:rPr lang="id-ID" smtClean="0"/>
              <a:t>‹#›</a:t>
            </a:fld>
            <a:endParaRPr lang="id-ID"/>
          </a:p>
        </p:txBody>
      </p:sp>
    </p:spTree>
    <p:extLst>
      <p:ext uri="{BB962C8B-B14F-4D97-AF65-F5344CB8AC3E}">
        <p14:creationId xmlns:p14="http://schemas.microsoft.com/office/powerpoint/2010/main" val="292170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F18B1-9884-4542-BFB4-47037CEA4DD9}" type="datetimeFigureOut">
              <a:rPr lang="id-ID" smtClean="0"/>
              <a:t>28/08/2018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1D055AF-2D55-418F-B6CC-8941041F6C4E}" type="slidenum">
              <a:rPr lang="id-ID" smtClean="0"/>
              <a:t>‹#›</a:t>
            </a:fld>
            <a:endParaRPr lang="id-ID"/>
          </a:p>
        </p:txBody>
      </p:sp>
    </p:spTree>
    <p:extLst>
      <p:ext uri="{BB962C8B-B14F-4D97-AF65-F5344CB8AC3E}">
        <p14:creationId xmlns:p14="http://schemas.microsoft.com/office/powerpoint/2010/main" val="269573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CE2F18B1-9884-4542-BFB4-47037CEA4DD9}" type="datetimeFigureOut">
              <a:rPr lang="id-ID" smtClean="0"/>
              <a:t>28/08/2018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1D055AF-2D55-418F-B6CC-8941041F6C4E}" type="slidenum">
              <a:rPr lang="id-ID" smtClean="0"/>
              <a:t>‹#›</a:t>
            </a:fld>
            <a:endParaRPr lang="id-ID"/>
          </a:p>
        </p:txBody>
      </p:sp>
    </p:spTree>
    <p:extLst>
      <p:ext uri="{BB962C8B-B14F-4D97-AF65-F5344CB8AC3E}">
        <p14:creationId xmlns:p14="http://schemas.microsoft.com/office/powerpoint/2010/main" val="400331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CE2F18B1-9884-4542-BFB4-47037CEA4DD9}" type="datetimeFigureOut">
              <a:rPr lang="id-ID" smtClean="0"/>
              <a:t>28/08/2018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1D055AF-2D55-418F-B6CC-8941041F6C4E}" type="slidenum">
              <a:rPr lang="id-ID" smtClean="0"/>
              <a:t>‹#›</a:t>
            </a:fld>
            <a:endParaRPr lang="id-ID"/>
          </a:p>
        </p:txBody>
      </p:sp>
    </p:spTree>
    <p:extLst>
      <p:ext uri="{BB962C8B-B14F-4D97-AF65-F5344CB8AC3E}">
        <p14:creationId xmlns:p14="http://schemas.microsoft.com/office/powerpoint/2010/main" val="251638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CE2F18B1-9884-4542-BFB4-47037CEA4DD9}" type="datetimeFigureOut">
              <a:rPr lang="id-ID" smtClean="0"/>
              <a:t>28/08/2018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1D055AF-2D55-418F-B6CC-8941041F6C4E}" type="slidenum">
              <a:rPr lang="id-ID" smtClean="0"/>
              <a:t>‹#›</a:t>
            </a:fld>
            <a:endParaRPr lang="id-ID"/>
          </a:p>
        </p:txBody>
      </p:sp>
    </p:spTree>
    <p:extLst>
      <p:ext uri="{BB962C8B-B14F-4D97-AF65-F5344CB8AC3E}">
        <p14:creationId xmlns:p14="http://schemas.microsoft.com/office/powerpoint/2010/main" val="317189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18B1-9884-4542-BFB4-47037CEA4DD9}" type="datetimeFigureOut">
              <a:rPr lang="id-ID" smtClean="0"/>
              <a:t>28/08/2018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1D055AF-2D55-418F-B6CC-8941041F6C4E}" type="slidenum">
              <a:rPr lang="id-ID" smtClean="0"/>
              <a:t>‹#›</a:t>
            </a:fld>
            <a:endParaRPr lang="id-ID"/>
          </a:p>
        </p:txBody>
      </p:sp>
    </p:spTree>
    <p:extLst>
      <p:ext uri="{BB962C8B-B14F-4D97-AF65-F5344CB8AC3E}">
        <p14:creationId xmlns:p14="http://schemas.microsoft.com/office/powerpoint/2010/main" val="191193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F18B1-9884-4542-BFB4-47037CEA4DD9}" type="datetimeFigureOut">
              <a:rPr lang="id-ID" smtClean="0"/>
              <a:t>28/08/2018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1D055AF-2D55-418F-B6CC-8941041F6C4E}" type="slidenum">
              <a:rPr lang="id-ID" smtClean="0"/>
              <a:t>‹#›</a:t>
            </a:fld>
            <a:endParaRPr lang="id-ID"/>
          </a:p>
        </p:txBody>
      </p:sp>
    </p:spTree>
    <p:extLst>
      <p:ext uri="{BB962C8B-B14F-4D97-AF65-F5344CB8AC3E}">
        <p14:creationId xmlns:p14="http://schemas.microsoft.com/office/powerpoint/2010/main" val="337163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F18B1-9884-4542-BFB4-47037CEA4DD9}" type="datetimeFigureOut">
              <a:rPr lang="id-ID" smtClean="0"/>
              <a:t>28/08/2018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1D055AF-2D55-418F-B6CC-8941041F6C4E}" type="slidenum">
              <a:rPr lang="id-ID" smtClean="0"/>
              <a:t>‹#›</a:t>
            </a:fld>
            <a:endParaRPr lang="id-ID"/>
          </a:p>
        </p:txBody>
      </p:sp>
    </p:spTree>
    <p:extLst>
      <p:ext uri="{BB962C8B-B14F-4D97-AF65-F5344CB8AC3E}">
        <p14:creationId xmlns:p14="http://schemas.microsoft.com/office/powerpoint/2010/main" val="278310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18B1-9884-4542-BFB4-47037CEA4DD9}" type="datetimeFigureOut">
              <a:rPr lang="id-ID" smtClean="0"/>
              <a:t>28/08/2018</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055AF-2D55-418F-B6CC-8941041F6C4E}" type="slidenum">
              <a:rPr lang="id-ID" smtClean="0"/>
              <a:t>‹#›</a:t>
            </a:fld>
            <a:endParaRPr lang="id-ID"/>
          </a:p>
        </p:txBody>
      </p:sp>
    </p:spTree>
    <p:extLst>
      <p:ext uri="{BB962C8B-B14F-4D97-AF65-F5344CB8AC3E}">
        <p14:creationId xmlns:p14="http://schemas.microsoft.com/office/powerpoint/2010/main" val="80829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12" Type="http://schemas.openxmlformats.org/officeDocument/2006/relationships/image" Target="../media/image280.png"/><Relationship Id="rId2" Type="http://schemas.openxmlformats.org/officeDocument/2006/relationships/notesSlide" Target="../notesSlides/notesSlide17.xml"/><Relationship Id="rId1" Type="http://schemas.openxmlformats.org/officeDocument/2006/relationships/slideLayout" Target="../slideLayouts/slideLayout2.xml"/><Relationship Id="rId11" Type="http://schemas.openxmlformats.org/officeDocument/2006/relationships/image" Target="../media/image270.png"/><Relationship Id="rId15" Type="http://schemas.openxmlformats.org/officeDocument/2006/relationships/image" Target="../media/image26.png"/><Relationship Id="rId1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15" Type="http://schemas.openxmlformats.org/officeDocument/2006/relationships/image" Target="../media/image28.png"/><Relationship Id="rId1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10" Type="http://schemas.openxmlformats.org/officeDocument/2006/relationships/image" Target="../media/image30.png"/><Relationship Id="rId4" Type="http://schemas.openxmlformats.org/officeDocument/2006/relationships/image" Target="../media/image2.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1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sharpenSoften amount="6000"/>
                    </a14:imgEffect>
                    <a14:imgEffect>
                      <a14:brightnessContrast bright="-2000" contrast="-90000"/>
                    </a14:imgEffect>
                  </a14:imgLayer>
                </a14:imgProps>
              </a:ext>
              <a:ext uri="{28A0092B-C50C-407E-A947-70E740481C1C}">
                <a14:useLocalDpi xmlns:a14="http://schemas.microsoft.com/office/drawing/2010/main" val="0"/>
              </a:ext>
            </a:extLst>
          </a:blip>
          <a:stretch>
            <a:fillRect/>
          </a:stretch>
        </p:blipFill>
        <p:spPr>
          <a:xfrm>
            <a:off x="-12700" y="-111247"/>
            <a:ext cx="12284124" cy="6969248"/>
          </a:xfrm>
          <a:prstGeom prst="rect">
            <a:avLst/>
          </a:prstGeom>
          <a:noFill/>
          <a:effectLst>
            <a:softEdge rad="431800"/>
          </a:effectLst>
        </p:spPr>
      </p:pic>
      <p:sp>
        <p:nvSpPr>
          <p:cNvPr id="2" name="Title 1"/>
          <p:cNvSpPr>
            <a:spLocks noGrp="1"/>
          </p:cNvSpPr>
          <p:nvPr>
            <p:ph type="ctrTitle"/>
          </p:nvPr>
        </p:nvSpPr>
        <p:spPr>
          <a:xfrm>
            <a:off x="225082" y="1375506"/>
            <a:ext cx="11954217" cy="2387600"/>
          </a:xfrm>
          <a:ln>
            <a:noFill/>
          </a:ln>
          <a:effectLst>
            <a:glow rad="228600">
              <a:schemeClr val="bg1">
                <a:alpha val="40000"/>
              </a:schemeClr>
            </a:glow>
          </a:effectLst>
        </p:spPr>
        <p:txBody>
          <a:bodyPr>
            <a:noAutofit/>
          </a:bodyPr>
          <a:lstStyle/>
          <a:p>
            <a:r>
              <a:rPr lang="en-US" sz="4000" dirty="0">
                <a:ln w="25400">
                  <a:solidFill>
                    <a:schemeClr val="tx1"/>
                  </a:solidFill>
                </a:ln>
                <a:solidFill>
                  <a:schemeClr val="tx1">
                    <a:lumMod val="95000"/>
                    <a:lumOff val="5000"/>
                  </a:schemeClr>
                </a:solidFill>
                <a:effectLst>
                  <a:glow rad="228600">
                    <a:schemeClr val="bg1">
                      <a:alpha val="77000"/>
                    </a:schemeClr>
                  </a:glow>
                  <a:outerShdw blurRad="25400" dist="19050" dir="2700000" algn="tl" rotWithShape="0">
                    <a:schemeClr val="tx1">
                      <a:alpha val="41000"/>
                    </a:schemeClr>
                  </a:outerShdw>
                </a:effectLst>
                <a:latin typeface="+mn-lt"/>
              </a:rPr>
              <a:t>IMPLEMENTASI EMBEDDED SYSTEM UNTUK KEAMANAN BERKENDARA KENDARAAN RODA DUA BERDASARKAN GUNCANGAN DAN KECEPATAN MENGGUNAKAN METODE NAIVE BAYES</a:t>
            </a:r>
            <a:endParaRPr lang="id-ID" sz="4000" i="1" dirty="0">
              <a:ln w="25400">
                <a:solidFill>
                  <a:schemeClr val="tx1"/>
                </a:solidFill>
              </a:ln>
              <a:solidFill>
                <a:schemeClr val="tx1">
                  <a:lumMod val="95000"/>
                  <a:lumOff val="5000"/>
                </a:schemeClr>
              </a:solidFill>
              <a:effectLst>
                <a:glow rad="228600">
                  <a:schemeClr val="bg1">
                    <a:alpha val="77000"/>
                  </a:schemeClr>
                </a:glow>
                <a:outerShdw blurRad="25400" dist="19050" dir="2700000" algn="tl" rotWithShape="0">
                  <a:schemeClr val="tx1">
                    <a:alpha val="41000"/>
                  </a:schemeClr>
                </a:outerShdw>
              </a:effectLst>
              <a:latin typeface="+mn-lt"/>
            </a:endParaRPr>
          </a:p>
        </p:txBody>
      </p:sp>
      <p:cxnSp>
        <p:nvCxnSpPr>
          <p:cNvPr id="13" name="Straight Connector 12"/>
          <p:cNvCxnSpPr/>
          <p:nvPr/>
        </p:nvCxnSpPr>
        <p:spPr>
          <a:xfrm>
            <a:off x="-12700" y="5556736"/>
            <a:ext cx="12192000" cy="28135"/>
          </a:xfrm>
          <a:prstGeom prst="line">
            <a:avLst/>
          </a:prstGeom>
          <a:ln w="63500"/>
        </p:spPr>
        <p:style>
          <a:lnRef idx="1">
            <a:schemeClr val="dk1"/>
          </a:lnRef>
          <a:fillRef idx="0">
            <a:schemeClr val="dk1"/>
          </a:fillRef>
          <a:effectRef idx="0">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3892398307"/>
              </p:ext>
            </p:extLst>
          </p:nvPr>
        </p:nvGraphicFramePr>
        <p:xfrm>
          <a:off x="1969476" y="5760670"/>
          <a:ext cx="8356209" cy="914400"/>
        </p:xfrm>
        <a:graphic>
          <a:graphicData uri="http://schemas.openxmlformats.org/drawingml/2006/table">
            <a:tbl>
              <a:tblPr firstRow="1" bandRow="1"/>
              <a:tblGrid>
                <a:gridCol w="4463583"/>
                <a:gridCol w="3892626"/>
              </a:tblGrid>
              <a:tr h="370840">
                <a:tc>
                  <a:txBody>
                    <a:bodyPr/>
                    <a:lstStyle/>
                    <a:p>
                      <a:pPr algn="ctr"/>
                      <a:r>
                        <a:rPr lang="id-ID" b="1" dirty="0" smtClean="0">
                          <a:solidFill>
                            <a:schemeClr val="tx1"/>
                          </a:solidFill>
                          <a:effectLst>
                            <a:glow rad="127000">
                              <a:schemeClr val="bg1"/>
                            </a:glow>
                          </a:effectLst>
                        </a:rPr>
                        <a:t>Dosen Pembimbing 1</a:t>
                      </a:r>
                    </a:p>
                    <a:p>
                      <a:pPr algn="ctr"/>
                      <a:r>
                        <a:rPr lang="id-ID" b="1" dirty="0" smtClean="0">
                          <a:solidFill>
                            <a:schemeClr val="tx1"/>
                          </a:solidFill>
                          <a:effectLst>
                            <a:glow rad="127000">
                              <a:schemeClr val="bg1"/>
                            </a:glow>
                          </a:effectLst>
                        </a:rPr>
                        <a:t>Dahnial Syauqy, S.T., M.T., M.Sc.</a:t>
                      </a:r>
                      <a:endParaRPr lang="en-US" b="1" dirty="0" smtClean="0">
                        <a:solidFill>
                          <a:schemeClr val="tx1"/>
                        </a:solidFill>
                        <a:effectLst>
                          <a:glow rad="127000">
                            <a:schemeClr val="bg1"/>
                          </a:glow>
                        </a:effectLst>
                      </a:endParaRPr>
                    </a:p>
                    <a:p>
                      <a:pPr algn="ctr"/>
                      <a:r>
                        <a:rPr lang="id-ID" b="1" dirty="0" smtClean="0">
                          <a:solidFill>
                            <a:schemeClr val="tx1"/>
                          </a:solidFill>
                          <a:effectLst>
                            <a:glow rad="127000">
                              <a:schemeClr val="bg1"/>
                            </a:glow>
                          </a:effectLst>
                        </a:rPr>
                        <a:t>NIK. 2016078704231002</a:t>
                      </a:r>
                      <a:endParaRPr lang="id-ID" b="1" dirty="0">
                        <a:solidFill>
                          <a:schemeClr val="tx1"/>
                        </a:solidFill>
                        <a:effectLst>
                          <a:glow rad="127000">
                            <a:schemeClr val="bg1"/>
                          </a:glow>
                        </a:effectLst>
                      </a:endParaRPr>
                    </a:p>
                  </a:txBody>
                  <a:tcPr anchor="ctr">
                    <a:lnL w="12700" cap="flat" cmpd="sng">
                      <a:noFill/>
                      <a:prstDash val="solid"/>
                      <a:round/>
                      <a:headEnd type="none" w="med" len="med"/>
                      <a:tailEnd type="none" w="med" len="med"/>
                    </a:lnL>
                    <a:lnR w="12700" cap="flat" cmpd="sng">
                      <a:noFill/>
                      <a:prstDash val="solid"/>
                      <a:round/>
                      <a:headEnd type="none" w="med" len="med"/>
                      <a:tailEnd type="none" w="med" len="med"/>
                    </a:lnR>
                    <a:lnT w="12700" cap="flat" cmpd="sng">
                      <a:noFill/>
                      <a:prstDash val="solid"/>
                      <a:round/>
                      <a:headEnd type="none" w="med" len="med"/>
                      <a:tailEnd type="none" w="med" len="med"/>
                    </a:lnT>
                    <a:lnB w="38100"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d-ID" b="1" dirty="0" smtClean="0">
                          <a:solidFill>
                            <a:schemeClr val="tx1"/>
                          </a:solidFill>
                          <a:effectLst>
                            <a:glow rad="127000">
                              <a:schemeClr val="bg1"/>
                            </a:glow>
                          </a:effectLst>
                        </a:rPr>
                        <a:t>Dosen</a:t>
                      </a:r>
                      <a:r>
                        <a:rPr lang="id-ID" b="1" baseline="0" dirty="0" smtClean="0">
                          <a:solidFill>
                            <a:schemeClr val="tx1"/>
                          </a:solidFill>
                          <a:effectLst>
                            <a:glow rad="127000">
                              <a:schemeClr val="bg1"/>
                            </a:glow>
                          </a:effectLst>
                        </a:rPr>
                        <a:t> Pembimbing 2</a:t>
                      </a:r>
                    </a:p>
                    <a:p>
                      <a:pPr algn="ctr"/>
                      <a:r>
                        <a:rPr lang="sv-SE" b="1" baseline="0" dirty="0" smtClean="0">
                          <a:solidFill>
                            <a:schemeClr val="tx1"/>
                          </a:solidFill>
                          <a:effectLst>
                            <a:glow rad="127000">
                              <a:schemeClr val="bg1"/>
                            </a:glow>
                          </a:effectLst>
                        </a:rPr>
                        <a:t>Hurriyatul Fitriyah, S.T, M.Sc.</a:t>
                      </a:r>
                    </a:p>
                    <a:p>
                      <a:pPr algn="ctr"/>
                      <a:r>
                        <a:rPr lang="fr-FR" sz="1800" b="1" kern="1200" dirty="0" smtClean="0">
                          <a:solidFill>
                            <a:schemeClr val="tx1"/>
                          </a:solidFill>
                          <a:effectLst>
                            <a:glow rad="127000">
                              <a:schemeClr val="bg1"/>
                            </a:glow>
                          </a:effectLst>
                          <a:latin typeface="+mn-lt"/>
                          <a:ea typeface="+mn-ea"/>
                          <a:cs typeface="+mn-cs"/>
                        </a:rPr>
                        <a:t>NIP. 19851001 201504 2 003</a:t>
                      </a:r>
                      <a:endParaRPr lang="id-ID" b="1" dirty="0">
                        <a:solidFill>
                          <a:schemeClr val="tx1"/>
                        </a:solidFill>
                        <a:effectLst>
                          <a:glow rad="127000">
                            <a:schemeClr val="bg1"/>
                          </a:glow>
                        </a:effectLst>
                      </a:endParaRPr>
                    </a:p>
                  </a:txBody>
                  <a:tcPr anchor="ctr">
                    <a:lnL w="12700" cap="flat" cmpd="sng">
                      <a:noFill/>
                      <a:prstDash val="solid"/>
                      <a:round/>
                      <a:headEnd type="none" w="med" len="med"/>
                      <a:tailEnd type="none" w="med" len="med"/>
                    </a:lnL>
                    <a:lnR w="12700" cap="flat" cmpd="sng">
                      <a:noFill/>
                      <a:prstDash val="solid"/>
                      <a:round/>
                      <a:headEnd type="none" w="med" len="med"/>
                      <a:tailEnd type="none" w="med" len="med"/>
                    </a:lnR>
                    <a:lnT w="12700" cap="flat" cmpd="sng">
                      <a:noFill/>
                      <a:prstDash val="solid"/>
                      <a:round/>
                      <a:headEnd type="none" w="med" len="med"/>
                      <a:tailEnd type="none" w="med" len="med"/>
                    </a:lnT>
                    <a:lnB w="38100" cap="flat" cmpd="sng">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9" name="Shape 103"/>
          <p:cNvSpPr txBox="1">
            <a:spLocks noGrp="1"/>
          </p:cNvSpPr>
          <p:nvPr>
            <p:ph type="subTitle" idx="1"/>
          </p:nvPr>
        </p:nvSpPr>
        <p:spPr>
          <a:xfrm>
            <a:off x="2759124" y="4290737"/>
            <a:ext cx="6858000" cy="515194"/>
          </a:xfrm>
          <a:prstGeom prst="rect">
            <a:avLst/>
          </a:prstGeom>
        </p:spPr>
        <p:txBody>
          <a:bodyPr lIns="68569" tIns="68569" rIns="68569" bIns="68569" anchor="ctr" anchorCtr="0">
            <a:noAutofit/>
          </a:bodyPr>
          <a:lstStyle/>
          <a:p>
            <a:pPr>
              <a:buClr>
                <a:srgbClr val="3F3F3F"/>
              </a:buClr>
              <a:buSzPct val="25000"/>
            </a:pPr>
            <a:r>
              <a:rPr lang="id-ID" b="1" dirty="0" smtClean="0">
                <a:solidFill>
                  <a:schemeClr val="tx1">
                    <a:lumMod val="95000"/>
                    <a:lumOff val="5000"/>
                  </a:schemeClr>
                </a:solidFill>
                <a:effectLst>
                  <a:glow rad="127000">
                    <a:schemeClr val="bg1"/>
                  </a:glow>
                </a:effectLst>
              </a:rPr>
              <a:t>Oleh :</a:t>
            </a:r>
          </a:p>
          <a:p>
            <a:pPr>
              <a:buClr>
                <a:srgbClr val="3F3F3F"/>
              </a:buClr>
              <a:buSzPct val="25000"/>
            </a:pPr>
            <a:r>
              <a:rPr lang="en-US" b="1" dirty="0" err="1" smtClean="0">
                <a:solidFill>
                  <a:schemeClr val="tx1">
                    <a:lumMod val="95000"/>
                    <a:lumOff val="5000"/>
                  </a:schemeClr>
                </a:solidFill>
                <a:effectLst>
                  <a:glow rad="127000">
                    <a:schemeClr val="bg1"/>
                  </a:glow>
                </a:effectLst>
              </a:rPr>
              <a:t>Herwin</a:t>
            </a:r>
            <a:r>
              <a:rPr lang="en-US" b="1" dirty="0" smtClean="0">
                <a:solidFill>
                  <a:schemeClr val="tx1">
                    <a:lumMod val="95000"/>
                    <a:lumOff val="5000"/>
                  </a:schemeClr>
                </a:solidFill>
                <a:effectLst>
                  <a:glow rad="127000">
                    <a:schemeClr val="bg1"/>
                  </a:glow>
                </a:effectLst>
              </a:rPr>
              <a:t> </a:t>
            </a:r>
            <a:r>
              <a:rPr lang="en-US" b="1" dirty="0" err="1" smtClean="0">
                <a:solidFill>
                  <a:schemeClr val="tx1">
                    <a:lumMod val="95000"/>
                    <a:lumOff val="5000"/>
                  </a:schemeClr>
                </a:solidFill>
                <a:effectLst>
                  <a:glow rad="127000">
                    <a:schemeClr val="bg1"/>
                  </a:glow>
                </a:effectLst>
              </a:rPr>
              <a:t>Yurianda</a:t>
            </a:r>
            <a:endParaRPr lang="id-ID" b="1" dirty="0" smtClean="0">
              <a:solidFill>
                <a:schemeClr val="tx1">
                  <a:lumMod val="95000"/>
                  <a:lumOff val="5000"/>
                </a:schemeClr>
              </a:solidFill>
              <a:effectLst>
                <a:glow rad="127000">
                  <a:schemeClr val="bg1"/>
                </a:glow>
              </a:effectLst>
            </a:endParaRPr>
          </a:p>
          <a:p>
            <a:pPr>
              <a:buClr>
                <a:srgbClr val="3F3F3F"/>
              </a:buClr>
              <a:buSzPct val="25000"/>
            </a:pPr>
            <a:r>
              <a:rPr lang="id-ID" b="1" dirty="0">
                <a:solidFill>
                  <a:schemeClr val="tx1">
                    <a:lumMod val="95000"/>
                    <a:lumOff val="5000"/>
                  </a:schemeClr>
                </a:solidFill>
                <a:effectLst>
                  <a:glow rad="127000">
                    <a:schemeClr val="bg1"/>
                  </a:glow>
                </a:effectLst>
              </a:rPr>
              <a:t>135150301111020</a:t>
            </a:r>
            <a:endParaRPr lang="en-US" b="1" dirty="0">
              <a:solidFill>
                <a:schemeClr val="tx1">
                  <a:lumMod val="95000"/>
                  <a:lumOff val="5000"/>
                </a:schemeClr>
              </a:solidFill>
              <a:effectLst>
                <a:glow rad="127000">
                  <a:schemeClr val="bg1"/>
                </a:glow>
              </a:effectLst>
            </a:endParaRPr>
          </a:p>
        </p:txBody>
      </p:sp>
      <p:pic>
        <p:nvPicPr>
          <p:cNvPr id="8" name="Picture 3" descr="C:\Users\mahasiswa\Desktop\filko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7124" y="-111247"/>
            <a:ext cx="2667000" cy="1029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30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759705" y="-335547"/>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Implementasi</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20180730_16440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0000" y="1315453"/>
            <a:ext cx="6923314" cy="4895263"/>
          </a:xfrm>
          <a:prstGeom prst="rect">
            <a:avLst/>
          </a:prstGeom>
          <a:noFill/>
          <a:ln>
            <a:noFill/>
          </a:ln>
        </p:spPr>
      </p:pic>
      <p:sp>
        <p:nvSpPr>
          <p:cNvPr id="2" name="Rectangle 1"/>
          <p:cNvSpPr/>
          <p:nvPr/>
        </p:nvSpPr>
        <p:spPr>
          <a:xfrm>
            <a:off x="759705" y="2387600"/>
            <a:ext cx="1450095" cy="3619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LCD</a:t>
            </a:r>
            <a:endParaRPr lang="en-US" dirty="0"/>
          </a:p>
        </p:txBody>
      </p:sp>
      <p:sp>
        <p:nvSpPr>
          <p:cNvPr id="20" name="Rectangle 19"/>
          <p:cNvSpPr/>
          <p:nvPr/>
        </p:nvSpPr>
        <p:spPr>
          <a:xfrm>
            <a:off x="9644995" y="5159375"/>
            <a:ext cx="1450095" cy="3619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Hall Effect</a:t>
            </a:r>
            <a:endParaRPr lang="en-US" dirty="0"/>
          </a:p>
        </p:txBody>
      </p:sp>
      <p:sp>
        <p:nvSpPr>
          <p:cNvPr id="24" name="Rectangle 23"/>
          <p:cNvSpPr/>
          <p:nvPr/>
        </p:nvSpPr>
        <p:spPr>
          <a:xfrm>
            <a:off x="9573985" y="3710399"/>
            <a:ext cx="1450095" cy="3619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Vibration</a:t>
            </a:r>
            <a:endParaRPr lang="en-US" dirty="0"/>
          </a:p>
        </p:txBody>
      </p:sp>
      <p:sp>
        <p:nvSpPr>
          <p:cNvPr id="25" name="Rectangle 24"/>
          <p:cNvSpPr/>
          <p:nvPr/>
        </p:nvSpPr>
        <p:spPr>
          <a:xfrm>
            <a:off x="6124931" y="1635338"/>
            <a:ext cx="1450095" cy="3619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Arduino</a:t>
            </a:r>
            <a:endParaRPr lang="en-US" dirty="0"/>
          </a:p>
        </p:txBody>
      </p:sp>
      <p:sp>
        <p:nvSpPr>
          <p:cNvPr id="26" name="Rectangle 25"/>
          <p:cNvSpPr/>
          <p:nvPr/>
        </p:nvSpPr>
        <p:spPr>
          <a:xfrm>
            <a:off x="4921773" y="2911683"/>
            <a:ext cx="1450095" cy="3619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Buzzer</a:t>
            </a:r>
            <a:endParaRPr lang="en-US" dirty="0"/>
          </a:p>
        </p:txBody>
      </p:sp>
      <p:cxnSp>
        <p:nvCxnSpPr>
          <p:cNvPr id="4" name="Straight Arrow Connector 3"/>
          <p:cNvCxnSpPr>
            <a:stCxn id="2" idx="3"/>
          </p:cNvCxnSpPr>
          <p:nvPr/>
        </p:nvCxnSpPr>
        <p:spPr>
          <a:xfrm>
            <a:off x="2209800" y="2568575"/>
            <a:ext cx="1106333"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646820" y="3273633"/>
            <a:ext cx="175246" cy="95112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844694" y="1977548"/>
            <a:ext cx="246937" cy="211658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7468733" y="3916618"/>
            <a:ext cx="2105252" cy="229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1"/>
          </p:cNvCxnSpPr>
          <p:nvPr/>
        </p:nvCxnSpPr>
        <p:spPr>
          <a:xfrm flipH="1" flipV="1">
            <a:off x="8399100" y="5287080"/>
            <a:ext cx="1245895" cy="5327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290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p:cNvPicPr>
            <a:picLocks noChangeAspect="1"/>
          </p:cNvPicPr>
          <p:nvPr/>
        </p:nvPicPr>
        <p:blipFill>
          <a:blip r:embed="rId3">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val="0"/>
              </a:ext>
            </a:extLst>
          </a:blip>
          <a:stretch>
            <a:fillRect/>
          </a:stretch>
        </p:blipFill>
        <p:spPr>
          <a:xfrm>
            <a:off x="7863928" y="-2033920"/>
            <a:ext cx="4078639" cy="5809029"/>
          </a:xfrm>
          <a:prstGeom prst="rect">
            <a:avLst/>
          </a:prstGeom>
        </p:spPr>
      </p:pic>
      <p:grpSp>
        <p:nvGrpSpPr>
          <p:cNvPr id="58" name="Bagian Pertama\"/>
          <p:cNvGrpSpPr/>
          <p:nvPr/>
        </p:nvGrpSpPr>
        <p:grpSpPr>
          <a:xfrm>
            <a:off x="427634" y="2523187"/>
            <a:ext cx="2134610" cy="2298700"/>
            <a:chOff x="4526927" y="2166424"/>
            <a:chExt cx="3540921" cy="3310300"/>
          </a:xfrm>
        </p:grpSpPr>
        <p:sp>
          <p:nvSpPr>
            <p:cNvPr id="59" name="Rectangle 58"/>
            <p:cNvSpPr/>
            <p:nvPr/>
          </p:nvSpPr>
          <p:spPr>
            <a:xfrm>
              <a:off x="4526927" y="2166424"/>
              <a:ext cx="3540921" cy="3310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alpha val="70000"/>
                  </a:srgbClr>
                </a:solidFill>
                <a:latin typeface="Roboto" panose="020B0604020202020204" charset="0"/>
                <a:ea typeface="Roboto" panose="020B0604020202020204" charset="0"/>
                <a:cs typeface="Roboto" panose="020B0604020202020204" charset="0"/>
              </a:endParaRPr>
            </a:p>
          </p:txBody>
        </p:sp>
        <p:sp>
          <p:nvSpPr>
            <p:cNvPr id="60" name="Rectangle 59"/>
            <p:cNvSpPr/>
            <p:nvPr/>
          </p:nvSpPr>
          <p:spPr>
            <a:xfrm>
              <a:off x="5091679" y="2560513"/>
              <a:ext cx="1227625" cy="1125650"/>
            </a:xfrm>
            <a:prstGeom prst="rect">
              <a:avLst/>
            </a:prstGeom>
            <a:ln>
              <a:noFill/>
            </a:ln>
          </p:spPr>
          <p:txBody>
            <a:bodyPr wrap="none">
              <a:spAutoFit/>
            </a:bodyPr>
            <a:lstStyle/>
            <a:p>
              <a:r>
                <a:rPr lang="en-US" sz="5400" dirty="0">
                  <a:solidFill>
                    <a:schemeClr val="bg1"/>
                  </a:solidFill>
                  <a:latin typeface="Roboto" panose="020B0604020202020204" charset="0"/>
                  <a:ea typeface="Roboto" panose="020B0604020202020204" charset="0"/>
                  <a:cs typeface="Roboto" panose="020B0604020202020204" charset="0"/>
                </a:rPr>
                <a:t>01</a:t>
              </a:r>
            </a:p>
          </p:txBody>
        </p:sp>
        <p:sp>
          <p:nvSpPr>
            <p:cNvPr id="61" name="Rectangle 60"/>
            <p:cNvSpPr/>
            <p:nvPr/>
          </p:nvSpPr>
          <p:spPr>
            <a:xfrm>
              <a:off x="4840684" y="3985833"/>
              <a:ext cx="2995022" cy="318934"/>
            </a:xfrm>
            <a:prstGeom prst="rect">
              <a:avLst/>
            </a:prstGeom>
            <a:ln>
              <a:noFill/>
            </a:ln>
          </p:spPr>
          <p:txBody>
            <a:bodyPr wrap="square">
              <a:spAutoFit/>
            </a:bodyPr>
            <a:lstStyle/>
            <a:p>
              <a:pPr marL="171450" indent="-171450">
                <a:buFont typeface="Wingdings" panose="05000000000000000000" pitchFamily="2" charset="2"/>
                <a:buChar char="§"/>
              </a:pPr>
              <a:endParaRPr lang="en-US" sz="1100" dirty="0">
                <a:solidFill>
                  <a:schemeClr val="bg1"/>
                </a:solidFill>
                <a:latin typeface="Roboto" panose="020B0604020202020204" charset="0"/>
                <a:ea typeface="Roboto" panose="020B0604020202020204" charset="0"/>
                <a:cs typeface="Roboto" panose="020B0604020202020204" charset="0"/>
              </a:endParaRPr>
            </a:p>
          </p:txBody>
        </p:sp>
        <p:sp>
          <p:nvSpPr>
            <p:cNvPr id="62" name="Rectangle 61"/>
            <p:cNvSpPr/>
            <p:nvPr/>
          </p:nvSpPr>
          <p:spPr>
            <a:xfrm>
              <a:off x="4922814" y="2527616"/>
              <a:ext cx="108000" cy="9448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63" name="타원 70"/>
            <p:cNvSpPr/>
            <p:nvPr/>
          </p:nvSpPr>
          <p:spPr>
            <a:xfrm>
              <a:off x="6490057" y="2280333"/>
              <a:ext cx="1444601" cy="14446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B0604020202020204" charset="0"/>
                <a:ea typeface="Roboto" panose="020B0604020202020204" charset="0"/>
                <a:cs typeface="Roboto" panose="020B0604020202020204" charset="0"/>
              </a:endParaRPr>
            </a:p>
          </p:txBody>
        </p:sp>
        <p:sp>
          <p:nvSpPr>
            <p:cNvPr id="64" name="Rectangle 63"/>
            <p:cNvSpPr/>
            <p:nvPr/>
          </p:nvSpPr>
          <p:spPr>
            <a:xfrm>
              <a:off x="5084509" y="4115407"/>
              <a:ext cx="2456886" cy="450260"/>
            </a:xfrm>
            <a:prstGeom prst="rect">
              <a:avLst/>
            </a:prstGeom>
            <a:ln>
              <a:noFill/>
            </a:ln>
          </p:spPr>
          <p:txBody>
            <a:bodyPr wrap="none">
              <a:spAutoFit/>
            </a:bodyPr>
            <a:lstStyle/>
            <a:p>
              <a:pPr algn="ctr"/>
              <a:r>
                <a:rPr lang="en-US" dirty="0" smtClean="0">
                  <a:solidFill>
                    <a:schemeClr val="bg1"/>
                  </a:solidFill>
                  <a:latin typeface="Roboto" panose="020B0604020202020204" charset="0"/>
                  <a:ea typeface="Roboto" panose="020B0604020202020204" charset="0"/>
                  <a:cs typeface="Roboto" panose="020B0604020202020204" charset="0"/>
                </a:rPr>
                <a:t>PENDAHULUAN</a:t>
              </a:r>
              <a:endParaRPr lang="en-US" dirty="0">
                <a:latin typeface="Roboto" panose="020B0604020202020204" charset="0"/>
                <a:ea typeface="Roboto" panose="020B0604020202020204" charset="0"/>
                <a:cs typeface="Roboto" panose="020B0604020202020204" charset="0"/>
              </a:endParaRPr>
            </a:p>
          </p:txBody>
        </p:sp>
      </p:grpSp>
      <p:grpSp>
        <p:nvGrpSpPr>
          <p:cNvPr id="43" name="Bagian ketiga"/>
          <p:cNvGrpSpPr/>
          <p:nvPr/>
        </p:nvGrpSpPr>
        <p:grpSpPr>
          <a:xfrm>
            <a:off x="9608152" y="2507666"/>
            <a:ext cx="2134609" cy="2298700"/>
            <a:chOff x="680169" y="1926109"/>
            <a:chExt cx="3540920" cy="2912012"/>
          </a:xfrm>
          <a:solidFill>
            <a:srgbClr val="FF33CC"/>
          </a:solidFill>
        </p:grpSpPr>
        <p:sp>
          <p:nvSpPr>
            <p:cNvPr id="44" name="Rectangle 43"/>
            <p:cNvSpPr/>
            <p:nvPr/>
          </p:nvSpPr>
          <p:spPr>
            <a:xfrm>
              <a:off x="680169" y="1926109"/>
              <a:ext cx="3540920" cy="29120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45" name="Rectangle 44"/>
            <p:cNvSpPr/>
            <p:nvPr/>
          </p:nvSpPr>
          <p:spPr>
            <a:xfrm>
              <a:off x="1244921" y="2320197"/>
              <a:ext cx="1582686" cy="1169682"/>
            </a:xfrm>
            <a:prstGeom prst="rect">
              <a:avLst/>
            </a:prstGeom>
            <a:grpFill/>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05</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47" name="Rectangle 46"/>
            <p:cNvSpPr/>
            <p:nvPr/>
          </p:nvSpPr>
          <p:spPr>
            <a:xfrm>
              <a:off x="1076056" y="2287300"/>
              <a:ext cx="108000" cy="9448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48" name="Rectangle 47"/>
            <p:cNvSpPr/>
            <p:nvPr/>
          </p:nvSpPr>
          <p:spPr>
            <a:xfrm>
              <a:off x="1101649" y="3701898"/>
              <a:ext cx="2571647" cy="467873"/>
            </a:xfrm>
            <a:prstGeom prst="rect">
              <a:avLst/>
            </a:prstGeom>
            <a:grpFill/>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PENGUJIAN</a:t>
              </a:r>
              <a:endParaRPr lang="en-US" dirty="0">
                <a:latin typeface="Roboto" panose="020B0604020202020204" charset="0"/>
                <a:ea typeface="Roboto" panose="020B0604020202020204" charset="0"/>
                <a:cs typeface="Roboto" panose="020B0604020202020204" charset="0"/>
              </a:endParaRPr>
            </a:p>
          </p:txBody>
        </p:sp>
        <p:sp>
          <p:nvSpPr>
            <p:cNvPr id="49" name="타원 123"/>
            <p:cNvSpPr/>
            <p:nvPr/>
          </p:nvSpPr>
          <p:spPr>
            <a:xfrm>
              <a:off x="2616296" y="2236103"/>
              <a:ext cx="1376269" cy="12089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grpSp>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Bagian kedua"/>
          <p:cNvGrpSpPr/>
          <p:nvPr/>
        </p:nvGrpSpPr>
        <p:grpSpPr>
          <a:xfrm>
            <a:off x="4917134" y="2515170"/>
            <a:ext cx="2167493" cy="2298701"/>
            <a:chOff x="2028445" y="1944595"/>
            <a:chExt cx="3595465" cy="3310299"/>
          </a:xfrm>
        </p:grpSpPr>
        <p:sp>
          <p:nvSpPr>
            <p:cNvPr id="30" name="Rectangle 29"/>
            <p:cNvSpPr/>
            <p:nvPr/>
          </p:nvSpPr>
          <p:spPr>
            <a:xfrm>
              <a:off x="2028445" y="1944595"/>
              <a:ext cx="3540921" cy="3310299"/>
            </a:xfrm>
            <a:prstGeom prst="rect">
              <a:avLst/>
            </a:prstGeom>
            <a:solidFill>
              <a:srgbClr val="E7980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31" name="Rectangle 30"/>
            <p:cNvSpPr/>
            <p:nvPr/>
          </p:nvSpPr>
          <p:spPr>
            <a:xfrm>
              <a:off x="2593198" y="2338683"/>
              <a:ext cx="1582685" cy="1329663"/>
            </a:xfrm>
            <a:prstGeom prst="rect">
              <a:avLst/>
            </a:prstGeom>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03</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32" name="Rectangle 31"/>
            <p:cNvSpPr/>
            <p:nvPr/>
          </p:nvSpPr>
          <p:spPr>
            <a:xfrm>
              <a:off x="2085966" y="3766558"/>
              <a:ext cx="3537944" cy="337695"/>
            </a:xfrm>
            <a:prstGeom prst="rect">
              <a:avLst/>
            </a:prstGeom>
          </p:spPr>
          <p:txBody>
            <a:bodyPr wrap="square">
              <a:spAutoFit/>
            </a:bodyPr>
            <a:lstStyle/>
            <a:p>
              <a:pPr marL="171450" indent="-171450">
                <a:buFont typeface="Arial" panose="020B0604020202020204" pitchFamily="34" charset="0"/>
                <a:buChar char="•"/>
              </a:pPr>
              <a:endParaRPr lang="en-US" sz="1200" i="1" dirty="0">
                <a:solidFill>
                  <a:schemeClr val="bg1"/>
                </a:solidFill>
                <a:latin typeface="Roboto" panose="020B0604020202020204" charset="0"/>
                <a:ea typeface="Roboto" panose="020B0604020202020204" charset="0"/>
                <a:cs typeface="Roboto" panose="020B0604020202020204" charset="0"/>
              </a:endParaRPr>
            </a:p>
          </p:txBody>
        </p:sp>
        <p:sp>
          <p:nvSpPr>
            <p:cNvPr id="33" name="Rectangle 32"/>
            <p:cNvSpPr/>
            <p:nvPr/>
          </p:nvSpPr>
          <p:spPr>
            <a:xfrm>
              <a:off x="2424332" y="2305786"/>
              <a:ext cx="108000" cy="9448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34" name="Rectangle 33"/>
            <p:cNvSpPr/>
            <p:nvPr/>
          </p:nvSpPr>
          <p:spPr>
            <a:xfrm>
              <a:off x="2152624" y="3873218"/>
              <a:ext cx="3263225" cy="531865"/>
            </a:xfrm>
            <a:prstGeom prst="rect">
              <a:avLst/>
            </a:prstGeom>
          </p:spPr>
          <p:txBody>
            <a:bodyPr wrap="non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PERANCANGAN</a:t>
              </a:r>
              <a:endParaRPr lang="en-US" dirty="0">
                <a:latin typeface="Roboto" panose="020B0604020202020204" charset="0"/>
                <a:ea typeface="Roboto" panose="020B0604020202020204" charset="0"/>
                <a:cs typeface="Roboto" panose="020B0604020202020204" charset="0"/>
              </a:endParaRPr>
            </a:p>
          </p:txBody>
        </p:sp>
        <p:sp>
          <p:nvSpPr>
            <p:cNvPr id="35" name="타원 163"/>
            <p:cNvSpPr/>
            <p:nvPr/>
          </p:nvSpPr>
          <p:spPr>
            <a:xfrm>
              <a:off x="4071817" y="2019606"/>
              <a:ext cx="1410890" cy="1395787"/>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Roboto" panose="020B0604020202020204" charset="0"/>
                <a:ea typeface="Roboto" panose="020B0604020202020204" charset="0"/>
                <a:cs typeface="Roboto" panose="020B0604020202020204" charset="0"/>
              </a:endParaRPr>
            </a:p>
          </p:txBody>
        </p:sp>
      </p:grpSp>
      <p:grpSp>
        <p:nvGrpSpPr>
          <p:cNvPr id="2" name="Group 1"/>
          <p:cNvGrpSpPr/>
          <p:nvPr/>
        </p:nvGrpSpPr>
        <p:grpSpPr>
          <a:xfrm>
            <a:off x="7228333" y="2515170"/>
            <a:ext cx="2705342" cy="2298700"/>
            <a:chOff x="6005939" y="3880880"/>
            <a:chExt cx="2705342" cy="2298700"/>
          </a:xfrm>
        </p:grpSpPr>
        <p:sp>
          <p:nvSpPr>
            <p:cNvPr id="37" name="Rectangle 36"/>
            <p:cNvSpPr/>
            <p:nvPr/>
          </p:nvSpPr>
          <p:spPr>
            <a:xfrm>
              <a:off x="6005939" y="3880880"/>
              <a:ext cx="2134610" cy="2298700"/>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38" name="Rectangle 37"/>
            <p:cNvSpPr/>
            <p:nvPr/>
          </p:nvSpPr>
          <p:spPr>
            <a:xfrm>
              <a:off x="6374744" y="4120554"/>
              <a:ext cx="954107" cy="923330"/>
            </a:xfrm>
            <a:prstGeom prst="rect">
              <a:avLst/>
            </a:prstGeom>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04</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39" name="Rectangle 38"/>
            <p:cNvSpPr/>
            <p:nvPr/>
          </p:nvSpPr>
          <p:spPr>
            <a:xfrm>
              <a:off x="6144640" y="5514545"/>
              <a:ext cx="2002461" cy="286609"/>
            </a:xfrm>
            <a:prstGeom prst="rect">
              <a:avLst/>
            </a:prstGeom>
          </p:spPr>
          <p:txBody>
            <a:bodyPr wrap="square">
              <a:spAutoFit/>
            </a:bodyPr>
            <a:lstStyle/>
            <a:p>
              <a:pPr marL="171450" indent="-171450">
                <a:buFont typeface="Arial" panose="020B0604020202020204" pitchFamily="34" charset="0"/>
                <a:buChar char="•"/>
              </a:pPr>
              <a:endParaRPr lang="en-US" sz="1600" dirty="0">
                <a:solidFill>
                  <a:schemeClr val="bg1"/>
                </a:solidFill>
                <a:latin typeface="Roboto" panose="020B0604020202020204" charset="0"/>
                <a:ea typeface="Roboto" panose="020B0604020202020204" charset="0"/>
                <a:cs typeface="Roboto" panose="020B0604020202020204" charset="0"/>
              </a:endParaRPr>
            </a:p>
          </p:txBody>
        </p:sp>
        <p:sp>
          <p:nvSpPr>
            <p:cNvPr id="40" name="Rectangle 39"/>
            <p:cNvSpPr/>
            <p:nvPr/>
          </p:nvSpPr>
          <p:spPr>
            <a:xfrm>
              <a:off x="6244563" y="4150117"/>
              <a:ext cx="65107" cy="74582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41" name="Rectangle 40"/>
            <p:cNvSpPr/>
            <p:nvPr/>
          </p:nvSpPr>
          <p:spPr>
            <a:xfrm>
              <a:off x="6386916" y="5281441"/>
              <a:ext cx="1964326" cy="369332"/>
            </a:xfrm>
            <a:prstGeom prst="rect">
              <a:avLst/>
            </a:prstGeom>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METODE</a:t>
              </a:r>
              <a:endParaRPr lang="en-US" dirty="0">
                <a:latin typeface="Roboto" panose="020B0604020202020204" charset="0"/>
                <a:ea typeface="Roboto" panose="020B0604020202020204" charset="0"/>
                <a:cs typeface="Roboto" panose="020B0604020202020204" charset="0"/>
              </a:endParaRPr>
            </a:p>
          </p:txBody>
        </p:sp>
        <p:sp>
          <p:nvSpPr>
            <p:cNvPr id="42" name="타원 123"/>
            <p:cNvSpPr/>
            <p:nvPr/>
          </p:nvSpPr>
          <p:spPr>
            <a:xfrm>
              <a:off x="7271460" y="3940443"/>
              <a:ext cx="829671" cy="95429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52" name="Rectangle 51"/>
            <p:cNvSpPr/>
            <p:nvPr/>
          </p:nvSpPr>
          <p:spPr>
            <a:xfrm>
              <a:off x="8646174" y="4154538"/>
              <a:ext cx="65107" cy="74582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grpSp>
      <p:sp>
        <p:nvSpPr>
          <p:cNvPr id="51" name="타원 123"/>
          <p:cNvSpPr/>
          <p:nvPr/>
        </p:nvSpPr>
        <p:spPr>
          <a:xfrm>
            <a:off x="10804314" y="2621273"/>
            <a:ext cx="829671" cy="95429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7" name="Title 1"/>
          <p:cNvSpPr txBox="1">
            <a:spLocks/>
          </p:cNvSpPr>
          <p:nvPr/>
        </p:nvSpPr>
        <p:spPr>
          <a:xfrm>
            <a:off x="717451" y="-280987"/>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Outline</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50" name="Bagian ketiga"/>
          <p:cNvGrpSpPr/>
          <p:nvPr/>
        </p:nvGrpSpPr>
        <p:grpSpPr>
          <a:xfrm>
            <a:off x="2655482" y="2507666"/>
            <a:ext cx="2134609" cy="2298700"/>
            <a:chOff x="680169" y="1926109"/>
            <a:chExt cx="3540920" cy="2912012"/>
          </a:xfrm>
          <a:solidFill>
            <a:srgbClr val="FF33CC"/>
          </a:solidFill>
        </p:grpSpPr>
        <p:sp>
          <p:nvSpPr>
            <p:cNvPr id="53" name="Rectangle 52"/>
            <p:cNvSpPr/>
            <p:nvPr/>
          </p:nvSpPr>
          <p:spPr>
            <a:xfrm>
              <a:off x="680169" y="1926109"/>
              <a:ext cx="3540920" cy="29120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55" name="Rectangle 54"/>
            <p:cNvSpPr/>
            <p:nvPr/>
          </p:nvSpPr>
          <p:spPr>
            <a:xfrm>
              <a:off x="1244921" y="2320197"/>
              <a:ext cx="1582686" cy="1169682"/>
            </a:xfrm>
            <a:prstGeom prst="rect">
              <a:avLst/>
            </a:prstGeom>
            <a:grpFill/>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02</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56" name="Rectangle 55"/>
            <p:cNvSpPr/>
            <p:nvPr/>
          </p:nvSpPr>
          <p:spPr>
            <a:xfrm>
              <a:off x="1076056" y="2287300"/>
              <a:ext cx="108000" cy="9448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57" name="Rectangle 56"/>
            <p:cNvSpPr/>
            <p:nvPr/>
          </p:nvSpPr>
          <p:spPr>
            <a:xfrm>
              <a:off x="921394" y="3611088"/>
              <a:ext cx="3194452" cy="467873"/>
            </a:xfrm>
            <a:prstGeom prst="rect">
              <a:avLst/>
            </a:prstGeom>
            <a:grpFill/>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DASAR TEORI</a:t>
              </a:r>
              <a:endParaRPr lang="en-US" dirty="0">
                <a:latin typeface="Roboto" panose="020B0604020202020204" charset="0"/>
                <a:ea typeface="Roboto" panose="020B0604020202020204" charset="0"/>
                <a:cs typeface="Roboto" panose="020B0604020202020204" charset="0"/>
              </a:endParaRPr>
            </a:p>
          </p:txBody>
        </p:sp>
        <p:sp>
          <p:nvSpPr>
            <p:cNvPr id="65" name="타원 123"/>
            <p:cNvSpPr/>
            <p:nvPr/>
          </p:nvSpPr>
          <p:spPr>
            <a:xfrm>
              <a:off x="2616296" y="2236103"/>
              <a:ext cx="1376269" cy="12089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grpSp>
      <p:sp>
        <p:nvSpPr>
          <p:cNvPr id="66" name="타원 123"/>
          <p:cNvSpPr/>
          <p:nvPr/>
        </p:nvSpPr>
        <p:spPr>
          <a:xfrm>
            <a:off x="3851644" y="2621273"/>
            <a:ext cx="829671" cy="95429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67" name="타원 123"/>
          <p:cNvSpPr/>
          <p:nvPr/>
        </p:nvSpPr>
        <p:spPr>
          <a:xfrm>
            <a:off x="6137424" y="2563757"/>
            <a:ext cx="829671" cy="95429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69" name="Shape 274"/>
          <p:cNvSpPr/>
          <p:nvPr/>
        </p:nvSpPr>
        <p:spPr>
          <a:xfrm>
            <a:off x="8603280" y="2689167"/>
            <a:ext cx="598212" cy="64614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solidFill>
                <a:srgbClr val="434343"/>
              </a:solidFill>
            </a:endParaRPr>
          </a:p>
        </p:txBody>
      </p:sp>
    </p:spTree>
    <p:extLst>
      <p:ext uri="{BB962C8B-B14F-4D97-AF65-F5344CB8AC3E}">
        <p14:creationId xmlns:p14="http://schemas.microsoft.com/office/powerpoint/2010/main" val="48533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par>
                                <p:cTn id="8" presetID="22" presetClass="entr" presetSubtype="4"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500"/>
                                        <p:tgtEl>
                                          <p:spTgt spid="43"/>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par>
                                <p:cTn id="20" presetID="22" presetClass="entr" presetSubtype="4"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down)">
                                      <p:cBhvr>
                                        <p:cTn id="22" dur="500"/>
                                        <p:tgtEl>
                                          <p:spTgt spid="5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wipe(down)">
                                      <p:cBhvr>
                                        <p:cTn id="28" dur="500"/>
                                        <p:tgtEl>
                                          <p:spTgt spid="67"/>
                                        </p:tgtEl>
                                      </p:cBhvr>
                                    </p:animEffect>
                                  </p:childTnLst>
                                </p:cTn>
                              </p:par>
                              <p:par>
                                <p:cTn id="29" presetID="1" presetClass="entr" presetSubtype="0" fill="hold" grpId="1"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26" presetClass="emph" presetSubtype="0" repeatCount="indefinite" fill="hold" grpId="0" nodeType="withEffect">
                                  <p:stCondLst>
                                    <p:cond delay="0"/>
                                  </p:stCondLst>
                                  <p:childTnLst>
                                    <p:animEffect transition="out" filter="fade">
                                      <p:cBhvr>
                                        <p:cTn id="32" dur="1000" tmFilter="0, 0; .2, .5; .8, .5; 1, 0"/>
                                        <p:tgtEl>
                                          <p:spTgt spid="69"/>
                                        </p:tgtEl>
                                      </p:cBhvr>
                                    </p:animEffect>
                                    <p:animScale>
                                      <p:cBhvr>
                                        <p:cTn id="33" dur="500" autoRev="1" fill="hold"/>
                                        <p:tgtEl>
                                          <p:spTgt spid="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6" grpId="0" animBg="1"/>
      <p:bldP spid="67" grpId="0" animBg="1"/>
      <p:bldP spid="69" grpId="0" animBg="1"/>
      <p:bldP spid="6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0"/>
            <a:ext cx="7299158" cy="1553662"/>
            <a:chOff x="0" y="0"/>
            <a:chExt cx="7299158" cy="1553662"/>
          </a:xfrm>
        </p:grpSpPr>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 name="Group 15"/>
          <p:cNvGrpSpPr/>
          <p:nvPr/>
        </p:nvGrpSpPr>
        <p:grpSpPr>
          <a:xfrm>
            <a:off x="0" y="6448925"/>
            <a:ext cx="10299032" cy="425117"/>
            <a:chOff x="0" y="6360967"/>
            <a:chExt cx="9861821" cy="497034"/>
          </a:xfrm>
        </p:grpSpPr>
        <p:sp>
          <p:nvSpPr>
            <p:cNvPr id="9" name="Rectangle 8"/>
            <p:cNvSpPr/>
            <p:nvPr/>
          </p:nvSpPr>
          <p:spPr>
            <a:xfrm>
              <a:off x="0" y="6360967"/>
              <a:ext cx="9200271" cy="49703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sp>
        <p:nvSpPr>
          <p:cNvPr id="37" name="Title 1"/>
          <p:cNvSpPr txBox="1">
            <a:spLocks/>
          </p:cNvSpPr>
          <p:nvPr/>
        </p:nvSpPr>
        <p:spPr>
          <a:xfrm>
            <a:off x="176072" y="-335548"/>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Metode:Naive</a:t>
            </a:r>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 Bayes</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sp>
        <p:nvSpPr>
          <p:cNvPr id="2" name="Rectangle 1"/>
          <p:cNvSpPr/>
          <p:nvPr/>
        </p:nvSpPr>
        <p:spPr>
          <a:xfrm>
            <a:off x="152400" y="1648936"/>
            <a:ext cx="6096000" cy="1477328"/>
          </a:xfrm>
          <a:prstGeom prst="rect">
            <a:avLst/>
          </a:prstGeom>
        </p:spPr>
        <p:txBody>
          <a:bodyPr>
            <a:spAutoFit/>
          </a:bodyPr>
          <a:lstStyle/>
          <a:p>
            <a:r>
              <a:rPr lang="id-ID" smtClean="0">
                <a:latin typeface="Calibri" panose="020F0502020204030204" pitchFamily="34" charset="0"/>
                <a:ea typeface="Calibri" panose="020F0502020204030204" pitchFamily="34" charset="0"/>
                <a:cs typeface="Arial" panose="020B0604020202020204" pitchFamily="34" charset="0"/>
              </a:rPr>
              <a:t>Algoritma Naive Bayes adalah sebuah klasifikasi yang didasarkan pada aturan Bayes dan sekumpulan asumsi independensi kondisional. Independesi yang dimaksud disini adalah tidak adanya ketergantungan antara tiap fitur dalam setiap kelas objek yang diklasifikasikan.</a:t>
            </a:r>
            <a:endParaRPr lang="en-US" dirty="0"/>
          </a:p>
        </p:txBody>
      </p:sp>
      <p:sp>
        <p:nvSpPr>
          <p:cNvPr id="5" name="Rectangle 4"/>
          <p:cNvSpPr/>
          <p:nvPr/>
        </p:nvSpPr>
        <p:spPr>
          <a:xfrm>
            <a:off x="4467184" y="3407007"/>
            <a:ext cx="7724815" cy="2215991"/>
          </a:xfrm>
          <a:prstGeom prst="rect">
            <a:avLst/>
          </a:prstGeom>
        </p:spPr>
        <p:txBody>
          <a:bodyPr wrap="square">
            <a:spAutoFit/>
          </a:bodyPr>
          <a:lstStyle/>
          <a:p>
            <a:pPr marL="714375" indent="-714375">
              <a:spcAft>
                <a:spcPts val="600"/>
              </a:spcAft>
            </a:pPr>
            <a:r>
              <a:rPr lang="id-ID" sz="1600" dirty="0">
                <a:solidFill>
                  <a:srgbClr val="000000"/>
                </a:solidFill>
                <a:latin typeface="Cambria Math" panose="02040503050406030204" pitchFamily="18" charset="0"/>
                <a:ea typeface="Calibri" panose="020F0502020204030204" pitchFamily="34" charset="0"/>
                <a:cs typeface="Arial" panose="020B0604020202020204" pitchFamily="34" charset="0"/>
              </a:rPr>
              <a:t>𝑃</a:t>
            </a:r>
            <a:r>
              <a:rPr lang="id-ID"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a:t>
            </a:r>
            <a:r>
              <a:rPr lang="en-US"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B</a:t>
            </a:r>
            <a:r>
              <a:rPr lang="id-ID"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a:t>
            </a:r>
            <a:r>
              <a:rPr lang="en-US"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A</a:t>
            </a:r>
            <a:r>
              <a:rPr lang="id-ID"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a:t>
            </a:r>
            <a:r>
              <a:rPr lang="en-US" sz="1600" dirty="0" smtClean="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Peluang</a:t>
            </a:r>
            <a:r>
              <a:rPr lang="en-US" sz="1600" dirty="0">
                <a:latin typeface="Calibri" panose="020F0502020204030204" pitchFamily="34" charset="0"/>
                <a:ea typeface="Calibri" panose="020F0502020204030204" pitchFamily="34" charset="0"/>
                <a:cs typeface="Arial" panose="020B0604020202020204" pitchFamily="34" charset="0"/>
              </a:rPr>
              <a:t> posterior (</a:t>
            </a:r>
            <a:r>
              <a:rPr lang="en-US" sz="1600" dirty="0" err="1">
                <a:latin typeface="Calibri" panose="020F0502020204030204" pitchFamily="34" charset="0"/>
                <a:ea typeface="Calibri" panose="020F0502020204030204" pitchFamily="34" charset="0"/>
                <a:cs typeface="Arial" panose="020B0604020202020204" pitchFamily="34" charset="0"/>
              </a:rPr>
              <a:t>probabilitas</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kondisional</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dari</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suatu</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hipotesis</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kelas</a:t>
            </a:r>
            <a:r>
              <a:rPr lang="en-US" sz="1600" dirty="0">
                <a:latin typeface="Calibri" panose="020F0502020204030204" pitchFamily="34" charset="0"/>
                <a:ea typeface="Calibri" panose="020F0502020204030204" pitchFamily="34" charset="0"/>
                <a:cs typeface="Arial" panose="020B0604020202020204" pitchFamily="34" charset="0"/>
              </a:rPr>
              <a:t> y </a:t>
            </a:r>
            <a:r>
              <a:rPr lang="en-US" sz="1600" dirty="0" err="1">
                <a:latin typeface="Calibri" panose="020F0502020204030204" pitchFamily="34" charset="0"/>
                <a:ea typeface="Calibri" panose="020F0502020204030204" pitchFamily="34" charset="0"/>
                <a:cs typeface="Arial" panose="020B0604020202020204" pitchFamily="34" charset="0"/>
              </a:rPr>
              <a:t>akan</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terjadi</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smtClean="0">
                <a:latin typeface="Calibri" panose="020F0502020204030204" pitchFamily="34" charset="0"/>
                <a:ea typeface="Calibri" panose="020F0502020204030204" pitchFamily="34" charset="0"/>
                <a:cs typeface="Arial" panose="020B0604020202020204" pitchFamily="34" charset="0"/>
              </a:rPr>
              <a:t>  </a:t>
            </a:r>
            <a:r>
              <a:rPr lang="en-US" sz="1600" dirty="0" err="1" smtClean="0">
                <a:latin typeface="Calibri" panose="020F0502020204030204" pitchFamily="34" charset="0"/>
                <a:ea typeface="Calibri" panose="020F0502020204030204" pitchFamily="34" charset="0"/>
                <a:cs typeface="Arial" panose="020B0604020202020204" pitchFamily="34" charset="0"/>
              </a:rPr>
              <a:t>setelah</a:t>
            </a:r>
            <a:r>
              <a:rPr lang="en-US" sz="1600" dirty="0" smtClean="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diberikan</a:t>
            </a:r>
            <a:r>
              <a:rPr lang="en-US" sz="1600" dirty="0">
                <a:latin typeface="Calibri" panose="020F0502020204030204" pitchFamily="34" charset="0"/>
                <a:ea typeface="Calibri" panose="020F0502020204030204" pitchFamily="34" charset="0"/>
                <a:cs typeface="Arial" panose="020B0604020202020204" pitchFamily="34" charset="0"/>
              </a:rPr>
              <a:t> data x.</a:t>
            </a:r>
          </a:p>
          <a:p>
            <a:pPr marL="450215" indent="-450215">
              <a:spcAft>
                <a:spcPts val="600"/>
              </a:spcAft>
            </a:pPr>
            <a:r>
              <a:rPr lang="id-ID" sz="1600" dirty="0">
                <a:solidFill>
                  <a:srgbClr val="000000"/>
                </a:solidFill>
                <a:latin typeface="Cambria Math" panose="02040503050406030204" pitchFamily="18" charset="0"/>
                <a:ea typeface="Calibri" panose="020F0502020204030204" pitchFamily="34" charset="0"/>
                <a:cs typeface="Arial" panose="020B0604020202020204" pitchFamily="34" charset="0"/>
              </a:rPr>
              <a:t>𝑃</a:t>
            </a:r>
            <a:r>
              <a:rPr lang="id-ID"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a:t>
            </a:r>
            <a:r>
              <a:rPr lang="en-US"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A</a:t>
            </a:r>
            <a:r>
              <a:rPr lang="id-ID"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a:t>
            </a:r>
            <a:r>
              <a:rPr lang="en-US"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B</a:t>
            </a:r>
            <a:r>
              <a:rPr lang="id-ID"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a:t>
            </a:r>
            <a:r>
              <a:rPr lang="en-US" sz="1600" dirty="0" smtClean="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Peluang</a:t>
            </a:r>
            <a:r>
              <a:rPr lang="en-US" sz="1600" dirty="0">
                <a:latin typeface="Calibri" panose="020F0502020204030204" pitchFamily="34" charset="0"/>
                <a:ea typeface="Calibri" panose="020F0502020204030204" pitchFamily="34" charset="0"/>
                <a:cs typeface="Arial" panose="020B0604020202020204" pitchFamily="34" charset="0"/>
              </a:rPr>
              <a:t> likelihood </a:t>
            </a:r>
            <a:r>
              <a:rPr lang="en-US" sz="1600" dirty="0" err="1">
                <a:latin typeface="Calibri" panose="020F0502020204030204" pitchFamily="34" charset="0"/>
                <a:ea typeface="Calibri" panose="020F0502020204030204" pitchFamily="34" charset="0"/>
                <a:cs typeface="Arial" panose="020B0604020202020204" pitchFamily="34" charset="0"/>
              </a:rPr>
              <a:t>dari</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sebuah</a:t>
            </a:r>
            <a:r>
              <a:rPr lang="en-US" sz="1600" dirty="0">
                <a:latin typeface="Calibri" panose="020F0502020204030204" pitchFamily="34" charset="0"/>
                <a:ea typeface="Calibri" panose="020F0502020204030204" pitchFamily="34" charset="0"/>
                <a:cs typeface="Arial" panose="020B0604020202020204" pitchFamily="34" charset="0"/>
              </a:rPr>
              <a:t> data x </a:t>
            </a:r>
            <a:r>
              <a:rPr lang="en-US" sz="1600" dirty="0" err="1">
                <a:latin typeface="Calibri" panose="020F0502020204030204" pitchFamily="34" charset="0"/>
                <a:ea typeface="Calibri" panose="020F0502020204030204" pitchFamily="34" charset="0"/>
                <a:cs typeface="Arial" panose="020B0604020202020204" pitchFamily="34" charset="0"/>
              </a:rPr>
              <a:t>terjadi</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akan</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mempengaruhi</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hipotesis</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kelas</a:t>
            </a:r>
            <a:r>
              <a:rPr lang="en-US" sz="1600" dirty="0">
                <a:latin typeface="Calibri" panose="020F0502020204030204" pitchFamily="34" charset="0"/>
                <a:ea typeface="Calibri" panose="020F0502020204030204" pitchFamily="34" charset="0"/>
                <a:cs typeface="Arial" panose="020B0604020202020204" pitchFamily="34" charset="0"/>
              </a:rPr>
              <a:t> y.</a:t>
            </a:r>
          </a:p>
          <a:p>
            <a:pPr marL="542925" indent="-542925">
              <a:spcAft>
                <a:spcPts val="0"/>
              </a:spcAft>
            </a:pPr>
            <a:r>
              <a:rPr lang="id-ID" sz="1600" dirty="0">
                <a:solidFill>
                  <a:srgbClr val="000000"/>
                </a:solidFill>
                <a:latin typeface="Cambria Math" panose="02040503050406030204" pitchFamily="18" charset="0"/>
                <a:ea typeface="Calibri" panose="020F0502020204030204" pitchFamily="34" charset="0"/>
                <a:cs typeface="Arial" panose="020B0604020202020204" pitchFamily="34" charset="0"/>
              </a:rPr>
              <a:t>𝑃</a:t>
            </a:r>
            <a:r>
              <a:rPr lang="id-ID"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a:t>
            </a:r>
            <a:r>
              <a:rPr lang="en-US"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B</a:t>
            </a:r>
            <a:r>
              <a:rPr lang="id-ID"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a:t>
            </a:r>
            <a:r>
              <a:rPr lang="id-ID" sz="1600" dirty="0">
                <a:solidFill>
                  <a:srgbClr val="000000"/>
                </a:solidFill>
                <a:latin typeface="Cambria Math" panose="02040503050406030204" pitchFamily="18" charset="0"/>
                <a:ea typeface="Calibri" panose="020F0502020204030204" pitchFamily="34" charset="0"/>
                <a:cs typeface="Arial" panose="020B0604020202020204" pitchFamily="34" charset="0"/>
              </a:rPr>
              <a:t>	</a:t>
            </a:r>
            <a:r>
              <a:rPr lang="en-US" sz="1600" dirty="0" smtClean="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Peluang</a:t>
            </a:r>
            <a:r>
              <a:rPr lang="en-US" sz="1600" dirty="0">
                <a:latin typeface="Calibri" panose="020F0502020204030204" pitchFamily="34" charset="0"/>
                <a:ea typeface="Calibri" panose="020F0502020204030204" pitchFamily="34" charset="0"/>
                <a:cs typeface="Arial" panose="020B0604020202020204" pitchFamily="34" charset="0"/>
              </a:rPr>
              <a:t> prior (</a:t>
            </a:r>
            <a:r>
              <a:rPr lang="en-US" sz="1600" dirty="0" err="1">
                <a:latin typeface="Calibri" panose="020F0502020204030204" pitchFamily="34" charset="0"/>
                <a:ea typeface="Calibri" panose="020F0502020204030204" pitchFamily="34" charset="0"/>
                <a:cs typeface="Arial" panose="020B0604020202020204" pitchFamily="34" charset="0"/>
              </a:rPr>
              <a:t>awal</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hipotesis</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kelas</a:t>
            </a:r>
            <a:r>
              <a:rPr lang="en-US" sz="1600" dirty="0">
                <a:latin typeface="Calibri" panose="020F0502020204030204" pitchFamily="34" charset="0"/>
                <a:ea typeface="Calibri" panose="020F0502020204030204" pitchFamily="34" charset="0"/>
                <a:cs typeface="Arial" panose="020B0604020202020204" pitchFamily="34" charset="0"/>
              </a:rPr>
              <a:t> y </a:t>
            </a:r>
            <a:r>
              <a:rPr lang="en-US" sz="1600" dirty="0" err="1">
                <a:latin typeface="Calibri" panose="020F0502020204030204" pitchFamily="34" charset="0"/>
                <a:ea typeface="Calibri" panose="020F0502020204030204" pitchFamily="34" charset="0"/>
                <a:cs typeface="Arial" panose="020B0604020202020204" pitchFamily="34" charset="0"/>
              </a:rPr>
              <a:t>terjadi</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tanpa</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smtClean="0">
                <a:latin typeface="Calibri" panose="020F0502020204030204" pitchFamily="34" charset="0"/>
                <a:ea typeface="Calibri" panose="020F0502020204030204" pitchFamily="34" charset="0"/>
                <a:cs typeface="Arial" panose="020B0604020202020204" pitchFamily="34" charset="0"/>
              </a:rPr>
              <a:t>memperhatikan</a:t>
            </a:r>
            <a:r>
              <a:rPr lang="en-US" sz="1600" dirty="0" smtClean="0">
                <a:latin typeface="Calibri" panose="020F0502020204030204" pitchFamily="34" charset="0"/>
                <a:ea typeface="Calibri" panose="020F0502020204030204" pitchFamily="34" charset="0"/>
                <a:cs typeface="Arial" panose="020B0604020202020204" pitchFamily="34" charset="0"/>
              </a:rPr>
              <a:t> </a:t>
            </a:r>
            <a:r>
              <a:rPr lang="en-US" sz="1600" dirty="0">
                <a:latin typeface="Calibri" panose="020F0502020204030204" pitchFamily="34" charset="0"/>
                <a:ea typeface="Calibri" panose="020F0502020204030204" pitchFamily="34" charset="0"/>
                <a:cs typeface="Arial" panose="020B0604020202020204" pitchFamily="34" charset="0"/>
              </a:rPr>
              <a:t>data yang </a:t>
            </a:r>
            <a:r>
              <a:rPr lang="en-US" sz="1600" dirty="0" err="1">
                <a:latin typeface="Calibri" panose="020F0502020204030204" pitchFamily="34" charset="0"/>
                <a:ea typeface="Calibri" panose="020F0502020204030204" pitchFamily="34" charset="0"/>
                <a:cs typeface="Arial" panose="020B0604020202020204" pitchFamily="34" charset="0"/>
              </a:rPr>
              <a:t>diberikan</a:t>
            </a:r>
            <a:r>
              <a:rPr lang="en-US" sz="1600" dirty="0">
                <a:latin typeface="Calibri" panose="020F0502020204030204" pitchFamily="34" charset="0"/>
                <a:ea typeface="Calibri" panose="020F0502020204030204" pitchFamily="34" charset="0"/>
                <a:cs typeface="Arial" panose="020B0604020202020204" pitchFamily="34" charset="0"/>
              </a:rPr>
              <a:t>.</a:t>
            </a:r>
          </a:p>
          <a:p>
            <a:pPr marL="628650" indent="-628650"/>
            <a:r>
              <a:rPr lang="id-ID" sz="1600" dirty="0">
                <a:solidFill>
                  <a:srgbClr val="000000"/>
                </a:solidFill>
                <a:latin typeface="Cambria Math" panose="02040503050406030204" pitchFamily="18" charset="0"/>
                <a:ea typeface="Calibri" panose="020F0502020204030204" pitchFamily="34" charset="0"/>
                <a:cs typeface="Arial" panose="020B0604020202020204" pitchFamily="34" charset="0"/>
              </a:rPr>
              <a:t>𝑃</a:t>
            </a:r>
            <a:r>
              <a:rPr lang="id-ID"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a:t>
            </a:r>
            <a:r>
              <a:rPr lang="en-US"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A</a:t>
            </a:r>
            <a:r>
              <a:rPr lang="id-ID" sz="1600" dirty="0" smtClean="0">
                <a:solidFill>
                  <a:srgbClr val="000000"/>
                </a:solidFill>
                <a:latin typeface="Cambria Math" panose="02040503050406030204" pitchFamily="18" charset="0"/>
                <a:ea typeface="Calibri" panose="020F0502020204030204" pitchFamily="34" charset="0"/>
                <a:cs typeface="Arial" panose="020B0604020202020204" pitchFamily="34" charset="0"/>
              </a:rPr>
              <a:t>)</a:t>
            </a:r>
            <a:r>
              <a:rPr lang="en-US" sz="1600" dirty="0" smtClean="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Peluang</a:t>
            </a:r>
            <a:r>
              <a:rPr lang="en-US" sz="1600" dirty="0">
                <a:latin typeface="Calibri" panose="020F0502020204030204" pitchFamily="34" charset="0"/>
                <a:ea typeface="Calibri" panose="020F0502020204030204" pitchFamily="34" charset="0"/>
                <a:cs typeface="Arial" panose="020B0604020202020204" pitchFamily="34" charset="0"/>
              </a:rPr>
              <a:t> evidence x </a:t>
            </a:r>
            <a:r>
              <a:rPr lang="en-US" sz="1600" dirty="0" err="1">
                <a:latin typeface="Calibri" panose="020F0502020204030204" pitchFamily="34" charset="0"/>
                <a:ea typeface="Calibri" panose="020F0502020204030204" pitchFamily="34" charset="0"/>
                <a:cs typeface="Arial" panose="020B0604020202020204" pitchFamily="34" charset="0"/>
              </a:rPr>
              <a:t>terjadi</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tanpa</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memperhatikan</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hipotesis</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kelas</a:t>
            </a:r>
            <a:r>
              <a:rPr lang="en-US" sz="1600" dirty="0">
                <a:latin typeface="Calibri" panose="020F0502020204030204" pitchFamily="34" charset="0"/>
                <a:ea typeface="Calibri" panose="020F0502020204030204" pitchFamily="34" charset="0"/>
                <a:cs typeface="Arial" panose="020B0604020202020204" pitchFamily="34" charset="0"/>
              </a:rPr>
              <a:t>/evidence </a:t>
            </a:r>
            <a:r>
              <a:rPr lang="en-US" sz="1600" dirty="0" err="1">
                <a:latin typeface="Calibri" panose="020F0502020204030204" pitchFamily="34" charset="0"/>
                <a:ea typeface="Calibri" panose="020F0502020204030204" pitchFamily="34" charset="0"/>
                <a:cs typeface="Arial" panose="020B0604020202020204" pitchFamily="34" charset="0"/>
              </a:rPr>
              <a:t>lainnya</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smtClean="0">
                <a:latin typeface="Calibri" panose="020F0502020204030204" pitchFamily="34" charset="0"/>
                <a:ea typeface="Calibri" panose="020F0502020204030204" pitchFamily="34" charset="0"/>
                <a:cs typeface="Arial" panose="020B0604020202020204" pitchFamily="34" charset="0"/>
              </a:rPr>
              <a:t>   </a:t>
            </a:r>
            <a:r>
              <a:rPr lang="en-US" sz="1600" dirty="0" err="1" smtClean="0">
                <a:latin typeface="Calibri" panose="020F0502020204030204" pitchFamily="34" charset="0"/>
                <a:ea typeface="Calibri" panose="020F0502020204030204" pitchFamily="34" charset="0"/>
                <a:cs typeface="Arial" panose="020B0604020202020204" pitchFamily="34" charset="0"/>
              </a:rPr>
              <a:t>yakni</a:t>
            </a:r>
            <a:r>
              <a:rPr lang="en-US" sz="1600" dirty="0" smtClean="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jumlah</a:t>
            </a:r>
            <a:r>
              <a:rPr lang="en-US" sz="1600" dirty="0">
                <a:latin typeface="Calibri" panose="020F0502020204030204" pitchFamily="34" charset="0"/>
                <a:ea typeface="Calibri" panose="020F0502020204030204" pitchFamily="34" charset="0"/>
                <a:cs typeface="Arial" panose="020B0604020202020204" pitchFamily="34" charset="0"/>
              </a:rPr>
              <a:t> total </a:t>
            </a:r>
            <a:r>
              <a:rPr lang="en-US" sz="1600" dirty="0" err="1">
                <a:latin typeface="Calibri" panose="020F0502020204030204" pitchFamily="34" charset="0"/>
                <a:ea typeface="Calibri" panose="020F0502020204030204" pitchFamily="34" charset="0"/>
                <a:cs typeface="Arial" panose="020B0604020202020204" pitchFamily="34" charset="0"/>
              </a:rPr>
              <a:t>dari</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semua</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peluang</a:t>
            </a:r>
            <a:r>
              <a:rPr lang="en-US" sz="1600" dirty="0">
                <a:latin typeface="Calibri" panose="020F0502020204030204" pitchFamily="34" charset="0"/>
                <a:ea typeface="Calibri" panose="020F0502020204030204" pitchFamily="34" charset="0"/>
                <a:cs typeface="Arial" panose="020B0604020202020204" pitchFamily="34" charset="0"/>
              </a:rPr>
              <a:t> likelihood yang </a:t>
            </a:r>
            <a:r>
              <a:rPr lang="en-US" sz="1600" dirty="0" err="1">
                <a:latin typeface="Calibri" panose="020F0502020204030204" pitchFamily="34" charset="0"/>
                <a:ea typeface="Calibri" panose="020F0502020204030204" pitchFamily="34" charset="0"/>
                <a:cs typeface="Arial" panose="020B0604020202020204" pitchFamily="34" charset="0"/>
              </a:rPr>
              <a:t>dikalikan</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dengan</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peluang</a:t>
            </a:r>
            <a:r>
              <a:rPr lang="en-US" sz="1600" dirty="0">
                <a:latin typeface="Calibri" panose="020F0502020204030204" pitchFamily="34" charset="0"/>
                <a:ea typeface="Calibri" panose="020F0502020204030204" pitchFamily="34" charset="0"/>
                <a:cs typeface="Arial" panose="020B0604020202020204" pitchFamily="34" charset="0"/>
              </a:rPr>
              <a:t> prior.</a:t>
            </a:r>
            <a:endParaRPr lang="en-US" sz="1600" dirty="0"/>
          </a:p>
        </p:txBody>
      </p:sp>
      <p:pic>
        <p:nvPicPr>
          <p:cNvPr id="4098" name="Picture 2" descr="Image result for bay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4" y="3235158"/>
            <a:ext cx="44577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479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p:cNvPicPr>
            <a:picLocks noChangeAspect="1"/>
          </p:cNvPicPr>
          <p:nvPr/>
        </p:nvPicPr>
        <p:blipFill>
          <a:blip r:embed="rId3">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val="0"/>
              </a:ext>
            </a:extLst>
          </a:blip>
          <a:stretch>
            <a:fillRect/>
          </a:stretch>
        </p:blipFill>
        <p:spPr>
          <a:xfrm>
            <a:off x="7863928" y="-2033920"/>
            <a:ext cx="4078639" cy="5809029"/>
          </a:xfrm>
          <a:prstGeom prst="rect">
            <a:avLst/>
          </a:prstGeom>
        </p:spPr>
      </p:pic>
      <p:grpSp>
        <p:nvGrpSpPr>
          <p:cNvPr id="58" name="Bagian Pertama\"/>
          <p:cNvGrpSpPr/>
          <p:nvPr/>
        </p:nvGrpSpPr>
        <p:grpSpPr>
          <a:xfrm>
            <a:off x="427634" y="2523187"/>
            <a:ext cx="2134610" cy="2298700"/>
            <a:chOff x="4526927" y="2166424"/>
            <a:chExt cx="3540921" cy="3310300"/>
          </a:xfrm>
        </p:grpSpPr>
        <p:sp>
          <p:nvSpPr>
            <p:cNvPr id="59" name="Rectangle 58"/>
            <p:cNvSpPr/>
            <p:nvPr/>
          </p:nvSpPr>
          <p:spPr>
            <a:xfrm>
              <a:off x="4526927" y="2166424"/>
              <a:ext cx="3540921" cy="3310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alpha val="70000"/>
                  </a:srgbClr>
                </a:solidFill>
                <a:latin typeface="Roboto" panose="020B0604020202020204" charset="0"/>
                <a:ea typeface="Roboto" panose="020B0604020202020204" charset="0"/>
                <a:cs typeface="Roboto" panose="020B0604020202020204" charset="0"/>
              </a:endParaRPr>
            </a:p>
          </p:txBody>
        </p:sp>
        <p:sp>
          <p:nvSpPr>
            <p:cNvPr id="60" name="Rectangle 59"/>
            <p:cNvSpPr/>
            <p:nvPr/>
          </p:nvSpPr>
          <p:spPr>
            <a:xfrm>
              <a:off x="5091679" y="2560513"/>
              <a:ext cx="1227625" cy="1125650"/>
            </a:xfrm>
            <a:prstGeom prst="rect">
              <a:avLst/>
            </a:prstGeom>
            <a:ln>
              <a:noFill/>
            </a:ln>
          </p:spPr>
          <p:txBody>
            <a:bodyPr wrap="none">
              <a:spAutoFit/>
            </a:bodyPr>
            <a:lstStyle/>
            <a:p>
              <a:r>
                <a:rPr lang="en-US" sz="5400" dirty="0">
                  <a:solidFill>
                    <a:schemeClr val="bg1"/>
                  </a:solidFill>
                  <a:latin typeface="Roboto" panose="020B0604020202020204" charset="0"/>
                  <a:ea typeface="Roboto" panose="020B0604020202020204" charset="0"/>
                  <a:cs typeface="Roboto" panose="020B0604020202020204" charset="0"/>
                </a:rPr>
                <a:t>01</a:t>
              </a:r>
            </a:p>
          </p:txBody>
        </p:sp>
        <p:sp>
          <p:nvSpPr>
            <p:cNvPr id="61" name="Rectangle 60"/>
            <p:cNvSpPr/>
            <p:nvPr/>
          </p:nvSpPr>
          <p:spPr>
            <a:xfrm>
              <a:off x="4840684" y="3985833"/>
              <a:ext cx="2995022" cy="318934"/>
            </a:xfrm>
            <a:prstGeom prst="rect">
              <a:avLst/>
            </a:prstGeom>
            <a:ln>
              <a:noFill/>
            </a:ln>
          </p:spPr>
          <p:txBody>
            <a:bodyPr wrap="square">
              <a:spAutoFit/>
            </a:bodyPr>
            <a:lstStyle/>
            <a:p>
              <a:pPr marL="171450" indent="-171450">
                <a:buFont typeface="Wingdings" panose="05000000000000000000" pitchFamily="2" charset="2"/>
                <a:buChar char="§"/>
              </a:pPr>
              <a:endParaRPr lang="en-US" sz="1100" dirty="0">
                <a:solidFill>
                  <a:schemeClr val="bg1"/>
                </a:solidFill>
                <a:latin typeface="Roboto" panose="020B0604020202020204" charset="0"/>
                <a:ea typeface="Roboto" panose="020B0604020202020204" charset="0"/>
                <a:cs typeface="Roboto" panose="020B0604020202020204" charset="0"/>
              </a:endParaRPr>
            </a:p>
          </p:txBody>
        </p:sp>
        <p:sp>
          <p:nvSpPr>
            <p:cNvPr id="62" name="Rectangle 61"/>
            <p:cNvSpPr/>
            <p:nvPr/>
          </p:nvSpPr>
          <p:spPr>
            <a:xfrm>
              <a:off x="4922814" y="2527616"/>
              <a:ext cx="108000" cy="9448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63" name="타원 70"/>
            <p:cNvSpPr/>
            <p:nvPr/>
          </p:nvSpPr>
          <p:spPr>
            <a:xfrm>
              <a:off x="6490057" y="2280333"/>
              <a:ext cx="1444601" cy="14446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B0604020202020204" charset="0"/>
                <a:ea typeface="Roboto" panose="020B0604020202020204" charset="0"/>
                <a:cs typeface="Roboto" panose="020B0604020202020204" charset="0"/>
              </a:endParaRPr>
            </a:p>
          </p:txBody>
        </p:sp>
        <p:sp>
          <p:nvSpPr>
            <p:cNvPr id="64" name="Rectangle 63"/>
            <p:cNvSpPr/>
            <p:nvPr/>
          </p:nvSpPr>
          <p:spPr>
            <a:xfrm>
              <a:off x="5084509" y="4115407"/>
              <a:ext cx="2456886" cy="450260"/>
            </a:xfrm>
            <a:prstGeom prst="rect">
              <a:avLst/>
            </a:prstGeom>
            <a:ln>
              <a:noFill/>
            </a:ln>
          </p:spPr>
          <p:txBody>
            <a:bodyPr wrap="none">
              <a:spAutoFit/>
            </a:bodyPr>
            <a:lstStyle/>
            <a:p>
              <a:pPr algn="ctr"/>
              <a:r>
                <a:rPr lang="en-US" dirty="0" smtClean="0">
                  <a:solidFill>
                    <a:schemeClr val="bg1"/>
                  </a:solidFill>
                  <a:latin typeface="Roboto" panose="020B0604020202020204" charset="0"/>
                  <a:ea typeface="Roboto" panose="020B0604020202020204" charset="0"/>
                  <a:cs typeface="Roboto" panose="020B0604020202020204" charset="0"/>
                </a:rPr>
                <a:t>PENDAHULUAN</a:t>
              </a:r>
              <a:endParaRPr lang="en-US" dirty="0">
                <a:latin typeface="Roboto" panose="020B0604020202020204" charset="0"/>
                <a:ea typeface="Roboto" panose="020B0604020202020204" charset="0"/>
                <a:cs typeface="Roboto" panose="020B0604020202020204" charset="0"/>
              </a:endParaRPr>
            </a:p>
          </p:txBody>
        </p:sp>
      </p:grpSp>
      <p:grpSp>
        <p:nvGrpSpPr>
          <p:cNvPr id="43" name="Bagian ketiga"/>
          <p:cNvGrpSpPr/>
          <p:nvPr/>
        </p:nvGrpSpPr>
        <p:grpSpPr>
          <a:xfrm>
            <a:off x="9608152" y="2507666"/>
            <a:ext cx="2134609" cy="2298700"/>
            <a:chOff x="680169" y="1926109"/>
            <a:chExt cx="3540920" cy="2912012"/>
          </a:xfrm>
          <a:solidFill>
            <a:srgbClr val="FF33CC"/>
          </a:solidFill>
        </p:grpSpPr>
        <p:sp>
          <p:nvSpPr>
            <p:cNvPr id="44" name="Rectangle 43"/>
            <p:cNvSpPr/>
            <p:nvPr/>
          </p:nvSpPr>
          <p:spPr>
            <a:xfrm>
              <a:off x="680169" y="1926109"/>
              <a:ext cx="3540920" cy="29120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45" name="Rectangle 44"/>
            <p:cNvSpPr/>
            <p:nvPr/>
          </p:nvSpPr>
          <p:spPr>
            <a:xfrm>
              <a:off x="1244921" y="2320197"/>
              <a:ext cx="1582686" cy="1169682"/>
            </a:xfrm>
            <a:prstGeom prst="rect">
              <a:avLst/>
            </a:prstGeom>
            <a:grpFill/>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05</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47" name="Rectangle 46"/>
            <p:cNvSpPr/>
            <p:nvPr/>
          </p:nvSpPr>
          <p:spPr>
            <a:xfrm>
              <a:off x="1076056" y="2287300"/>
              <a:ext cx="108000" cy="9448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48" name="Rectangle 47"/>
            <p:cNvSpPr/>
            <p:nvPr/>
          </p:nvSpPr>
          <p:spPr>
            <a:xfrm>
              <a:off x="1101649" y="3701898"/>
              <a:ext cx="2571647" cy="467873"/>
            </a:xfrm>
            <a:prstGeom prst="rect">
              <a:avLst/>
            </a:prstGeom>
            <a:grpFill/>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PENGUJIAN</a:t>
              </a:r>
              <a:endParaRPr lang="en-US" dirty="0">
                <a:latin typeface="Roboto" panose="020B0604020202020204" charset="0"/>
                <a:ea typeface="Roboto" panose="020B0604020202020204" charset="0"/>
                <a:cs typeface="Roboto" panose="020B0604020202020204" charset="0"/>
              </a:endParaRPr>
            </a:p>
          </p:txBody>
        </p:sp>
        <p:sp>
          <p:nvSpPr>
            <p:cNvPr id="49" name="타원 123"/>
            <p:cNvSpPr/>
            <p:nvPr/>
          </p:nvSpPr>
          <p:spPr>
            <a:xfrm>
              <a:off x="2616296" y="2236103"/>
              <a:ext cx="1376269" cy="12089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grpSp>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Bagian kedua"/>
          <p:cNvGrpSpPr/>
          <p:nvPr/>
        </p:nvGrpSpPr>
        <p:grpSpPr>
          <a:xfrm>
            <a:off x="4917134" y="2515170"/>
            <a:ext cx="2167493" cy="2298701"/>
            <a:chOff x="2028445" y="1944595"/>
            <a:chExt cx="3595465" cy="3310299"/>
          </a:xfrm>
        </p:grpSpPr>
        <p:sp>
          <p:nvSpPr>
            <p:cNvPr id="30" name="Rectangle 29"/>
            <p:cNvSpPr/>
            <p:nvPr/>
          </p:nvSpPr>
          <p:spPr>
            <a:xfrm>
              <a:off x="2028445" y="1944595"/>
              <a:ext cx="3540921" cy="3310299"/>
            </a:xfrm>
            <a:prstGeom prst="rect">
              <a:avLst/>
            </a:prstGeom>
            <a:solidFill>
              <a:srgbClr val="E7980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31" name="Rectangle 30"/>
            <p:cNvSpPr/>
            <p:nvPr/>
          </p:nvSpPr>
          <p:spPr>
            <a:xfrm>
              <a:off x="2593198" y="2338683"/>
              <a:ext cx="1582685" cy="1329663"/>
            </a:xfrm>
            <a:prstGeom prst="rect">
              <a:avLst/>
            </a:prstGeom>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03</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32" name="Rectangle 31"/>
            <p:cNvSpPr/>
            <p:nvPr/>
          </p:nvSpPr>
          <p:spPr>
            <a:xfrm>
              <a:off x="2085966" y="3766558"/>
              <a:ext cx="3537944" cy="337695"/>
            </a:xfrm>
            <a:prstGeom prst="rect">
              <a:avLst/>
            </a:prstGeom>
          </p:spPr>
          <p:txBody>
            <a:bodyPr wrap="square">
              <a:spAutoFit/>
            </a:bodyPr>
            <a:lstStyle/>
            <a:p>
              <a:pPr marL="171450" indent="-171450">
                <a:buFont typeface="Arial" panose="020B0604020202020204" pitchFamily="34" charset="0"/>
                <a:buChar char="•"/>
              </a:pPr>
              <a:endParaRPr lang="en-US" sz="1200" i="1" dirty="0">
                <a:solidFill>
                  <a:schemeClr val="bg1"/>
                </a:solidFill>
                <a:latin typeface="Roboto" panose="020B0604020202020204" charset="0"/>
                <a:ea typeface="Roboto" panose="020B0604020202020204" charset="0"/>
                <a:cs typeface="Roboto" panose="020B0604020202020204" charset="0"/>
              </a:endParaRPr>
            </a:p>
          </p:txBody>
        </p:sp>
        <p:sp>
          <p:nvSpPr>
            <p:cNvPr id="33" name="Rectangle 32"/>
            <p:cNvSpPr/>
            <p:nvPr/>
          </p:nvSpPr>
          <p:spPr>
            <a:xfrm>
              <a:off x="2424332" y="2305786"/>
              <a:ext cx="108000" cy="9448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34" name="Rectangle 33"/>
            <p:cNvSpPr/>
            <p:nvPr/>
          </p:nvSpPr>
          <p:spPr>
            <a:xfrm>
              <a:off x="2152624" y="3873218"/>
              <a:ext cx="3263225" cy="531865"/>
            </a:xfrm>
            <a:prstGeom prst="rect">
              <a:avLst/>
            </a:prstGeom>
          </p:spPr>
          <p:txBody>
            <a:bodyPr wrap="non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PERANCANGAN</a:t>
              </a:r>
              <a:endParaRPr lang="en-US" dirty="0">
                <a:latin typeface="Roboto" panose="020B0604020202020204" charset="0"/>
                <a:ea typeface="Roboto" panose="020B0604020202020204" charset="0"/>
                <a:cs typeface="Roboto" panose="020B0604020202020204" charset="0"/>
              </a:endParaRPr>
            </a:p>
          </p:txBody>
        </p:sp>
        <p:sp>
          <p:nvSpPr>
            <p:cNvPr id="35" name="타원 163"/>
            <p:cNvSpPr/>
            <p:nvPr/>
          </p:nvSpPr>
          <p:spPr>
            <a:xfrm>
              <a:off x="4071817" y="2019606"/>
              <a:ext cx="1410890" cy="1395787"/>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Roboto" panose="020B0604020202020204" charset="0"/>
                <a:ea typeface="Roboto" panose="020B0604020202020204" charset="0"/>
                <a:cs typeface="Roboto" panose="020B0604020202020204" charset="0"/>
              </a:endParaRPr>
            </a:p>
          </p:txBody>
        </p:sp>
      </p:grpSp>
      <p:grpSp>
        <p:nvGrpSpPr>
          <p:cNvPr id="2" name="Group 1"/>
          <p:cNvGrpSpPr/>
          <p:nvPr/>
        </p:nvGrpSpPr>
        <p:grpSpPr>
          <a:xfrm>
            <a:off x="7228333" y="2515170"/>
            <a:ext cx="2705342" cy="2298700"/>
            <a:chOff x="6005939" y="3880880"/>
            <a:chExt cx="2705342" cy="2298700"/>
          </a:xfrm>
        </p:grpSpPr>
        <p:sp>
          <p:nvSpPr>
            <p:cNvPr id="37" name="Rectangle 36"/>
            <p:cNvSpPr/>
            <p:nvPr/>
          </p:nvSpPr>
          <p:spPr>
            <a:xfrm>
              <a:off x="6005939" y="3880880"/>
              <a:ext cx="2134610" cy="2298700"/>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38" name="Rectangle 37"/>
            <p:cNvSpPr/>
            <p:nvPr/>
          </p:nvSpPr>
          <p:spPr>
            <a:xfrm>
              <a:off x="6374744" y="4120554"/>
              <a:ext cx="954107" cy="923330"/>
            </a:xfrm>
            <a:prstGeom prst="rect">
              <a:avLst/>
            </a:prstGeom>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04</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39" name="Rectangle 38"/>
            <p:cNvSpPr/>
            <p:nvPr/>
          </p:nvSpPr>
          <p:spPr>
            <a:xfrm>
              <a:off x="6144640" y="5514545"/>
              <a:ext cx="2002461" cy="286609"/>
            </a:xfrm>
            <a:prstGeom prst="rect">
              <a:avLst/>
            </a:prstGeom>
          </p:spPr>
          <p:txBody>
            <a:bodyPr wrap="square">
              <a:spAutoFit/>
            </a:bodyPr>
            <a:lstStyle/>
            <a:p>
              <a:pPr marL="171450" indent="-171450">
                <a:buFont typeface="Arial" panose="020B0604020202020204" pitchFamily="34" charset="0"/>
                <a:buChar char="•"/>
              </a:pPr>
              <a:endParaRPr lang="en-US" sz="1600" dirty="0">
                <a:solidFill>
                  <a:schemeClr val="bg1"/>
                </a:solidFill>
                <a:latin typeface="Roboto" panose="020B0604020202020204" charset="0"/>
                <a:ea typeface="Roboto" panose="020B0604020202020204" charset="0"/>
                <a:cs typeface="Roboto" panose="020B0604020202020204" charset="0"/>
              </a:endParaRPr>
            </a:p>
          </p:txBody>
        </p:sp>
        <p:sp>
          <p:nvSpPr>
            <p:cNvPr id="40" name="Rectangle 39"/>
            <p:cNvSpPr/>
            <p:nvPr/>
          </p:nvSpPr>
          <p:spPr>
            <a:xfrm>
              <a:off x="6244563" y="4150117"/>
              <a:ext cx="65107" cy="74582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41" name="Rectangle 40"/>
            <p:cNvSpPr/>
            <p:nvPr/>
          </p:nvSpPr>
          <p:spPr>
            <a:xfrm>
              <a:off x="6386916" y="5281441"/>
              <a:ext cx="1964326" cy="369332"/>
            </a:xfrm>
            <a:prstGeom prst="rect">
              <a:avLst/>
            </a:prstGeom>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METODE</a:t>
              </a:r>
              <a:endParaRPr lang="en-US" dirty="0">
                <a:latin typeface="Roboto" panose="020B0604020202020204" charset="0"/>
                <a:ea typeface="Roboto" panose="020B0604020202020204" charset="0"/>
                <a:cs typeface="Roboto" panose="020B0604020202020204" charset="0"/>
              </a:endParaRPr>
            </a:p>
          </p:txBody>
        </p:sp>
        <p:sp>
          <p:nvSpPr>
            <p:cNvPr id="42" name="타원 123"/>
            <p:cNvSpPr/>
            <p:nvPr/>
          </p:nvSpPr>
          <p:spPr>
            <a:xfrm>
              <a:off x="7271460" y="3940443"/>
              <a:ext cx="829671" cy="95429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52" name="Rectangle 51"/>
            <p:cNvSpPr/>
            <p:nvPr/>
          </p:nvSpPr>
          <p:spPr>
            <a:xfrm>
              <a:off x="8646174" y="4154538"/>
              <a:ext cx="65107" cy="74582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grpSp>
      <p:sp>
        <p:nvSpPr>
          <p:cNvPr id="51" name="타원 123"/>
          <p:cNvSpPr/>
          <p:nvPr/>
        </p:nvSpPr>
        <p:spPr>
          <a:xfrm>
            <a:off x="10804314" y="2621273"/>
            <a:ext cx="829671" cy="95429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7" name="Title 1"/>
          <p:cNvSpPr txBox="1">
            <a:spLocks/>
          </p:cNvSpPr>
          <p:nvPr/>
        </p:nvSpPr>
        <p:spPr>
          <a:xfrm>
            <a:off x="717451" y="-280987"/>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Outline</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50" name="Bagian ketiga"/>
          <p:cNvGrpSpPr/>
          <p:nvPr/>
        </p:nvGrpSpPr>
        <p:grpSpPr>
          <a:xfrm>
            <a:off x="2655482" y="2507666"/>
            <a:ext cx="2134609" cy="2298700"/>
            <a:chOff x="680169" y="1926109"/>
            <a:chExt cx="3540920" cy="2912012"/>
          </a:xfrm>
          <a:solidFill>
            <a:srgbClr val="FF33CC"/>
          </a:solidFill>
        </p:grpSpPr>
        <p:sp>
          <p:nvSpPr>
            <p:cNvPr id="53" name="Rectangle 52"/>
            <p:cNvSpPr/>
            <p:nvPr/>
          </p:nvSpPr>
          <p:spPr>
            <a:xfrm>
              <a:off x="680169" y="1926109"/>
              <a:ext cx="3540920" cy="29120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55" name="Rectangle 54"/>
            <p:cNvSpPr/>
            <p:nvPr/>
          </p:nvSpPr>
          <p:spPr>
            <a:xfrm>
              <a:off x="1244921" y="2320197"/>
              <a:ext cx="1582686" cy="1169682"/>
            </a:xfrm>
            <a:prstGeom prst="rect">
              <a:avLst/>
            </a:prstGeom>
            <a:grpFill/>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02</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56" name="Rectangle 55"/>
            <p:cNvSpPr/>
            <p:nvPr/>
          </p:nvSpPr>
          <p:spPr>
            <a:xfrm>
              <a:off x="1076056" y="2287300"/>
              <a:ext cx="108000" cy="9448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57" name="Rectangle 56"/>
            <p:cNvSpPr/>
            <p:nvPr/>
          </p:nvSpPr>
          <p:spPr>
            <a:xfrm>
              <a:off x="921394" y="3611088"/>
              <a:ext cx="3194452" cy="467873"/>
            </a:xfrm>
            <a:prstGeom prst="rect">
              <a:avLst/>
            </a:prstGeom>
            <a:grpFill/>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DASAR TEORI</a:t>
              </a:r>
              <a:endParaRPr lang="en-US" dirty="0">
                <a:latin typeface="Roboto" panose="020B0604020202020204" charset="0"/>
                <a:ea typeface="Roboto" panose="020B0604020202020204" charset="0"/>
                <a:cs typeface="Roboto" panose="020B0604020202020204" charset="0"/>
              </a:endParaRPr>
            </a:p>
          </p:txBody>
        </p:sp>
        <p:sp>
          <p:nvSpPr>
            <p:cNvPr id="65" name="타원 123"/>
            <p:cNvSpPr/>
            <p:nvPr/>
          </p:nvSpPr>
          <p:spPr>
            <a:xfrm>
              <a:off x="2616296" y="2236103"/>
              <a:ext cx="1376269" cy="12089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grpSp>
      <p:sp>
        <p:nvSpPr>
          <p:cNvPr id="66" name="타원 123"/>
          <p:cNvSpPr/>
          <p:nvPr/>
        </p:nvSpPr>
        <p:spPr>
          <a:xfrm>
            <a:off x="3851644" y="2621273"/>
            <a:ext cx="829671" cy="95429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67" name="타원 123"/>
          <p:cNvSpPr/>
          <p:nvPr/>
        </p:nvSpPr>
        <p:spPr>
          <a:xfrm>
            <a:off x="6137424" y="2563757"/>
            <a:ext cx="829671" cy="95429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69" name="Shape 274"/>
          <p:cNvSpPr/>
          <p:nvPr/>
        </p:nvSpPr>
        <p:spPr>
          <a:xfrm>
            <a:off x="10918773" y="2733411"/>
            <a:ext cx="598212" cy="64614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solidFill>
                <a:srgbClr val="434343"/>
              </a:solidFill>
            </a:endParaRPr>
          </a:p>
        </p:txBody>
      </p:sp>
    </p:spTree>
    <p:extLst>
      <p:ext uri="{BB962C8B-B14F-4D97-AF65-F5344CB8AC3E}">
        <p14:creationId xmlns:p14="http://schemas.microsoft.com/office/powerpoint/2010/main" val="194727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par>
                                <p:cTn id="8" presetID="22" presetClass="entr" presetSubtype="4"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500"/>
                                        <p:tgtEl>
                                          <p:spTgt spid="43"/>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par>
                                <p:cTn id="20" presetID="22" presetClass="entr" presetSubtype="4"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down)">
                                      <p:cBhvr>
                                        <p:cTn id="22" dur="500"/>
                                        <p:tgtEl>
                                          <p:spTgt spid="5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wipe(down)">
                                      <p:cBhvr>
                                        <p:cTn id="28" dur="500"/>
                                        <p:tgtEl>
                                          <p:spTgt spid="67"/>
                                        </p:tgtEl>
                                      </p:cBhvr>
                                    </p:animEffect>
                                  </p:childTnLst>
                                </p:cTn>
                              </p:par>
                              <p:par>
                                <p:cTn id="29" presetID="1" presetClass="entr" presetSubtype="0" fill="hold" grpId="1"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26" presetClass="emph" presetSubtype="0" repeatCount="indefinite" fill="hold" grpId="0" nodeType="withEffect">
                                  <p:stCondLst>
                                    <p:cond delay="0"/>
                                  </p:stCondLst>
                                  <p:childTnLst>
                                    <p:animEffect transition="out" filter="fade">
                                      <p:cBhvr>
                                        <p:cTn id="32" dur="1000" tmFilter="0, 0; .2, .5; .8, .5; 1, 0"/>
                                        <p:tgtEl>
                                          <p:spTgt spid="69"/>
                                        </p:tgtEl>
                                      </p:cBhvr>
                                    </p:animEffect>
                                    <p:animScale>
                                      <p:cBhvr>
                                        <p:cTn id="33" dur="500" autoRev="1" fill="hold"/>
                                        <p:tgtEl>
                                          <p:spTgt spid="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6" grpId="0" animBg="1"/>
      <p:bldP spid="67" grpId="0" animBg="1"/>
      <p:bldP spid="69" grpId="0" animBg="1"/>
      <p:bldP spid="6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61544" y="1477007"/>
            <a:ext cx="6641946" cy="4940325"/>
          </a:xfrm>
          <a:prstGeom prst="rect">
            <a:avLst/>
          </a:prstGeom>
          <a:solidFill>
            <a:schemeClr val="tx1">
              <a:alpha val="75000"/>
            </a:schemeClr>
          </a:solidFill>
          <a:ln>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ectangle 34"/>
          <p:cNvSpPr/>
          <p:nvPr/>
        </p:nvSpPr>
        <p:spPr>
          <a:xfrm>
            <a:off x="214137" y="1736026"/>
            <a:ext cx="5127782" cy="1261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717451" y="-323851"/>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Hasil</a:t>
            </a:r>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 </a:t>
            </a:r>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Pengujian</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7240037" y="0"/>
            <a:ext cx="5043756" cy="1210276"/>
            <a:chOff x="2205792" y="1770484"/>
            <a:chExt cx="5043756" cy="1210276"/>
          </a:xfrm>
        </p:grpSpPr>
        <p:grpSp>
          <p:nvGrpSpPr>
            <p:cNvPr id="15" name="Shape 401"/>
            <p:cNvGrpSpPr/>
            <p:nvPr/>
          </p:nvGrpSpPr>
          <p:grpSpPr>
            <a:xfrm>
              <a:off x="2205792" y="1770484"/>
              <a:ext cx="5043756" cy="1210276"/>
              <a:chOff x="-1535283" y="1287959"/>
              <a:chExt cx="11486579" cy="2067200"/>
            </a:xfrm>
          </p:grpSpPr>
          <p:sp>
            <p:nvSpPr>
              <p:cNvPr id="24" name="Shape 402"/>
              <p:cNvSpPr/>
              <p:nvPr/>
            </p:nvSpPr>
            <p:spPr>
              <a:xfrm>
                <a:off x="8699476" y="1287959"/>
                <a:ext cx="1243800" cy="414299"/>
              </a:xfrm>
              <a:prstGeom prst="triangle">
                <a:avLst>
                  <a:gd name="adj" fmla="val 0"/>
                </a:avLst>
              </a:prstGeom>
              <a:solidFill>
                <a:srgbClr val="D26F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5" name="Shape 403"/>
              <p:cNvSpPr/>
              <p:nvPr/>
            </p:nvSpPr>
            <p:spPr>
              <a:xfrm rot="10800000" flipH="1">
                <a:off x="-308909" y="1697038"/>
                <a:ext cx="9030600" cy="12438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6" name="Shape 404"/>
              <p:cNvSpPr/>
              <p:nvPr/>
            </p:nvSpPr>
            <p:spPr>
              <a:xfrm rot="10800000" flipH="1">
                <a:off x="8707495" y="1697042"/>
                <a:ext cx="1243800" cy="1243800"/>
              </a:xfrm>
              <a:prstGeom prst="rtTriangle">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7" name="Shape 405"/>
              <p:cNvSpPr/>
              <p:nvPr/>
            </p:nvSpPr>
            <p:spPr>
              <a:xfrm flipH="1">
                <a:off x="-1535283" y="1697042"/>
                <a:ext cx="1243800" cy="1243800"/>
              </a:xfrm>
              <a:prstGeom prst="rtTriangle">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8" name="Shape 406"/>
              <p:cNvSpPr/>
              <p:nvPr/>
            </p:nvSpPr>
            <p:spPr>
              <a:xfrm rot="10800000">
                <a:off x="-1535278" y="2940859"/>
                <a:ext cx="1243800" cy="414300"/>
              </a:xfrm>
              <a:prstGeom prst="triangle">
                <a:avLst>
                  <a:gd name="adj" fmla="val 0"/>
                </a:avLst>
              </a:prstGeom>
              <a:solidFill>
                <a:srgbClr val="D26F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sp>
          <p:nvSpPr>
            <p:cNvPr id="20" name="Shape 407"/>
            <p:cNvSpPr txBox="1">
              <a:spLocks/>
            </p:cNvSpPr>
            <p:nvPr/>
          </p:nvSpPr>
          <p:spPr>
            <a:xfrm>
              <a:off x="2765875" y="2022257"/>
              <a:ext cx="3917100" cy="7128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pPr algn="ctr"/>
              <a:r>
                <a:rPr lang="en" sz="2400" dirty="0" smtClean="0"/>
                <a:t>Fungsional</a:t>
              </a:r>
              <a:endParaRPr lang="en" sz="2400" dirty="0"/>
            </a:p>
          </p:txBody>
        </p:sp>
      </p:grpSp>
      <mc:AlternateContent xmlns:mc="http://schemas.openxmlformats.org/markup-compatibility/2006" xmlns:a14="http://schemas.microsoft.com/office/drawing/2010/main">
        <mc:Choice Requires="a14">
          <p:sp>
            <p:nvSpPr>
              <p:cNvPr id="31" name="Rectangle 30"/>
              <p:cNvSpPr/>
              <p:nvPr/>
            </p:nvSpPr>
            <p:spPr>
              <a:xfrm>
                <a:off x="139999" y="1632217"/>
                <a:ext cx="5505468" cy="13651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2800" b="1" smtClean="0">
                          <a:latin typeface="Cambria Math" panose="02040503050406030204" pitchFamily="18" charset="0"/>
                        </a:rPr>
                        <m:t>U</m:t>
                      </m:r>
                      <m:r>
                        <m:rPr>
                          <m:nor/>
                        </m:rPr>
                        <a:rPr lang="id-ID" sz="2800" b="1" smtClean="0"/>
                        <m:t>ntuk</m:t>
                      </m:r>
                      <m:r>
                        <m:rPr>
                          <m:nor/>
                        </m:rPr>
                        <a:rPr lang="id-ID" sz="2800" b="1" smtClean="0"/>
                        <m:t> </m:t>
                      </m:r>
                      <m:r>
                        <m:rPr>
                          <m:nor/>
                        </m:rPr>
                        <a:rPr lang="id-ID" sz="2800" b="1" smtClean="0"/>
                        <m:t>Mengetahui</m:t>
                      </m:r>
                      <m:r>
                        <m:rPr>
                          <m:nor/>
                        </m:rPr>
                        <a:rPr lang="id-ID" sz="2800" b="1" smtClean="0"/>
                        <m:t> </m:t>
                      </m:r>
                      <m:r>
                        <m:rPr>
                          <m:nor/>
                        </m:rPr>
                        <a:rPr lang="id-ID" sz="2800" b="1" smtClean="0"/>
                        <m:t>Apakah</m:t>
                      </m:r>
                      <m:r>
                        <m:rPr>
                          <m:nor/>
                        </m:rPr>
                        <a:rPr lang="en-US" sz="2800" b="1" i="0" smtClean="0"/>
                        <m:t> </m:t>
                      </m:r>
                      <m:r>
                        <m:rPr>
                          <m:nor/>
                        </m:rPr>
                        <a:rPr lang="en-US" sz="2800" b="1" i="0" smtClean="0"/>
                        <m:t>Seluruh</m:t>
                      </m:r>
                      <m:r>
                        <m:rPr>
                          <m:nor/>
                        </m:rPr>
                        <a:rPr lang="id-ID" sz="2800" b="1" smtClean="0"/>
                        <m:t> </m:t>
                      </m:r>
                      <m:r>
                        <m:rPr>
                          <m:nor/>
                        </m:rPr>
                        <a:rPr lang="id-ID" sz="2800" b="1" smtClean="0"/>
                        <m:t>Sistem</m:t>
                      </m:r>
                      <m:r>
                        <m:rPr>
                          <m:nor/>
                        </m:rPr>
                        <a:rPr lang="id-ID" sz="2800" b="1" smtClean="0"/>
                        <m:t> </m:t>
                      </m:r>
                      <m:r>
                        <m:rPr>
                          <m:nor/>
                        </m:rPr>
                        <a:rPr lang="id-ID" sz="2800" b="1" smtClean="0"/>
                        <m:t>Berjalan</m:t>
                      </m:r>
                      <m:r>
                        <m:rPr>
                          <m:nor/>
                        </m:rPr>
                        <a:rPr lang="id-ID" sz="2800" b="1" smtClean="0"/>
                        <m:t> </m:t>
                      </m:r>
                      <m:r>
                        <m:rPr>
                          <m:nor/>
                        </m:rPr>
                        <a:rPr lang="id-ID" sz="2800" b="1" smtClean="0"/>
                        <m:t>Sesuai</m:t>
                      </m:r>
                      <m:r>
                        <m:rPr>
                          <m:nor/>
                        </m:rPr>
                        <a:rPr lang="id-ID" sz="2800" b="1" smtClean="0"/>
                        <m:t> </m:t>
                      </m:r>
                      <m:r>
                        <m:rPr>
                          <m:nor/>
                        </m:rPr>
                        <a:rPr lang="id-ID" sz="2800" b="1" smtClean="0"/>
                        <m:t>Dengan</m:t>
                      </m:r>
                      <m:r>
                        <m:rPr>
                          <m:nor/>
                        </m:rPr>
                        <a:rPr lang="id-ID" sz="2800" b="1" smtClean="0"/>
                        <m:t> </m:t>
                      </m:r>
                      <m:r>
                        <m:rPr>
                          <m:nor/>
                        </m:rPr>
                        <a:rPr lang="id-ID" sz="2800" b="1" smtClean="0"/>
                        <m:t>Keinginan</m:t>
                      </m:r>
                      <m:r>
                        <m:rPr>
                          <m:nor/>
                        </m:rPr>
                        <a:rPr lang="en-US" sz="2800" b="1" i="0" smtClean="0"/>
                        <m:t>.</m:t>
                      </m:r>
                    </m:oMath>
                  </m:oMathPara>
                </a14:m>
                <a:endParaRPr lang="id-ID" sz="2800" b="1" dirty="0"/>
              </a:p>
            </p:txBody>
          </p:sp>
        </mc:Choice>
        <mc:Fallback xmlns="">
          <p:sp>
            <p:nvSpPr>
              <p:cNvPr id="31" name="Rectangle 30"/>
              <p:cNvSpPr>
                <a:spLocks noRot="1" noChangeAspect="1" noMove="1" noResize="1" noEditPoints="1" noAdjustHandles="1" noChangeArrowheads="1" noChangeShapeType="1" noTextEdit="1"/>
              </p:cNvSpPr>
              <p:nvPr/>
            </p:nvSpPr>
            <p:spPr>
              <a:xfrm>
                <a:off x="139999" y="1632217"/>
                <a:ext cx="5505468" cy="136511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4442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5"/>
                                        </p:tgtEl>
                                      </p:cBhvr>
                                    </p:animEffect>
                                    <p:set>
                                      <p:cBhvr>
                                        <p:cTn id="18" dur="1" fill="hold">
                                          <p:stCondLst>
                                            <p:cond delay="499"/>
                                          </p:stCondLst>
                                        </p:cTn>
                                        <p:tgtEl>
                                          <p:spTgt spid="35"/>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5" grpId="0" animBg="1"/>
      <p:bldP spid="35" grpId="1" animBg="1"/>
      <p:bldP spid="31" grpId="0"/>
      <p:bldP spid="3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61543" y="1477007"/>
            <a:ext cx="12006725" cy="4940325"/>
          </a:xfrm>
          <a:prstGeom prst="rect">
            <a:avLst/>
          </a:prstGeom>
          <a:solidFill>
            <a:schemeClr val="tx1">
              <a:alpha val="75000"/>
            </a:schemeClr>
          </a:solidFill>
          <a:ln>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717451" y="-323851"/>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Hasil</a:t>
            </a:r>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 </a:t>
            </a:r>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Pengujian</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7240037" y="0"/>
            <a:ext cx="5043756" cy="1210276"/>
            <a:chOff x="2205792" y="1770484"/>
            <a:chExt cx="5043756" cy="1210276"/>
          </a:xfrm>
        </p:grpSpPr>
        <p:grpSp>
          <p:nvGrpSpPr>
            <p:cNvPr id="15" name="Shape 401"/>
            <p:cNvGrpSpPr/>
            <p:nvPr/>
          </p:nvGrpSpPr>
          <p:grpSpPr>
            <a:xfrm>
              <a:off x="2205792" y="1770484"/>
              <a:ext cx="5043756" cy="1210276"/>
              <a:chOff x="-1535283" y="1287959"/>
              <a:chExt cx="11486579" cy="2067200"/>
            </a:xfrm>
          </p:grpSpPr>
          <p:sp>
            <p:nvSpPr>
              <p:cNvPr id="24" name="Shape 402"/>
              <p:cNvSpPr/>
              <p:nvPr/>
            </p:nvSpPr>
            <p:spPr>
              <a:xfrm>
                <a:off x="8699476" y="1287959"/>
                <a:ext cx="1243800" cy="414299"/>
              </a:xfrm>
              <a:prstGeom prst="triangle">
                <a:avLst>
                  <a:gd name="adj" fmla="val 0"/>
                </a:avLst>
              </a:prstGeom>
              <a:solidFill>
                <a:srgbClr val="D26F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5" name="Shape 403"/>
              <p:cNvSpPr/>
              <p:nvPr/>
            </p:nvSpPr>
            <p:spPr>
              <a:xfrm rot="10800000" flipH="1">
                <a:off x="-308909" y="1697038"/>
                <a:ext cx="9030600" cy="12438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6" name="Shape 404"/>
              <p:cNvSpPr/>
              <p:nvPr/>
            </p:nvSpPr>
            <p:spPr>
              <a:xfrm rot="10800000" flipH="1">
                <a:off x="8707495" y="1697042"/>
                <a:ext cx="1243800" cy="1243800"/>
              </a:xfrm>
              <a:prstGeom prst="rtTriangle">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7" name="Shape 405"/>
              <p:cNvSpPr/>
              <p:nvPr/>
            </p:nvSpPr>
            <p:spPr>
              <a:xfrm flipH="1">
                <a:off x="-1535283" y="1697042"/>
                <a:ext cx="1243800" cy="1243800"/>
              </a:xfrm>
              <a:prstGeom prst="rtTriangle">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8" name="Shape 406"/>
              <p:cNvSpPr/>
              <p:nvPr/>
            </p:nvSpPr>
            <p:spPr>
              <a:xfrm rot="10800000">
                <a:off x="-1535278" y="2940859"/>
                <a:ext cx="1243800" cy="414300"/>
              </a:xfrm>
              <a:prstGeom prst="triangle">
                <a:avLst>
                  <a:gd name="adj" fmla="val 0"/>
                </a:avLst>
              </a:prstGeom>
              <a:solidFill>
                <a:srgbClr val="D26F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sp>
          <p:nvSpPr>
            <p:cNvPr id="20" name="Shape 407"/>
            <p:cNvSpPr txBox="1">
              <a:spLocks/>
            </p:cNvSpPr>
            <p:nvPr/>
          </p:nvSpPr>
          <p:spPr>
            <a:xfrm>
              <a:off x="2765875" y="2022257"/>
              <a:ext cx="3917100" cy="7128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pPr algn="ctr"/>
              <a:r>
                <a:rPr lang="en" sz="2400" dirty="0" smtClean="0"/>
                <a:t>Fungsional</a:t>
              </a:r>
              <a:endParaRPr lang="en" sz="2400" dirty="0"/>
            </a:p>
          </p:txBody>
        </p:sp>
      </p:grpSp>
      <p:graphicFrame>
        <p:nvGraphicFramePr>
          <p:cNvPr id="3" name="Table 2"/>
          <p:cNvGraphicFramePr>
            <a:graphicFrameLocks noGrp="1"/>
          </p:cNvGraphicFramePr>
          <p:nvPr>
            <p:extLst>
              <p:ext uri="{D42A27DB-BD31-4B8C-83A1-F6EECF244321}">
                <p14:modId xmlns:p14="http://schemas.microsoft.com/office/powerpoint/2010/main" val="3614889292"/>
              </p:ext>
            </p:extLst>
          </p:nvPr>
        </p:nvGraphicFramePr>
        <p:xfrm>
          <a:off x="194799" y="1881665"/>
          <a:ext cx="3308891" cy="4389120"/>
        </p:xfrm>
        <a:graphic>
          <a:graphicData uri="http://schemas.openxmlformats.org/drawingml/2006/table">
            <a:tbl>
              <a:tblPr firstRow="1" firstCol="1" bandRow="1">
                <a:tableStyleId>{6E25E649-3F16-4E02-A733-19D2CDBF48F0}</a:tableStyleId>
              </a:tblPr>
              <a:tblGrid>
                <a:gridCol w="826713"/>
                <a:gridCol w="900818"/>
                <a:gridCol w="900818"/>
                <a:gridCol w="680542"/>
              </a:tblGrid>
              <a:tr h="153079">
                <a:tc rowSpan="2">
                  <a:txBody>
                    <a:bodyPr/>
                    <a:lstStyle/>
                    <a:p>
                      <a:pPr algn="ctr">
                        <a:spcAft>
                          <a:spcPts val="600"/>
                        </a:spcAft>
                      </a:pPr>
                      <a:r>
                        <a:rPr lang="en-US" sz="1200" dirty="0">
                          <a:effectLst/>
                        </a:rPr>
                        <a:t>No</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algn="ctr">
                        <a:spcAft>
                          <a:spcPts val="600"/>
                        </a:spcAft>
                      </a:pPr>
                      <a:r>
                        <a:rPr lang="en-US" sz="1200" dirty="0" err="1">
                          <a:effectLst/>
                        </a:rPr>
                        <a:t>Pengujian</a:t>
                      </a:r>
                      <a:r>
                        <a:rPr lang="en-US" sz="12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algn="ctr">
                        <a:spcAft>
                          <a:spcPts val="60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vMerge="1">
                  <a:txBody>
                    <a:bodyPr/>
                    <a:lstStyle/>
                    <a:p>
                      <a:endParaRPr lang="en-US"/>
                    </a:p>
                  </a:txBody>
                  <a:tcPr/>
                </a:tc>
                <a:tc>
                  <a:txBody>
                    <a:bodyPr/>
                    <a:lstStyle/>
                    <a:p>
                      <a:pPr algn="ctr">
                        <a:spcAft>
                          <a:spcPts val="600"/>
                        </a:spcAft>
                      </a:pPr>
                      <a:r>
                        <a:rPr lang="en-US" sz="1200" dirty="0">
                          <a:effectLst/>
                        </a:rPr>
                        <a:t>Speedometer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Sensor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err="1">
                          <a:effectLst/>
                        </a:rPr>
                        <a:t>Selisih</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06158">
                <a:tc>
                  <a:txBody>
                    <a:bodyPr/>
                    <a:lstStyle/>
                    <a:p>
                      <a:pPr algn="ctr">
                        <a:spcAft>
                          <a:spcPts val="600"/>
                        </a:spcAft>
                      </a:pPr>
                      <a:r>
                        <a:rPr lang="en-US" sz="1200" dirty="0">
                          <a:effectLst/>
                        </a:rPr>
                        <a:t>1</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20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a:effectLst/>
                        </a:rPr>
                        <a:t>20.41 Km/Jam</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0.41</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06158">
                <a:tc>
                  <a:txBody>
                    <a:bodyPr/>
                    <a:lstStyle/>
                    <a:p>
                      <a:pPr algn="ctr">
                        <a:spcAft>
                          <a:spcPts val="600"/>
                        </a:spcAft>
                      </a:pPr>
                      <a:r>
                        <a:rPr lang="en-US" sz="1200">
                          <a:effectLst/>
                        </a:rPr>
                        <a:t>2</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40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40.43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0.43</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06158">
                <a:tc>
                  <a:txBody>
                    <a:bodyPr/>
                    <a:lstStyle/>
                    <a:p>
                      <a:pPr algn="ctr">
                        <a:spcAft>
                          <a:spcPts val="600"/>
                        </a:spcAft>
                      </a:pPr>
                      <a:r>
                        <a:rPr lang="en-US" sz="1200">
                          <a:effectLst/>
                        </a:rPr>
                        <a:t>3</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20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20.86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0.86</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06158">
                <a:tc>
                  <a:txBody>
                    <a:bodyPr/>
                    <a:lstStyle/>
                    <a:p>
                      <a:pPr algn="ctr">
                        <a:spcAft>
                          <a:spcPts val="600"/>
                        </a:spcAft>
                      </a:pPr>
                      <a:r>
                        <a:rPr lang="en-US" sz="1200">
                          <a:effectLst/>
                        </a:rPr>
                        <a:t>4</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19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19.26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0.26</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06158">
                <a:tc>
                  <a:txBody>
                    <a:bodyPr/>
                    <a:lstStyle/>
                    <a:p>
                      <a:pPr algn="ctr">
                        <a:spcAft>
                          <a:spcPts val="600"/>
                        </a:spcAft>
                      </a:pPr>
                      <a:r>
                        <a:rPr lang="en-US" sz="1200">
                          <a:effectLst/>
                        </a:rPr>
                        <a:t>5</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a:effectLst/>
                        </a:rPr>
                        <a:t>15 Km/Jam</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15.84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0.84</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06158">
                <a:tc>
                  <a:txBody>
                    <a:bodyPr/>
                    <a:lstStyle/>
                    <a:p>
                      <a:pPr algn="ctr">
                        <a:spcAft>
                          <a:spcPts val="600"/>
                        </a:spcAft>
                      </a:pPr>
                      <a:r>
                        <a:rPr lang="en-US" sz="1200">
                          <a:effectLst/>
                        </a:rPr>
                        <a:t>6</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a:effectLst/>
                        </a:rPr>
                        <a:t>30 Km/Jam</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31.00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1.00</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06158">
                <a:tc>
                  <a:txBody>
                    <a:bodyPr/>
                    <a:lstStyle/>
                    <a:p>
                      <a:pPr algn="ctr">
                        <a:spcAft>
                          <a:spcPts val="600"/>
                        </a:spcAft>
                      </a:pPr>
                      <a:r>
                        <a:rPr lang="en-US" sz="1200">
                          <a:effectLst/>
                        </a:rPr>
                        <a:t>7</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a:effectLst/>
                        </a:rPr>
                        <a:t>12 Km/Jam</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12.79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0.79</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06158">
                <a:tc>
                  <a:txBody>
                    <a:bodyPr/>
                    <a:lstStyle/>
                    <a:p>
                      <a:pPr algn="ctr">
                        <a:spcAft>
                          <a:spcPts val="600"/>
                        </a:spcAft>
                      </a:pPr>
                      <a:r>
                        <a:rPr lang="en-US" sz="1200">
                          <a:effectLst/>
                        </a:rPr>
                        <a:t>8</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a:effectLst/>
                        </a:rPr>
                        <a:t>19 Km/Jam</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19.20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0.20</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06158">
                <a:tc>
                  <a:txBody>
                    <a:bodyPr/>
                    <a:lstStyle/>
                    <a:p>
                      <a:pPr algn="ctr">
                        <a:spcAft>
                          <a:spcPts val="600"/>
                        </a:spcAft>
                      </a:pPr>
                      <a:r>
                        <a:rPr lang="en-US" sz="1200">
                          <a:effectLst/>
                        </a:rPr>
                        <a:t>9</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a:effectLst/>
                        </a:rPr>
                        <a:t>33 Km/Jam</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33.21 Km/Jam</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0.21</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06158">
                <a:tc>
                  <a:txBody>
                    <a:bodyPr/>
                    <a:lstStyle/>
                    <a:p>
                      <a:pPr algn="ctr">
                        <a:spcAft>
                          <a:spcPts val="600"/>
                        </a:spcAft>
                      </a:pPr>
                      <a:r>
                        <a:rPr lang="en-US" sz="1200">
                          <a:effectLst/>
                        </a:rPr>
                        <a:t>10</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a:effectLst/>
                        </a:rPr>
                        <a:t>45 Km/Jam</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a:effectLst/>
                        </a:rPr>
                        <a:t>45.84 Km/Jam</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200" dirty="0">
                          <a:effectLst/>
                        </a:rPr>
                        <a:t>0.84</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170088">
                <a:tc gridSpan="3">
                  <a:txBody>
                    <a:bodyPr/>
                    <a:lstStyle/>
                    <a:p>
                      <a:pPr algn="ctr">
                        <a:spcAft>
                          <a:spcPts val="600"/>
                        </a:spcAft>
                      </a:pPr>
                      <a:r>
                        <a:rPr lang="en-US" sz="1200" dirty="0">
                          <a:effectLst/>
                        </a:rPr>
                        <a:t>Total</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algn="ctr">
                        <a:spcAft>
                          <a:spcPts val="600"/>
                        </a:spcAft>
                      </a:pPr>
                      <a:r>
                        <a:rPr lang="en-US" sz="1200" dirty="0">
                          <a:effectLst/>
                        </a:rPr>
                        <a:t>5.84</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817781290"/>
              </p:ext>
            </p:extLst>
          </p:nvPr>
        </p:nvGraphicFramePr>
        <p:xfrm>
          <a:off x="3565256" y="1933433"/>
          <a:ext cx="3074859" cy="2279856"/>
        </p:xfrm>
        <a:graphic>
          <a:graphicData uri="http://schemas.openxmlformats.org/drawingml/2006/table">
            <a:tbl>
              <a:tblPr firstRow="1" firstCol="1" bandRow="1">
                <a:tableStyleId>{5C22544A-7EE6-4342-B048-85BDC9FD1C3A}</a:tableStyleId>
              </a:tblPr>
              <a:tblGrid>
                <a:gridCol w="431247"/>
                <a:gridCol w="1285938"/>
                <a:gridCol w="606236"/>
                <a:gridCol w="751438"/>
              </a:tblGrid>
              <a:tr h="272272">
                <a:tc rowSpan="2">
                  <a:txBody>
                    <a:bodyPr/>
                    <a:lstStyle/>
                    <a:p>
                      <a:pPr algn="ctr">
                        <a:spcAft>
                          <a:spcPts val="600"/>
                        </a:spcAft>
                      </a:pPr>
                      <a:r>
                        <a:rPr lang="en-US" sz="1600" dirty="0">
                          <a:effectLst/>
                        </a:rPr>
                        <a:t>No</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algn="ctr">
                        <a:spcAft>
                          <a:spcPts val="600"/>
                        </a:spcAft>
                      </a:pPr>
                      <a:r>
                        <a:rPr lang="en-US" sz="1600" dirty="0" err="1">
                          <a:effectLst/>
                        </a:rPr>
                        <a:t>Pengujian</a:t>
                      </a:r>
                      <a:r>
                        <a:rPr lang="en-US" sz="1600" dirty="0">
                          <a:effectLst/>
                        </a:rPr>
                        <a:t> </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algn="ctr">
                        <a:spcAft>
                          <a:spcPts val="600"/>
                        </a:spcAft>
                      </a:pPr>
                      <a:r>
                        <a:rPr lang="en-US" sz="1600">
                          <a:effectLst/>
                        </a:rPr>
                        <a:t> </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544544">
                <a:tc vMerge="1">
                  <a:txBody>
                    <a:bodyPr/>
                    <a:lstStyle/>
                    <a:p>
                      <a:endParaRPr lang="en-US"/>
                    </a:p>
                  </a:txBody>
                  <a:tcPr/>
                </a:tc>
                <a:tc>
                  <a:txBody>
                    <a:bodyPr/>
                    <a:lstStyle/>
                    <a:p>
                      <a:pPr algn="ctr">
                        <a:spcAft>
                          <a:spcPts val="600"/>
                        </a:spcAft>
                      </a:pPr>
                      <a:r>
                        <a:rPr lang="en-US" sz="1600" dirty="0">
                          <a:effectLst/>
                        </a:rPr>
                        <a:t>Speedometer (Km/Jam)</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err="1">
                          <a:effectLst/>
                        </a:rPr>
                        <a:t>Nilai</a:t>
                      </a:r>
                      <a:r>
                        <a:rPr lang="en-US" sz="1600" dirty="0">
                          <a:effectLst/>
                        </a:rPr>
                        <a:t> Error</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a:effectLst/>
                        </a:rPr>
                        <a:t>Rata-Rata</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272272">
                <a:tc>
                  <a:txBody>
                    <a:bodyPr/>
                    <a:lstStyle/>
                    <a:p>
                      <a:pPr algn="ctr">
                        <a:spcAft>
                          <a:spcPts val="600"/>
                        </a:spcAft>
                      </a:pPr>
                      <a:r>
                        <a:rPr lang="en-US" sz="1600">
                          <a:effectLst/>
                        </a:rPr>
                        <a:t>1</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a:effectLst/>
                        </a:rPr>
                        <a:t>10-15 Km/jam</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a:effectLst/>
                        </a:rPr>
                        <a:t>319</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a:effectLst/>
                        </a:rPr>
                        <a:t>63.8</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272272">
                <a:tc>
                  <a:txBody>
                    <a:bodyPr/>
                    <a:lstStyle/>
                    <a:p>
                      <a:pPr algn="ctr">
                        <a:spcAft>
                          <a:spcPts val="600"/>
                        </a:spcAft>
                      </a:pPr>
                      <a:r>
                        <a:rPr lang="en-US" sz="1600">
                          <a:effectLst/>
                        </a:rPr>
                        <a:t>2</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a:effectLst/>
                        </a:rPr>
                        <a:t>16-20 Km/jam</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501</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100.02</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272272">
                <a:tc>
                  <a:txBody>
                    <a:bodyPr/>
                    <a:lstStyle/>
                    <a:p>
                      <a:pPr algn="ctr">
                        <a:spcAft>
                          <a:spcPts val="600"/>
                        </a:spcAft>
                      </a:pPr>
                      <a:r>
                        <a:rPr lang="en-US" sz="1600">
                          <a:effectLst/>
                        </a:rPr>
                        <a:t>3</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21-25 Km/Jam</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a:effectLst/>
                        </a:rPr>
                        <a:t>632</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a:effectLst/>
                        </a:rPr>
                        <a:t>126.4</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74791068"/>
              </p:ext>
            </p:extLst>
          </p:nvPr>
        </p:nvGraphicFramePr>
        <p:xfrm>
          <a:off x="6703085" y="1857749"/>
          <a:ext cx="1737231" cy="4267200"/>
        </p:xfrm>
        <a:graphic>
          <a:graphicData uri="http://schemas.openxmlformats.org/drawingml/2006/table">
            <a:tbl>
              <a:tblPr firstRow="1" firstCol="1" bandRow="1">
                <a:tableStyleId>{5C22544A-7EE6-4342-B048-85BDC9FD1C3A}</a:tableStyleId>
              </a:tblPr>
              <a:tblGrid>
                <a:gridCol w="423752"/>
                <a:gridCol w="726862"/>
                <a:gridCol w="586617"/>
              </a:tblGrid>
              <a:tr h="0">
                <a:tc>
                  <a:txBody>
                    <a:bodyPr/>
                    <a:lstStyle/>
                    <a:p>
                      <a:pPr algn="ctr">
                        <a:spcBef>
                          <a:spcPts val="1000"/>
                        </a:spcBef>
                        <a:spcAft>
                          <a:spcPts val="600"/>
                        </a:spcAft>
                      </a:pPr>
                      <a:r>
                        <a:rPr lang="en-US" sz="1400" dirty="0">
                          <a:effectLst/>
                        </a:rPr>
                        <a:t>No</a:t>
                      </a:r>
                      <a:endPar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Bef>
                          <a:spcPts val="1000"/>
                        </a:spcBef>
                        <a:spcAft>
                          <a:spcPts val="600"/>
                        </a:spcAft>
                      </a:pPr>
                      <a:r>
                        <a:rPr lang="en-US" sz="1400">
                          <a:effectLst/>
                        </a:rPr>
                        <a:t>Input Data</a:t>
                      </a:r>
                      <a:endPar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Bef>
                          <a:spcPts val="1000"/>
                        </a:spcBef>
                        <a:spcAft>
                          <a:spcPts val="600"/>
                        </a:spcAft>
                      </a:pPr>
                      <a:r>
                        <a:rPr lang="en-US" sz="1400" dirty="0">
                          <a:effectLst/>
                        </a:rPr>
                        <a:t>Status </a:t>
                      </a:r>
                      <a:r>
                        <a:rPr lang="en-US" sz="1400" dirty="0" err="1">
                          <a:effectLst/>
                        </a:rPr>
                        <a:t>Nilai</a:t>
                      </a:r>
                      <a:endPar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Bef>
                          <a:spcPts val="1000"/>
                        </a:spcBef>
                        <a:spcAft>
                          <a:spcPts val="600"/>
                        </a:spcAft>
                      </a:pPr>
                      <a:r>
                        <a:rPr lang="en-US" sz="1400" dirty="0">
                          <a:effectLst/>
                        </a:rPr>
                        <a:t>1</a:t>
                      </a:r>
                      <a:endPar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Bef>
                          <a:spcPts val="1000"/>
                        </a:spcBef>
                        <a:spcAft>
                          <a:spcPts val="600"/>
                        </a:spcAft>
                      </a:pPr>
                      <a:r>
                        <a:rPr lang="en-US" sz="1400" dirty="0" err="1">
                          <a:effectLst/>
                        </a:rPr>
                        <a:t>lcd.print</a:t>
                      </a:r>
                      <a:r>
                        <a:rPr lang="en-US" sz="1400" dirty="0">
                          <a:effectLst/>
                        </a:rPr>
                        <a:t>("</a:t>
                      </a:r>
                      <a:r>
                        <a:rPr lang="en-US" sz="1400" dirty="0" err="1">
                          <a:effectLst/>
                        </a:rPr>
                        <a:t>Kecepatan</a:t>
                      </a:r>
                      <a:r>
                        <a:rPr lang="en-US" sz="1400" dirty="0">
                          <a:effectLst/>
                        </a:rPr>
                        <a:t>:");</a:t>
                      </a:r>
                      <a:endPar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Bef>
                          <a:spcPts val="1000"/>
                        </a:spcBef>
                        <a:spcAft>
                          <a:spcPts val="600"/>
                        </a:spcAft>
                      </a:pPr>
                      <a:r>
                        <a:rPr lang="en-US" sz="1400">
                          <a:effectLst/>
                        </a:rPr>
                        <a:t>Benar</a:t>
                      </a:r>
                      <a:endPar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Bef>
                          <a:spcPts val="1000"/>
                        </a:spcBef>
                        <a:spcAft>
                          <a:spcPts val="600"/>
                        </a:spcAft>
                      </a:pPr>
                      <a:r>
                        <a:rPr lang="en-US" sz="1400">
                          <a:effectLst/>
                        </a:rPr>
                        <a:t>2</a:t>
                      </a:r>
                      <a:endPar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Bef>
                          <a:spcPts val="1000"/>
                        </a:spcBef>
                        <a:spcAft>
                          <a:spcPts val="600"/>
                        </a:spcAft>
                      </a:pPr>
                      <a:r>
                        <a:rPr lang="en-US" sz="1400" dirty="0" err="1">
                          <a:effectLst/>
                        </a:rPr>
                        <a:t>lcd.print</a:t>
                      </a:r>
                      <a:r>
                        <a:rPr lang="en-US" sz="1400" dirty="0">
                          <a:effectLst/>
                        </a:rPr>
                        <a:t>("</a:t>
                      </a:r>
                      <a:r>
                        <a:rPr lang="en-US" sz="1400" dirty="0" err="1">
                          <a:effectLst/>
                        </a:rPr>
                        <a:t>Getaran</a:t>
                      </a:r>
                      <a:r>
                        <a:rPr lang="en-US" sz="1400" dirty="0">
                          <a:effectLst/>
                        </a:rPr>
                        <a:t>:");</a:t>
                      </a:r>
                      <a:endPar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Bef>
                          <a:spcPts val="1000"/>
                        </a:spcBef>
                        <a:spcAft>
                          <a:spcPts val="600"/>
                        </a:spcAft>
                      </a:pPr>
                      <a:r>
                        <a:rPr lang="en-US" sz="1400">
                          <a:effectLst/>
                        </a:rPr>
                        <a:t>Benar</a:t>
                      </a:r>
                      <a:endPar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Bef>
                          <a:spcPts val="1000"/>
                        </a:spcBef>
                        <a:spcAft>
                          <a:spcPts val="600"/>
                        </a:spcAft>
                      </a:pPr>
                      <a:r>
                        <a:rPr lang="en-US" sz="1400">
                          <a:effectLst/>
                        </a:rPr>
                        <a:t>3</a:t>
                      </a:r>
                      <a:endPar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Bef>
                          <a:spcPts val="1000"/>
                        </a:spcBef>
                        <a:spcAft>
                          <a:spcPts val="600"/>
                        </a:spcAft>
                      </a:pPr>
                      <a:r>
                        <a:rPr lang="en-US" sz="1400" dirty="0" err="1">
                          <a:effectLst/>
                        </a:rPr>
                        <a:t>lcd.print</a:t>
                      </a:r>
                      <a:r>
                        <a:rPr lang="en-US" sz="1400" dirty="0">
                          <a:effectLst/>
                        </a:rPr>
                        <a:t>("</a:t>
                      </a:r>
                      <a:r>
                        <a:rPr lang="en-US" sz="1400" dirty="0" err="1">
                          <a:effectLst/>
                        </a:rPr>
                        <a:t>Aman</a:t>
                      </a:r>
                      <a:r>
                        <a:rPr lang="en-US" sz="1400" dirty="0">
                          <a:effectLst/>
                        </a:rPr>
                        <a:t>-");</a:t>
                      </a:r>
                      <a:endPar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Bef>
                          <a:spcPts val="1000"/>
                        </a:spcBef>
                        <a:spcAft>
                          <a:spcPts val="600"/>
                        </a:spcAft>
                      </a:pPr>
                      <a:r>
                        <a:rPr lang="en-US" sz="1400">
                          <a:effectLst/>
                        </a:rPr>
                        <a:t>Benar</a:t>
                      </a:r>
                      <a:endPar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Bef>
                          <a:spcPts val="1000"/>
                        </a:spcBef>
                        <a:spcAft>
                          <a:spcPts val="600"/>
                        </a:spcAft>
                      </a:pPr>
                      <a:r>
                        <a:rPr lang="en-US" sz="1400">
                          <a:effectLst/>
                        </a:rPr>
                        <a:t>4</a:t>
                      </a:r>
                      <a:endPar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Bef>
                          <a:spcPts val="1000"/>
                        </a:spcBef>
                        <a:spcAft>
                          <a:spcPts val="600"/>
                        </a:spcAft>
                      </a:pPr>
                      <a:r>
                        <a:rPr lang="en-US" sz="1400" dirty="0" err="1">
                          <a:effectLst/>
                        </a:rPr>
                        <a:t>lcd.print</a:t>
                      </a:r>
                      <a:r>
                        <a:rPr lang="en-US" sz="1400" dirty="0">
                          <a:effectLst/>
                        </a:rPr>
                        <a:t>("</a:t>
                      </a:r>
                      <a:r>
                        <a:rPr lang="en-US" sz="1400" dirty="0" err="1">
                          <a:effectLst/>
                        </a:rPr>
                        <a:t>Berpotensi</a:t>
                      </a:r>
                      <a:r>
                        <a:rPr lang="en-US" sz="1400" dirty="0">
                          <a:effectLst/>
                        </a:rPr>
                        <a:t>-");</a:t>
                      </a:r>
                      <a:endPar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Bef>
                          <a:spcPts val="1000"/>
                        </a:spcBef>
                        <a:spcAft>
                          <a:spcPts val="600"/>
                        </a:spcAft>
                      </a:pPr>
                      <a:r>
                        <a:rPr lang="en-US" sz="1400" dirty="0" err="1">
                          <a:effectLst/>
                        </a:rPr>
                        <a:t>Benar</a:t>
                      </a:r>
                      <a:endPar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Bef>
                          <a:spcPts val="1000"/>
                        </a:spcBef>
                        <a:spcAft>
                          <a:spcPts val="600"/>
                        </a:spcAft>
                      </a:pPr>
                      <a:r>
                        <a:rPr lang="en-US" sz="1400">
                          <a:effectLst/>
                        </a:rPr>
                        <a:t>5</a:t>
                      </a:r>
                      <a:endPar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Bef>
                          <a:spcPts val="1000"/>
                        </a:spcBef>
                        <a:spcAft>
                          <a:spcPts val="600"/>
                        </a:spcAft>
                      </a:pPr>
                      <a:r>
                        <a:rPr lang="en-US" sz="1400">
                          <a:effectLst/>
                        </a:rPr>
                        <a:t>lcd.print("Berbahaya-");</a:t>
                      </a:r>
                      <a:endPar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Bef>
                          <a:spcPts val="1000"/>
                        </a:spcBef>
                        <a:spcAft>
                          <a:spcPts val="600"/>
                        </a:spcAft>
                      </a:pPr>
                      <a:r>
                        <a:rPr lang="en-US" sz="1400" dirty="0" err="1">
                          <a:effectLst/>
                        </a:rPr>
                        <a:t>Benar</a:t>
                      </a:r>
                      <a:endPar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7697852"/>
              </p:ext>
            </p:extLst>
          </p:nvPr>
        </p:nvGraphicFramePr>
        <p:xfrm>
          <a:off x="8546468" y="1855662"/>
          <a:ext cx="3404104" cy="3413760"/>
        </p:xfrm>
        <a:graphic>
          <a:graphicData uri="http://schemas.openxmlformats.org/drawingml/2006/table">
            <a:tbl>
              <a:tblPr firstRow="1" firstCol="1" bandRow="1">
                <a:tableStyleId>{5C22544A-7EE6-4342-B048-85BDC9FD1C3A}</a:tableStyleId>
              </a:tblPr>
              <a:tblGrid>
                <a:gridCol w="1134066"/>
                <a:gridCol w="1135019"/>
                <a:gridCol w="1135019"/>
              </a:tblGrid>
              <a:tr h="0">
                <a:tc rowSpan="2">
                  <a:txBody>
                    <a:bodyPr/>
                    <a:lstStyle/>
                    <a:p>
                      <a:pPr algn="ctr">
                        <a:spcAft>
                          <a:spcPts val="600"/>
                        </a:spcAft>
                      </a:pPr>
                      <a:r>
                        <a:rPr lang="en-US" sz="1600" dirty="0">
                          <a:effectLst/>
                        </a:rPr>
                        <a:t>No</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algn="ctr">
                        <a:spcAft>
                          <a:spcPts val="600"/>
                        </a:spcAft>
                      </a:pPr>
                      <a:r>
                        <a:rPr lang="en-US" sz="1600">
                          <a:effectLst/>
                        </a:rPr>
                        <a:t>Pengujian </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r>
              <a:tr h="0">
                <a:tc vMerge="1">
                  <a:txBody>
                    <a:bodyPr/>
                    <a:lstStyle/>
                    <a:p>
                      <a:endParaRPr lang="en-US"/>
                    </a:p>
                  </a:txBody>
                  <a:tcPr/>
                </a:tc>
                <a:tc>
                  <a:txBody>
                    <a:bodyPr/>
                    <a:lstStyle/>
                    <a:p>
                      <a:pPr algn="ctr">
                        <a:spcAft>
                          <a:spcPts val="600"/>
                        </a:spcAft>
                      </a:pPr>
                      <a:r>
                        <a:rPr lang="en-US" sz="1600">
                          <a:effectLst/>
                        </a:rPr>
                        <a:t>Pengukuran Sensor (cm)</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Pengukuran Manual</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Aft>
                          <a:spcPts val="600"/>
                        </a:spcAft>
                      </a:pPr>
                      <a:r>
                        <a:rPr lang="en-US" sz="1600">
                          <a:effectLst/>
                        </a:rPr>
                        <a:t>1</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1</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Benar</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Aft>
                          <a:spcPts val="600"/>
                        </a:spcAft>
                      </a:pPr>
                      <a:r>
                        <a:rPr lang="en-US" sz="1600" dirty="0">
                          <a:effectLst/>
                        </a:rPr>
                        <a:t>2</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2</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Benar</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Aft>
                          <a:spcPts val="600"/>
                        </a:spcAft>
                      </a:pPr>
                      <a:r>
                        <a:rPr lang="en-US" sz="1600" dirty="0">
                          <a:effectLst/>
                        </a:rPr>
                        <a:t>3</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3</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Benar</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Aft>
                          <a:spcPts val="600"/>
                        </a:spcAft>
                      </a:pPr>
                      <a:r>
                        <a:rPr lang="en-US" sz="1600">
                          <a:effectLst/>
                        </a:rPr>
                        <a:t>4</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a:effectLst/>
                        </a:rPr>
                        <a:t>4</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Benar</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Aft>
                          <a:spcPts val="600"/>
                        </a:spcAft>
                      </a:pPr>
                      <a:r>
                        <a:rPr lang="en-US" sz="1600">
                          <a:effectLst/>
                        </a:rPr>
                        <a:t>5</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a:effectLst/>
                        </a:rPr>
                        <a:t>5</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Benar</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Aft>
                          <a:spcPts val="600"/>
                        </a:spcAft>
                      </a:pPr>
                      <a:r>
                        <a:rPr lang="en-US" sz="1600">
                          <a:effectLst/>
                        </a:rPr>
                        <a:t>6</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a:effectLst/>
                        </a:rPr>
                        <a:t>6</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Benar</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Aft>
                          <a:spcPts val="600"/>
                        </a:spcAft>
                      </a:pPr>
                      <a:r>
                        <a:rPr lang="en-US" sz="1600">
                          <a:effectLst/>
                        </a:rPr>
                        <a:t>7</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a:effectLst/>
                        </a:rPr>
                        <a:t>7</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Benar</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Aft>
                          <a:spcPts val="600"/>
                        </a:spcAft>
                      </a:pPr>
                      <a:r>
                        <a:rPr lang="en-US" sz="1600">
                          <a:effectLst/>
                        </a:rPr>
                        <a:t>8</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a:effectLst/>
                        </a:rPr>
                        <a:t>8</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Benar</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Aft>
                          <a:spcPts val="600"/>
                        </a:spcAft>
                      </a:pPr>
                      <a:r>
                        <a:rPr lang="en-US" sz="1600">
                          <a:effectLst/>
                        </a:rPr>
                        <a:t>9</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a:effectLst/>
                        </a:rPr>
                        <a:t>9</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err="1">
                          <a:effectLst/>
                        </a:rPr>
                        <a:t>Benar</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Aft>
                          <a:spcPts val="600"/>
                        </a:spcAft>
                      </a:pPr>
                      <a:r>
                        <a:rPr lang="en-US" sz="1600">
                          <a:effectLst/>
                        </a:rPr>
                        <a:t>10</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a:effectLst/>
                        </a:rPr>
                        <a:t>10</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600"/>
                        </a:spcAft>
                      </a:pPr>
                      <a:r>
                        <a:rPr lang="en-US" sz="1600" dirty="0" err="1">
                          <a:effectLst/>
                        </a:rPr>
                        <a:t>Benar</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0">
                <a:tc>
                  <a:txBody>
                    <a:bodyPr/>
                    <a:lstStyle/>
                    <a:p>
                      <a:pPr algn="ctr">
                        <a:spcAft>
                          <a:spcPts val="600"/>
                        </a:spcAft>
                      </a:pPr>
                      <a:r>
                        <a:rPr lang="en-US" sz="1600">
                          <a:effectLst/>
                        </a:rPr>
                        <a:t>Error</a:t>
                      </a:r>
                      <a:endPar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algn="ctr">
                        <a:spcAft>
                          <a:spcPts val="600"/>
                        </a:spcAft>
                      </a:pPr>
                      <a:r>
                        <a:rPr lang="en-US" sz="1600" dirty="0">
                          <a:effectLst/>
                        </a:rPr>
                        <a:t>0 %</a:t>
                      </a:r>
                      <a:endPar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tr>
            </a:tbl>
          </a:graphicData>
        </a:graphic>
      </p:graphicFrame>
      <p:sp>
        <p:nvSpPr>
          <p:cNvPr id="8" name="Rectangle 7"/>
          <p:cNvSpPr/>
          <p:nvPr/>
        </p:nvSpPr>
        <p:spPr>
          <a:xfrm>
            <a:off x="190122" y="1584269"/>
            <a:ext cx="3313569" cy="28419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Hall Effect Sensor</a:t>
            </a:r>
            <a:endParaRPr lang="en-US" dirty="0"/>
          </a:p>
        </p:txBody>
      </p:sp>
      <p:sp>
        <p:nvSpPr>
          <p:cNvPr id="36" name="Rectangle 35"/>
          <p:cNvSpPr/>
          <p:nvPr/>
        </p:nvSpPr>
        <p:spPr>
          <a:xfrm>
            <a:off x="3565234" y="1586656"/>
            <a:ext cx="3061903" cy="28419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err="1" smtClean="0"/>
              <a:t>VibrationSensor</a:t>
            </a:r>
            <a:endParaRPr lang="en-US" dirty="0"/>
          </a:p>
        </p:txBody>
      </p:sp>
      <p:sp>
        <p:nvSpPr>
          <p:cNvPr id="37" name="Rectangle 36"/>
          <p:cNvSpPr/>
          <p:nvPr/>
        </p:nvSpPr>
        <p:spPr>
          <a:xfrm>
            <a:off x="6696768" y="1513458"/>
            <a:ext cx="1736294" cy="28419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LCD</a:t>
            </a:r>
            <a:endParaRPr lang="en-US" dirty="0"/>
          </a:p>
        </p:txBody>
      </p:sp>
      <p:sp>
        <p:nvSpPr>
          <p:cNvPr id="38" name="Rectangle 37"/>
          <p:cNvSpPr/>
          <p:nvPr/>
        </p:nvSpPr>
        <p:spPr>
          <a:xfrm>
            <a:off x="8564234" y="1528190"/>
            <a:ext cx="3313569" cy="28419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Buzzer</a:t>
            </a:r>
            <a:endParaRPr lang="en-US" dirty="0"/>
          </a:p>
        </p:txBody>
      </p:sp>
    </p:spTree>
    <p:extLst>
      <p:ext uri="{BB962C8B-B14F-4D97-AF65-F5344CB8AC3E}">
        <p14:creationId xmlns:p14="http://schemas.microsoft.com/office/powerpoint/2010/main" val="350309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61544" y="1477007"/>
            <a:ext cx="6641946" cy="4940325"/>
          </a:xfrm>
          <a:prstGeom prst="rect">
            <a:avLst/>
          </a:prstGeom>
          <a:solidFill>
            <a:schemeClr val="tx1">
              <a:alpha val="75000"/>
            </a:schemeClr>
          </a:solidFill>
          <a:ln>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717451" y="-323851"/>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Hasil</a:t>
            </a:r>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 </a:t>
            </a:r>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Pengujian</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7240037" y="0"/>
            <a:ext cx="5043756" cy="1210276"/>
            <a:chOff x="2205792" y="1770484"/>
            <a:chExt cx="5043756" cy="1210276"/>
          </a:xfrm>
        </p:grpSpPr>
        <p:grpSp>
          <p:nvGrpSpPr>
            <p:cNvPr id="15" name="Shape 401"/>
            <p:cNvGrpSpPr/>
            <p:nvPr/>
          </p:nvGrpSpPr>
          <p:grpSpPr>
            <a:xfrm>
              <a:off x="2205792" y="1770484"/>
              <a:ext cx="5043756" cy="1210276"/>
              <a:chOff x="-1535283" y="1287959"/>
              <a:chExt cx="11486579" cy="2067200"/>
            </a:xfrm>
          </p:grpSpPr>
          <p:sp>
            <p:nvSpPr>
              <p:cNvPr id="24" name="Shape 402"/>
              <p:cNvSpPr/>
              <p:nvPr/>
            </p:nvSpPr>
            <p:spPr>
              <a:xfrm>
                <a:off x="8699476" y="1287959"/>
                <a:ext cx="1243800" cy="414299"/>
              </a:xfrm>
              <a:prstGeom prst="triangle">
                <a:avLst>
                  <a:gd name="adj" fmla="val 0"/>
                </a:avLst>
              </a:prstGeom>
              <a:solidFill>
                <a:srgbClr val="D26F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5" name="Shape 403"/>
              <p:cNvSpPr/>
              <p:nvPr/>
            </p:nvSpPr>
            <p:spPr>
              <a:xfrm rot="10800000" flipH="1">
                <a:off x="-308909" y="1697038"/>
                <a:ext cx="9030600" cy="12438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6" name="Shape 404"/>
              <p:cNvSpPr/>
              <p:nvPr/>
            </p:nvSpPr>
            <p:spPr>
              <a:xfrm rot="10800000" flipH="1">
                <a:off x="8707495" y="1697042"/>
                <a:ext cx="1243800" cy="1243800"/>
              </a:xfrm>
              <a:prstGeom prst="rtTriangle">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7" name="Shape 405"/>
              <p:cNvSpPr/>
              <p:nvPr/>
            </p:nvSpPr>
            <p:spPr>
              <a:xfrm flipH="1">
                <a:off x="-1535283" y="1697042"/>
                <a:ext cx="1243800" cy="1243800"/>
              </a:xfrm>
              <a:prstGeom prst="rtTriangle">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8" name="Shape 406"/>
              <p:cNvSpPr/>
              <p:nvPr/>
            </p:nvSpPr>
            <p:spPr>
              <a:xfrm rot="10800000">
                <a:off x="-1535278" y="2940859"/>
                <a:ext cx="1243800" cy="414300"/>
              </a:xfrm>
              <a:prstGeom prst="triangle">
                <a:avLst>
                  <a:gd name="adj" fmla="val 0"/>
                </a:avLst>
              </a:prstGeom>
              <a:solidFill>
                <a:srgbClr val="D26F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sp>
          <p:nvSpPr>
            <p:cNvPr id="20" name="Shape 407"/>
            <p:cNvSpPr txBox="1">
              <a:spLocks/>
            </p:cNvSpPr>
            <p:nvPr/>
          </p:nvSpPr>
          <p:spPr>
            <a:xfrm>
              <a:off x="2765875" y="2022257"/>
              <a:ext cx="3917100" cy="7128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pPr algn="ctr"/>
              <a:r>
                <a:rPr lang="en" sz="2400" dirty="0" smtClean="0"/>
                <a:t>Fungsional</a:t>
              </a:r>
              <a:endParaRPr lang="en" sz="2400" dirty="0"/>
            </a:p>
          </p:txBody>
        </p:sp>
      </p:grpSp>
      <p:graphicFrame>
        <p:nvGraphicFramePr>
          <p:cNvPr id="2" name="Table 1"/>
          <p:cNvGraphicFramePr>
            <a:graphicFrameLocks noGrp="1"/>
          </p:cNvGraphicFramePr>
          <p:nvPr>
            <p:extLst>
              <p:ext uri="{D42A27DB-BD31-4B8C-83A1-F6EECF244321}">
                <p14:modId xmlns:p14="http://schemas.microsoft.com/office/powerpoint/2010/main" val="1102642976"/>
              </p:ext>
            </p:extLst>
          </p:nvPr>
        </p:nvGraphicFramePr>
        <p:xfrm>
          <a:off x="2301086" y="1937105"/>
          <a:ext cx="7652506" cy="4267157"/>
        </p:xfrm>
        <a:graphic>
          <a:graphicData uri="http://schemas.openxmlformats.org/drawingml/2006/table">
            <a:tbl>
              <a:tblPr firstRow="1" firstCol="1" bandRow="1">
                <a:tableStyleId>{0505E3EF-67EA-436B-97B2-0124C06EBD24}</a:tableStyleId>
              </a:tblPr>
              <a:tblGrid>
                <a:gridCol w="1519145"/>
                <a:gridCol w="2555563"/>
                <a:gridCol w="3577798"/>
              </a:tblGrid>
              <a:tr h="1371579">
                <a:tc>
                  <a:txBody>
                    <a:bodyPr/>
                    <a:lstStyle/>
                    <a:p>
                      <a:pPr marL="0" marR="0" algn="ctr">
                        <a:spcBef>
                          <a:spcPts val="0"/>
                        </a:spcBef>
                        <a:spcAft>
                          <a:spcPts val="0"/>
                        </a:spcAft>
                      </a:pPr>
                      <a:r>
                        <a:rPr lang="id-ID" sz="2500" dirty="0" err="1">
                          <a:effectLst/>
                        </a:rPr>
                        <a:t>No</a:t>
                      </a:r>
                      <a:endParaRPr lang="id-ID" sz="2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500" dirty="0" err="1" smtClean="0">
                          <a:effectLst/>
                        </a:rPr>
                        <a:t>Jenis</a:t>
                      </a:r>
                      <a:r>
                        <a:rPr lang="en-US" sz="2500" dirty="0" smtClean="0">
                          <a:effectLst/>
                        </a:rPr>
                        <a:t> </a:t>
                      </a:r>
                      <a:r>
                        <a:rPr lang="en-US" sz="2500" dirty="0" err="1" smtClean="0">
                          <a:effectLst/>
                        </a:rPr>
                        <a:t>Pengujian</a:t>
                      </a:r>
                      <a:endParaRPr lang="id-ID" sz="2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500" dirty="0" err="1" smtClean="0">
                          <a:effectLst/>
                        </a:rPr>
                        <a:t>Hasil</a:t>
                      </a:r>
                      <a:r>
                        <a:rPr lang="en-US" sz="2500" dirty="0" smtClean="0">
                          <a:effectLst/>
                        </a:rPr>
                        <a:t> </a:t>
                      </a:r>
                      <a:r>
                        <a:rPr lang="en-US" sz="2500" dirty="0" err="1" smtClean="0">
                          <a:effectLst/>
                        </a:rPr>
                        <a:t>Pengujian</a:t>
                      </a:r>
                      <a:endParaRPr lang="id-ID" sz="2500" dirty="0">
                        <a:effectLst/>
                      </a:endParaRPr>
                    </a:p>
                  </a:txBody>
                  <a:tcPr marL="68580" marR="68580" marT="0" marB="0" anchor="ctr"/>
                </a:tc>
              </a:tr>
              <a:tr h="685789">
                <a:tc>
                  <a:txBody>
                    <a:bodyPr/>
                    <a:lstStyle/>
                    <a:p>
                      <a:pPr marL="0" marR="0" algn="ctr">
                        <a:spcBef>
                          <a:spcPts val="0"/>
                        </a:spcBef>
                        <a:spcAft>
                          <a:spcPts val="0"/>
                        </a:spcAft>
                      </a:pPr>
                      <a:r>
                        <a:rPr lang="id-ID" sz="2500">
                          <a:effectLst/>
                        </a:rPr>
                        <a:t>1</a:t>
                      </a:r>
                      <a:endParaRPr lang="id-ID" sz="2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500" dirty="0" smtClean="0">
                          <a:solidFill>
                            <a:schemeClr val="dk1"/>
                          </a:solidFill>
                          <a:effectLst/>
                          <a:latin typeface="+mn-lt"/>
                          <a:ea typeface="+mn-ea"/>
                          <a:cs typeface="+mn-cs"/>
                        </a:rPr>
                        <a:t>Hall</a:t>
                      </a:r>
                      <a:r>
                        <a:rPr lang="en-US" sz="2500" baseline="0" dirty="0" smtClean="0">
                          <a:solidFill>
                            <a:schemeClr val="dk1"/>
                          </a:solidFill>
                          <a:effectLst/>
                          <a:latin typeface="+mn-lt"/>
                          <a:ea typeface="+mn-ea"/>
                          <a:cs typeface="+mn-cs"/>
                        </a:rPr>
                        <a:t> Effect Sensor</a:t>
                      </a:r>
                      <a:endParaRPr lang="id-ID" sz="2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500" dirty="0" err="1"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Nilai</a:t>
                      </a:r>
                      <a:r>
                        <a:rPr lang="en-US" sz="25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Error:</a:t>
                      </a:r>
                      <a:r>
                        <a:rPr lang="en-US" sz="2500" baseline="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±0.584 Km/Jam</a:t>
                      </a:r>
                      <a:endParaRPr lang="id-ID" sz="2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r>
              <a:tr h="685789">
                <a:tc>
                  <a:txBody>
                    <a:bodyPr/>
                    <a:lstStyle/>
                    <a:p>
                      <a:pPr marL="0" marR="0" algn="ctr">
                        <a:spcBef>
                          <a:spcPts val="0"/>
                        </a:spcBef>
                        <a:spcAft>
                          <a:spcPts val="0"/>
                        </a:spcAft>
                      </a:pPr>
                      <a:r>
                        <a:rPr lang="id-ID" sz="2500">
                          <a:effectLst/>
                        </a:rPr>
                        <a:t>2</a:t>
                      </a:r>
                      <a:endParaRPr lang="id-ID" sz="2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500" dirty="0" smtClean="0">
                          <a:solidFill>
                            <a:schemeClr val="dk1"/>
                          </a:solidFill>
                          <a:effectLst/>
                          <a:latin typeface="+mn-lt"/>
                          <a:ea typeface="+mn-ea"/>
                          <a:cs typeface="+mn-cs"/>
                        </a:rPr>
                        <a:t>Vibration</a:t>
                      </a:r>
                      <a:r>
                        <a:rPr lang="en-US" sz="2500" baseline="0" dirty="0" smtClean="0">
                          <a:solidFill>
                            <a:schemeClr val="dk1"/>
                          </a:solidFill>
                          <a:effectLst/>
                          <a:latin typeface="+mn-lt"/>
                          <a:ea typeface="+mn-ea"/>
                          <a:cs typeface="+mn-cs"/>
                        </a:rPr>
                        <a:t> Sensor</a:t>
                      </a:r>
                      <a:endParaRPr lang="id-ID" sz="2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500" dirty="0" err="1"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Semakin</a:t>
                      </a:r>
                      <a:r>
                        <a:rPr lang="en-US" sz="25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500" dirty="0" err="1"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Cepat</a:t>
                      </a:r>
                      <a:r>
                        <a:rPr lang="en-US" sz="2500" baseline="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500" baseline="0" dirty="0" err="1"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Semakin</a:t>
                      </a:r>
                      <a:r>
                        <a:rPr lang="en-US" sz="2500" baseline="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500" baseline="0" dirty="0" err="1"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Besar</a:t>
                      </a:r>
                      <a:r>
                        <a:rPr lang="en-US" sz="2500" baseline="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500" baseline="0" dirty="0" err="1"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Getaran</a:t>
                      </a:r>
                      <a:endParaRPr lang="id-ID" sz="2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r>
              <a:tr h="685789">
                <a:tc>
                  <a:txBody>
                    <a:bodyPr/>
                    <a:lstStyle/>
                    <a:p>
                      <a:pPr marL="0" marR="0" algn="ctr">
                        <a:spcBef>
                          <a:spcPts val="0"/>
                        </a:spcBef>
                        <a:spcAft>
                          <a:spcPts val="0"/>
                        </a:spcAft>
                      </a:pPr>
                      <a:r>
                        <a:rPr lang="id-ID" sz="2500">
                          <a:effectLst/>
                        </a:rPr>
                        <a:t>3</a:t>
                      </a:r>
                      <a:endParaRPr lang="id-ID" sz="2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500" dirty="0" smtClean="0">
                          <a:effectLst/>
                        </a:rPr>
                        <a:t>LCD</a:t>
                      </a:r>
                      <a:endParaRPr lang="id-ID" sz="2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500" dirty="0" err="1"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Akurasi</a:t>
                      </a:r>
                      <a:r>
                        <a:rPr lang="en-US" sz="2500" baseline="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100%</a:t>
                      </a:r>
                      <a:endParaRPr lang="id-ID" sz="2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r>
              <a:tr h="685789">
                <a:tc>
                  <a:txBody>
                    <a:bodyPr/>
                    <a:lstStyle/>
                    <a:p>
                      <a:pPr marL="0" marR="0" algn="ctr">
                        <a:spcBef>
                          <a:spcPts val="0"/>
                        </a:spcBef>
                        <a:spcAft>
                          <a:spcPts val="0"/>
                        </a:spcAft>
                      </a:pPr>
                      <a:r>
                        <a:rPr lang="id-ID" sz="2500">
                          <a:effectLst/>
                        </a:rPr>
                        <a:t>4</a:t>
                      </a:r>
                      <a:endParaRPr lang="id-ID" sz="2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500" dirty="0" smtClean="0">
                          <a:effectLst/>
                        </a:rPr>
                        <a:t>Buzzer</a:t>
                      </a:r>
                      <a:endParaRPr lang="id-ID" sz="2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500" dirty="0" err="1"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Akurasi</a:t>
                      </a:r>
                      <a:r>
                        <a:rPr lang="en-US" sz="2500" baseline="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100%</a:t>
                      </a:r>
                      <a:endParaRPr lang="id-ID" sz="2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76136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537" y="1525454"/>
            <a:ext cx="7002603" cy="4940325"/>
          </a:xfrm>
          <a:prstGeom prst="rect">
            <a:avLst/>
          </a:prstGeom>
          <a:solidFill>
            <a:schemeClr val="tx1">
              <a:alpha val="75000"/>
            </a:schemeClr>
          </a:solidFill>
          <a:ln>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40"/>
          <p:cNvSpPr/>
          <p:nvPr/>
        </p:nvSpPr>
        <p:spPr>
          <a:xfrm>
            <a:off x="294763" y="5066214"/>
            <a:ext cx="5113816" cy="1261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30"/>
          <p:cNvSpPr/>
          <p:nvPr/>
        </p:nvSpPr>
        <p:spPr>
          <a:xfrm>
            <a:off x="143185" y="3037855"/>
            <a:ext cx="5503636" cy="1904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p:cNvSpPr/>
          <p:nvPr/>
        </p:nvSpPr>
        <p:spPr>
          <a:xfrm>
            <a:off x="7030739" y="1339163"/>
            <a:ext cx="5161261" cy="52558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717451" y="-323851"/>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Hasil</a:t>
            </a:r>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 </a:t>
            </a:r>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Pengujian</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7093391" y="23130"/>
            <a:ext cx="5043756" cy="1210276"/>
            <a:chOff x="2205792" y="1770484"/>
            <a:chExt cx="5043756" cy="1210276"/>
          </a:xfrm>
        </p:grpSpPr>
        <p:grpSp>
          <p:nvGrpSpPr>
            <p:cNvPr id="15" name="Shape 401"/>
            <p:cNvGrpSpPr/>
            <p:nvPr/>
          </p:nvGrpSpPr>
          <p:grpSpPr>
            <a:xfrm>
              <a:off x="2205792" y="1770484"/>
              <a:ext cx="5043756" cy="1210276"/>
              <a:chOff x="-1535283" y="1287959"/>
              <a:chExt cx="11486579" cy="2067200"/>
            </a:xfrm>
          </p:grpSpPr>
          <p:sp>
            <p:nvSpPr>
              <p:cNvPr id="24" name="Shape 402"/>
              <p:cNvSpPr/>
              <p:nvPr/>
            </p:nvSpPr>
            <p:spPr>
              <a:xfrm>
                <a:off x="8699476" y="1287959"/>
                <a:ext cx="1243800" cy="414299"/>
              </a:xfrm>
              <a:prstGeom prst="triangle">
                <a:avLst>
                  <a:gd name="adj" fmla="val 0"/>
                </a:avLst>
              </a:prstGeom>
              <a:solidFill>
                <a:srgbClr val="D26F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5" name="Shape 403"/>
              <p:cNvSpPr/>
              <p:nvPr/>
            </p:nvSpPr>
            <p:spPr>
              <a:xfrm rot="10800000" flipH="1">
                <a:off x="-308909" y="1697038"/>
                <a:ext cx="9030600" cy="12438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6" name="Shape 404"/>
              <p:cNvSpPr/>
              <p:nvPr/>
            </p:nvSpPr>
            <p:spPr>
              <a:xfrm rot="10800000" flipH="1">
                <a:off x="8707495" y="1697042"/>
                <a:ext cx="1243800" cy="1243800"/>
              </a:xfrm>
              <a:prstGeom prst="rtTriangle">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7" name="Shape 405"/>
              <p:cNvSpPr/>
              <p:nvPr/>
            </p:nvSpPr>
            <p:spPr>
              <a:xfrm flipH="1">
                <a:off x="-1535283" y="1697042"/>
                <a:ext cx="1243800" cy="1243800"/>
              </a:xfrm>
              <a:prstGeom prst="rtTriangle">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8" name="Shape 406"/>
              <p:cNvSpPr/>
              <p:nvPr/>
            </p:nvSpPr>
            <p:spPr>
              <a:xfrm rot="10800000">
                <a:off x="-1535278" y="2940859"/>
                <a:ext cx="1243800" cy="414300"/>
              </a:xfrm>
              <a:prstGeom prst="triangle">
                <a:avLst>
                  <a:gd name="adj" fmla="val 0"/>
                </a:avLst>
              </a:prstGeom>
              <a:solidFill>
                <a:srgbClr val="D26F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sp>
          <p:nvSpPr>
            <p:cNvPr id="20" name="Shape 407"/>
            <p:cNvSpPr txBox="1">
              <a:spLocks/>
            </p:cNvSpPr>
            <p:nvPr/>
          </p:nvSpPr>
          <p:spPr>
            <a:xfrm>
              <a:off x="2765875" y="2022257"/>
              <a:ext cx="3917100" cy="7128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pPr algn="ctr"/>
              <a:r>
                <a:rPr lang="en" sz="2400" dirty="0" smtClean="0"/>
                <a:t>Akurasi Naive Bayes</a:t>
              </a:r>
              <a:endParaRPr lang="en" sz="2400" dirty="0"/>
            </a:p>
          </p:txBody>
        </p:sp>
      </p:grpSp>
      <mc:AlternateContent xmlns:mc="http://schemas.openxmlformats.org/markup-compatibility/2006" xmlns:a14="http://schemas.microsoft.com/office/drawing/2010/main">
        <mc:Choice Requires="a14">
          <p:sp>
            <p:nvSpPr>
              <p:cNvPr id="30" name="Rectangle 29"/>
              <p:cNvSpPr/>
              <p:nvPr/>
            </p:nvSpPr>
            <p:spPr>
              <a:xfrm>
                <a:off x="143186" y="3131654"/>
                <a:ext cx="5505468" cy="13651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2800" b="1" i="1" smtClean="0"/>
                        <m:t>Untuk</m:t>
                      </m:r>
                      <m:r>
                        <m:rPr>
                          <m:nor/>
                        </m:rPr>
                        <a:rPr lang="en-US" sz="2800" b="1" i="1" smtClean="0"/>
                        <m:t> </m:t>
                      </m:r>
                      <m:r>
                        <m:rPr>
                          <m:nor/>
                        </m:rPr>
                        <a:rPr lang="en-US" sz="2800" b="1" i="1" smtClean="0"/>
                        <m:t>Menguji</m:t>
                      </m:r>
                      <m:r>
                        <m:rPr>
                          <m:nor/>
                        </m:rPr>
                        <a:rPr lang="en-US" sz="2800" b="1" i="1" smtClean="0"/>
                        <m:t> </m:t>
                      </m:r>
                      <m:r>
                        <m:rPr>
                          <m:nor/>
                        </m:rPr>
                        <a:rPr lang="en-US" sz="2800" b="1" i="1" smtClean="0"/>
                        <m:t>Akurasi</m:t>
                      </m:r>
                      <m:r>
                        <m:rPr>
                          <m:nor/>
                        </m:rPr>
                        <a:rPr lang="en-US" sz="2800" b="1" i="1" smtClean="0"/>
                        <m:t> </m:t>
                      </m:r>
                      <m:r>
                        <m:rPr>
                          <m:nor/>
                        </m:rPr>
                        <a:rPr lang="en-US" sz="2800" b="1" i="1" smtClean="0"/>
                        <m:t>Sistem</m:t>
                      </m:r>
                      <m:r>
                        <m:rPr>
                          <m:nor/>
                        </m:rPr>
                        <a:rPr lang="en-US" sz="2800" b="1" i="1" smtClean="0"/>
                        <m:t> </m:t>
                      </m:r>
                      <m:r>
                        <m:rPr>
                          <m:nor/>
                        </m:rPr>
                        <a:rPr lang="en-US" sz="2800" b="1" i="1" smtClean="0"/>
                        <m:t>Jika</m:t>
                      </m:r>
                      <m:r>
                        <m:rPr>
                          <m:nor/>
                        </m:rPr>
                        <a:rPr lang="en-US" sz="2800" b="1" i="1" smtClean="0"/>
                        <m:t> </m:t>
                      </m:r>
                      <m:r>
                        <m:rPr>
                          <m:nor/>
                        </m:rPr>
                        <a:rPr lang="en-US" sz="2800" b="1" i="1" smtClean="0"/>
                        <m:t>Dipadukan</m:t>
                      </m:r>
                      <m:r>
                        <m:rPr>
                          <m:nor/>
                        </m:rPr>
                        <a:rPr lang="en-US" sz="2800" b="1" i="1" smtClean="0"/>
                        <m:t> </m:t>
                      </m:r>
                      <m:r>
                        <m:rPr>
                          <m:nor/>
                        </m:rPr>
                        <a:rPr lang="en-US" sz="2800" b="1" i="1" smtClean="0"/>
                        <m:t>Dengan</m:t>
                      </m:r>
                      <m:r>
                        <m:rPr>
                          <m:nor/>
                        </m:rPr>
                        <a:rPr lang="en-US" sz="2800" b="1" i="1" smtClean="0"/>
                        <m:t> </m:t>
                      </m:r>
                      <m:r>
                        <m:rPr>
                          <m:nor/>
                        </m:rPr>
                        <a:rPr lang="en-US" sz="2800" b="1" i="1" smtClean="0"/>
                        <m:t>Metode</m:t>
                      </m:r>
                      <m:r>
                        <m:rPr>
                          <m:nor/>
                        </m:rPr>
                        <a:rPr lang="en-US" sz="2800" b="1" i="1" smtClean="0"/>
                        <m:t> </m:t>
                      </m:r>
                      <m:r>
                        <m:rPr>
                          <m:nor/>
                        </m:rPr>
                        <a:rPr lang="en-US" sz="2800" b="1" i="1" smtClean="0"/>
                        <m:t>Naive</m:t>
                      </m:r>
                      <m:r>
                        <m:rPr>
                          <m:nor/>
                        </m:rPr>
                        <a:rPr lang="en-US" sz="2800" b="1" i="1" smtClean="0"/>
                        <m:t> </m:t>
                      </m:r>
                      <m:r>
                        <m:rPr>
                          <m:nor/>
                        </m:rPr>
                        <a:rPr lang="en-US" sz="2800" b="1" i="1" smtClean="0"/>
                        <m:t>Bayes</m:t>
                      </m:r>
                      <m:r>
                        <m:rPr>
                          <m:nor/>
                        </m:rPr>
                        <a:rPr lang="en-US" sz="2800" b="1" i="1" smtClean="0"/>
                        <m:t>.</m:t>
                      </m:r>
                    </m:oMath>
                  </m:oMathPara>
                </a14:m>
                <a:endParaRPr lang="id-ID" sz="2800" b="1" dirty="0"/>
              </a:p>
            </p:txBody>
          </p:sp>
        </mc:Choice>
        <mc:Fallback xmlns="">
          <p:sp>
            <p:nvSpPr>
              <p:cNvPr id="30" name="Rectangle 29"/>
              <p:cNvSpPr>
                <a:spLocks noRot="1" noChangeAspect="1" noMove="1" noResize="1" noEditPoints="1" noAdjustHandles="1" noChangeArrowheads="1" noChangeShapeType="1" noTextEdit="1"/>
              </p:cNvSpPr>
              <p:nvPr/>
            </p:nvSpPr>
            <p:spPr>
              <a:xfrm>
                <a:off x="143186" y="3131654"/>
                <a:ext cx="5505468" cy="1365117"/>
              </a:xfrm>
              <a:prstGeom prst="rect">
                <a:avLst/>
              </a:prstGeom>
              <a:blipFill rotWithShape="0">
                <a:blip r:embed="rId14"/>
                <a:stretch>
                  <a:fillRect/>
                </a:stretch>
              </a:blipFill>
            </p:spPr>
            <p:txBody>
              <a:bodyPr/>
              <a:lstStyle/>
              <a:p>
                <a:r>
                  <a:rPr lang="en-US">
                    <a:noFill/>
                  </a:rPr>
                  <a:t> </a:t>
                </a:r>
              </a:p>
            </p:txBody>
          </p:sp>
        </mc:Fallback>
      </mc:AlternateContent>
      <p:sp>
        <p:nvSpPr>
          <p:cNvPr id="8" name="Rectangle 7"/>
          <p:cNvSpPr/>
          <p:nvPr/>
        </p:nvSpPr>
        <p:spPr>
          <a:xfrm>
            <a:off x="-6381344" y="1635729"/>
            <a:ext cx="6305372" cy="577210"/>
          </a:xfrm>
          <a:prstGeom prst="rect">
            <a:avLst/>
          </a:prstGeom>
          <a:solidFill>
            <a:srgbClr val="00B0F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a:p>
        </p:txBody>
      </p:sp>
      <p:sp>
        <p:nvSpPr>
          <p:cNvPr id="33" name="Rectangle 32"/>
          <p:cNvSpPr/>
          <p:nvPr/>
        </p:nvSpPr>
        <p:spPr>
          <a:xfrm>
            <a:off x="-6386731" y="2368581"/>
            <a:ext cx="6277235" cy="5772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p:cNvSpPr txBox="1"/>
          <p:nvPr/>
        </p:nvSpPr>
        <p:spPr>
          <a:xfrm>
            <a:off x="4879630" y="1617717"/>
            <a:ext cx="1857183" cy="707886"/>
          </a:xfrm>
          <a:prstGeom prst="rect">
            <a:avLst/>
          </a:prstGeom>
          <a:noFill/>
        </p:spPr>
        <p:txBody>
          <a:bodyPr wrap="square" rtlCol="0">
            <a:spAutoFit/>
          </a:bodyPr>
          <a:lstStyle/>
          <a:p>
            <a:r>
              <a:rPr lang="en-US" sz="4000" b="1" dirty="0" smtClean="0">
                <a:solidFill>
                  <a:schemeClr val="bg1"/>
                </a:solidFill>
              </a:rPr>
              <a:t>97.67%</a:t>
            </a:r>
            <a:endParaRPr lang="id-ID" sz="4000" b="1" dirty="0">
              <a:solidFill>
                <a:schemeClr val="bg1"/>
              </a:solidFill>
            </a:endParaRPr>
          </a:p>
        </p:txBody>
      </p:sp>
      <p:sp>
        <p:nvSpPr>
          <p:cNvPr id="34" name="TextBox 33"/>
          <p:cNvSpPr txBox="1"/>
          <p:nvPr/>
        </p:nvSpPr>
        <p:spPr>
          <a:xfrm>
            <a:off x="684275" y="2279222"/>
            <a:ext cx="1666245" cy="707886"/>
          </a:xfrm>
          <a:prstGeom prst="rect">
            <a:avLst/>
          </a:prstGeom>
          <a:noFill/>
        </p:spPr>
        <p:txBody>
          <a:bodyPr wrap="square" rtlCol="0">
            <a:spAutoFit/>
          </a:bodyPr>
          <a:lstStyle/>
          <a:p>
            <a:r>
              <a:rPr lang="en-US" sz="4000" b="1" dirty="0" smtClean="0">
                <a:solidFill>
                  <a:schemeClr val="bg1"/>
                </a:solidFill>
              </a:rPr>
              <a:t>2.33%</a:t>
            </a:r>
            <a:endParaRPr lang="id-ID" sz="4000" b="1" dirty="0">
              <a:solidFill>
                <a:schemeClr val="bg1"/>
              </a:solidFill>
            </a:endParaRPr>
          </a:p>
        </p:txBody>
      </p:sp>
      <p:sp>
        <p:nvSpPr>
          <p:cNvPr id="35" name="Rectangle 34"/>
          <p:cNvSpPr/>
          <p:nvPr/>
        </p:nvSpPr>
        <p:spPr>
          <a:xfrm>
            <a:off x="383804" y="3269793"/>
            <a:ext cx="2315183" cy="17509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Rectangle 35"/>
          <p:cNvSpPr/>
          <p:nvPr/>
        </p:nvSpPr>
        <p:spPr>
          <a:xfrm>
            <a:off x="359807" y="4038384"/>
            <a:ext cx="2315183" cy="1750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Rectangle 37"/>
          <p:cNvSpPr/>
          <p:nvPr/>
        </p:nvSpPr>
        <p:spPr>
          <a:xfrm>
            <a:off x="2859682" y="3113600"/>
            <a:ext cx="3302990" cy="535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mc:AlternateContent xmlns:mc="http://schemas.openxmlformats.org/markup-compatibility/2006" xmlns:a14="http://schemas.microsoft.com/office/drawing/2010/main">
        <mc:Choice Requires="a14">
          <p:sp>
            <p:nvSpPr>
              <p:cNvPr id="37" name="Rectangle 36"/>
              <p:cNvSpPr/>
              <p:nvPr/>
            </p:nvSpPr>
            <p:spPr>
              <a:xfrm>
                <a:off x="2859682" y="3116189"/>
                <a:ext cx="226295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𝑷𝒆𝒓𝒔𝒆𝒏𝒕𝒂𝒔𝒆</m:t>
                      </m:r>
                      <m:r>
                        <a:rPr lang="en-US" sz="2800" b="1" i="1" smtClean="0">
                          <a:latin typeface="Cambria Math" panose="02040503050406030204" pitchFamily="18" charset="0"/>
                        </a:rPr>
                        <m:t> </m:t>
                      </m:r>
                      <m:r>
                        <a:rPr lang="en-US" sz="2800" b="1" i="1" smtClean="0">
                          <a:latin typeface="Cambria Math" panose="02040503050406030204" pitchFamily="18" charset="0"/>
                        </a:rPr>
                        <m:t>𝒃𝒆𝒏𝒂𝒓</m:t>
                      </m:r>
                    </m:oMath>
                  </m:oMathPara>
                </a14:m>
                <a:endParaRPr lang="id-ID" sz="2800" b="1" dirty="0"/>
              </a:p>
            </p:txBody>
          </p:sp>
        </mc:Choice>
        <mc:Fallback xmlns="">
          <p:sp>
            <p:nvSpPr>
              <p:cNvPr id="37" name="Rectangle 36"/>
              <p:cNvSpPr>
                <a:spLocks noRot="1" noChangeAspect="1" noMove="1" noResize="1" noEditPoints="1" noAdjustHandles="1" noChangeArrowheads="1" noChangeShapeType="1" noTextEdit="1"/>
              </p:cNvSpPr>
              <p:nvPr/>
            </p:nvSpPr>
            <p:spPr>
              <a:xfrm>
                <a:off x="2859682" y="3116189"/>
                <a:ext cx="2262954" cy="523220"/>
              </a:xfrm>
              <a:prstGeom prst="rect">
                <a:avLst/>
              </a:prstGeom>
              <a:blipFill rotWithShape="0">
                <a:blip r:embed="rId11"/>
                <a:stretch>
                  <a:fillRect r="-41240"/>
                </a:stretch>
              </a:blipFill>
            </p:spPr>
            <p:txBody>
              <a:bodyPr/>
              <a:lstStyle/>
              <a:p>
                <a:r>
                  <a:rPr lang="id-ID">
                    <a:noFill/>
                  </a:rPr>
                  <a:t> </a:t>
                </a:r>
              </a:p>
            </p:txBody>
          </p:sp>
        </mc:Fallback>
      </mc:AlternateContent>
      <p:sp>
        <p:nvSpPr>
          <p:cNvPr id="39" name="Rectangle 38"/>
          <p:cNvSpPr/>
          <p:nvPr/>
        </p:nvSpPr>
        <p:spPr>
          <a:xfrm>
            <a:off x="2859682" y="3772229"/>
            <a:ext cx="3302990" cy="535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mc:AlternateContent xmlns:mc="http://schemas.openxmlformats.org/markup-compatibility/2006" xmlns:a14="http://schemas.microsoft.com/office/drawing/2010/main">
        <mc:Choice Requires="a14">
          <p:sp>
            <p:nvSpPr>
              <p:cNvPr id="40" name="Rectangle 39"/>
              <p:cNvSpPr/>
              <p:nvPr/>
            </p:nvSpPr>
            <p:spPr>
              <a:xfrm>
                <a:off x="2859682" y="3774818"/>
                <a:ext cx="226295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𝑷𝒆𝒓𝒔𝒆𝒏𝒕𝒂𝒔𝒆</m:t>
                      </m:r>
                      <m:r>
                        <a:rPr lang="en-US" sz="2800" b="1" i="1" smtClean="0">
                          <a:latin typeface="Cambria Math" panose="02040503050406030204" pitchFamily="18" charset="0"/>
                        </a:rPr>
                        <m:t> </m:t>
                      </m:r>
                      <m:r>
                        <a:rPr lang="en-US" sz="2800" b="1" i="1" smtClean="0">
                          <a:latin typeface="Cambria Math" panose="02040503050406030204" pitchFamily="18" charset="0"/>
                        </a:rPr>
                        <m:t>𝑺𝒂𝒍𝒂𝒉</m:t>
                      </m:r>
                    </m:oMath>
                  </m:oMathPara>
                </a14:m>
                <a:endParaRPr lang="id-ID" sz="2800" b="1" dirty="0"/>
              </a:p>
            </p:txBody>
          </p:sp>
        </mc:Choice>
        <mc:Fallback xmlns="">
          <p:sp>
            <p:nvSpPr>
              <p:cNvPr id="40" name="Rectangle 39"/>
              <p:cNvSpPr>
                <a:spLocks noRot="1" noChangeAspect="1" noMove="1" noResize="1" noEditPoints="1" noAdjustHandles="1" noChangeArrowheads="1" noChangeShapeType="1" noTextEdit="1"/>
              </p:cNvSpPr>
              <p:nvPr/>
            </p:nvSpPr>
            <p:spPr>
              <a:xfrm>
                <a:off x="2859682" y="3774818"/>
                <a:ext cx="2262954" cy="523220"/>
              </a:xfrm>
              <a:prstGeom prst="rect">
                <a:avLst/>
              </a:prstGeom>
              <a:blipFill rotWithShape="0">
                <a:blip r:embed="rId12"/>
                <a:stretch>
                  <a:fillRect r="-3881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233234" y="5000501"/>
                <a:ext cx="6186404" cy="1261307"/>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id-ID" sz="4000" b="1" i="1" smtClean="0">
                              <a:solidFill>
                                <a:schemeClr val="tx1"/>
                              </a:solidFill>
                              <a:latin typeface="Cambria Math" panose="02040503050406030204" pitchFamily="18" charset="0"/>
                            </a:rPr>
                          </m:ctrlPr>
                        </m:fPr>
                        <m:num>
                          <m:r>
                            <a:rPr lang="en-US" sz="4000" b="1" i="1" smtClean="0">
                              <a:solidFill>
                                <a:schemeClr val="tx1"/>
                              </a:solidFill>
                              <a:latin typeface="Cambria Math" panose="02040503050406030204" pitchFamily="18" charset="0"/>
                            </a:rPr>
                            <m:t>𝟒𝟐</m:t>
                          </m:r>
                        </m:num>
                        <m:den>
                          <m:r>
                            <a:rPr lang="en-US" sz="4000" b="1" i="1" smtClean="0">
                              <a:solidFill>
                                <a:schemeClr val="tx1"/>
                              </a:solidFill>
                              <a:latin typeface="Cambria Math" panose="02040503050406030204" pitchFamily="18" charset="0"/>
                            </a:rPr>
                            <m:t>𝟒𝟑</m:t>
                          </m:r>
                        </m:den>
                      </m:f>
                      <m:r>
                        <a:rPr lang="id-ID" sz="4000" b="1" i="1">
                          <a:solidFill>
                            <a:schemeClr val="tx1"/>
                          </a:solidFill>
                          <a:latin typeface="Cambria Math" panose="02040503050406030204" pitchFamily="18" charset="0"/>
                        </a:rPr>
                        <m:t>𝑿</m:t>
                      </m:r>
                      <m:r>
                        <a:rPr lang="id-ID" sz="4000" b="1" i="0">
                          <a:solidFill>
                            <a:schemeClr val="tx1"/>
                          </a:solidFill>
                          <a:latin typeface="Cambria Math" panose="02040503050406030204" pitchFamily="18" charset="0"/>
                        </a:rPr>
                        <m:t> </m:t>
                      </m:r>
                      <m:r>
                        <a:rPr lang="id-ID" sz="4000" b="1" i="0">
                          <a:solidFill>
                            <a:schemeClr val="tx1"/>
                          </a:solidFill>
                          <a:latin typeface="Cambria Math" panose="02040503050406030204" pitchFamily="18" charset="0"/>
                        </a:rPr>
                        <m:t>𝟏𝟎𝟎</m:t>
                      </m:r>
                      <m:r>
                        <a:rPr lang="id-ID" sz="4000" b="1" i="0">
                          <a:solidFill>
                            <a:schemeClr val="tx1"/>
                          </a:solidFill>
                          <a:latin typeface="Cambria Math" panose="02040503050406030204" pitchFamily="18" charset="0"/>
                        </a:rPr>
                        <m:t>%=</m:t>
                      </m:r>
                      <m:r>
                        <a:rPr lang="en-US" sz="4000" b="1" i="0" smtClean="0">
                          <a:solidFill>
                            <a:schemeClr val="tx1"/>
                          </a:solidFill>
                          <a:latin typeface="Cambria Math" panose="02040503050406030204" pitchFamily="18" charset="0"/>
                        </a:rPr>
                        <m:t>𝟗𝟕</m:t>
                      </m:r>
                      <m:r>
                        <a:rPr lang="en-US" sz="4000" b="1" i="0" smtClean="0">
                          <a:solidFill>
                            <a:schemeClr val="tx1"/>
                          </a:solidFill>
                          <a:latin typeface="Cambria Math" panose="02040503050406030204" pitchFamily="18" charset="0"/>
                        </a:rPr>
                        <m:t>.</m:t>
                      </m:r>
                      <m:r>
                        <a:rPr lang="en-US" sz="4000" b="1" i="0" smtClean="0">
                          <a:solidFill>
                            <a:schemeClr val="tx1"/>
                          </a:solidFill>
                          <a:latin typeface="Cambria Math" panose="02040503050406030204" pitchFamily="18" charset="0"/>
                        </a:rPr>
                        <m:t>𝟔𝟕</m:t>
                      </m:r>
                      <m:r>
                        <a:rPr lang="id-ID" sz="4000" b="1" i="0">
                          <a:solidFill>
                            <a:schemeClr val="tx1"/>
                          </a:solidFill>
                          <a:latin typeface="Cambria Math" panose="02040503050406030204" pitchFamily="18" charset="0"/>
                        </a:rPr>
                        <m:t>%</m:t>
                      </m:r>
                    </m:oMath>
                  </m:oMathPara>
                </a14:m>
                <a:endParaRPr lang="id-ID" sz="4000" b="1" dirty="0">
                  <a:solidFill>
                    <a:schemeClr val="tx1"/>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233234" y="5000501"/>
                <a:ext cx="6186404" cy="1261307"/>
              </a:xfrm>
              <a:prstGeom prst="rect">
                <a:avLst/>
              </a:prstGeom>
              <a:blipFill rotWithShape="0">
                <a:blip r:embed="rId15"/>
                <a:stretch>
                  <a:fillRect/>
                </a:stretch>
              </a:blipFill>
              <a:ln>
                <a:noFill/>
              </a:ln>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228575001"/>
              </p:ext>
            </p:extLst>
          </p:nvPr>
        </p:nvGraphicFramePr>
        <p:xfrm>
          <a:off x="7156802" y="1339163"/>
          <a:ext cx="4976822" cy="5109750"/>
        </p:xfrm>
        <a:graphic>
          <a:graphicData uri="http://schemas.openxmlformats.org/drawingml/2006/table">
            <a:tbl>
              <a:tblPr firstRow="1" firstCol="1" bandRow="1">
                <a:tableStyleId>{5C22544A-7EE6-4342-B048-85BDC9FD1C3A}</a:tableStyleId>
              </a:tblPr>
              <a:tblGrid>
                <a:gridCol w="1467524"/>
                <a:gridCol w="1467524"/>
                <a:gridCol w="1367529"/>
                <a:gridCol w="674245"/>
              </a:tblGrid>
              <a:tr h="56775">
                <a:tc rowSpan="2">
                  <a:txBody>
                    <a:bodyPr/>
                    <a:lstStyle/>
                    <a:p>
                      <a:pPr algn="ctr">
                        <a:spcAft>
                          <a:spcPts val="600"/>
                        </a:spcAft>
                      </a:pPr>
                      <a:r>
                        <a:rPr lang="en-US" sz="300">
                          <a:effectLst/>
                        </a:rPr>
                        <a:t>No</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gridSpan="2">
                  <a:txBody>
                    <a:bodyPr/>
                    <a:lstStyle/>
                    <a:p>
                      <a:pPr algn="ctr">
                        <a:spcAft>
                          <a:spcPts val="600"/>
                        </a:spcAft>
                      </a:pPr>
                      <a:r>
                        <a:rPr lang="en-US" sz="300">
                          <a:effectLst/>
                        </a:rPr>
                        <a:t>Pengujian </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hMerge="1">
                  <a:txBody>
                    <a:bodyPr/>
                    <a:lstStyle/>
                    <a:p>
                      <a:endParaRPr lang="en-US"/>
                    </a:p>
                  </a:txBody>
                  <a:tcPr/>
                </a:tc>
                <a:tc>
                  <a:txBody>
                    <a:bodyPr/>
                    <a:lstStyle/>
                    <a:p>
                      <a:pPr algn="ctr">
                        <a:spcAft>
                          <a:spcPts val="600"/>
                        </a:spcAft>
                      </a:pPr>
                      <a:r>
                        <a:rPr lang="en-US" sz="300">
                          <a:effectLst/>
                        </a:rPr>
                        <a:t> </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56775">
                <a:tc vMerge="1">
                  <a:txBody>
                    <a:bodyPr/>
                    <a:lstStyle/>
                    <a:p>
                      <a:endParaRPr lang="en-US"/>
                    </a:p>
                  </a:txBody>
                  <a:tcPr/>
                </a:tc>
                <a:tc>
                  <a:txBody>
                    <a:bodyPr/>
                    <a:lstStyle/>
                    <a:p>
                      <a:pPr algn="ctr">
                        <a:spcAft>
                          <a:spcPts val="600"/>
                        </a:spcAft>
                      </a:pPr>
                      <a:r>
                        <a:rPr lang="en-US" sz="300">
                          <a:effectLst/>
                        </a:rPr>
                        <a:t>Hasil Sistem</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Kelas</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 </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10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11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12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13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14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15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16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nchor="b"/>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17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18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19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20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21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Salah</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22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23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24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25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26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27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28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29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30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31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32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33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34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35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36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37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38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39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BERBAHAYA</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40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41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42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Aman</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113550">
                <a:tc>
                  <a:txBody>
                    <a:bodyPr/>
                    <a:lstStyle/>
                    <a:p>
                      <a:pPr algn="ctr">
                        <a:spcAft>
                          <a:spcPts val="600"/>
                        </a:spcAft>
                      </a:pPr>
                      <a:r>
                        <a:rPr lang="en-US" sz="300">
                          <a:effectLst/>
                        </a:rPr>
                        <a:t>43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Berpotensi</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56775">
                <a:tc gridSpan="3">
                  <a:txBody>
                    <a:bodyPr/>
                    <a:lstStyle/>
                    <a:p>
                      <a:pPr algn="ctr">
                        <a:spcAft>
                          <a:spcPts val="600"/>
                        </a:spcAft>
                      </a:pPr>
                      <a:r>
                        <a:rPr lang="en-US" sz="300">
                          <a:effectLst/>
                        </a:rPr>
                        <a:t>Benar</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hMerge="1">
                  <a:txBody>
                    <a:bodyPr/>
                    <a:lstStyle/>
                    <a:p>
                      <a:endParaRPr lang="en-US"/>
                    </a:p>
                  </a:txBody>
                  <a:tcPr/>
                </a:tc>
                <a:tc hMerge="1">
                  <a:txBody>
                    <a:bodyPr/>
                    <a:lstStyle/>
                    <a:p>
                      <a:endParaRPr lang="en-US"/>
                    </a:p>
                  </a:txBody>
                  <a:tcPr/>
                </a:tc>
                <a:tc>
                  <a:txBody>
                    <a:bodyPr/>
                    <a:lstStyle/>
                    <a:p>
                      <a:pPr algn="ctr">
                        <a:spcAft>
                          <a:spcPts val="600"/>
                        </a:spcAft>
                      </a:pPr>
                      <a:r>
                        <a:rPr lang="en-US" sz="300">
                          <a:effectLst/>
                        </a:rPr>
                        <a:t>42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r h="56775">
                <a:tc gridSpan="3">
                  <a:txBody>
                    <a:bodyPr/>
                    <a:lstStyle/>
                    <a:p>
                      <a:pPr algn="ctr">
                        <a:spcAft>
                          <a:spcPts val="600"/>
                        </a:spcAft>
                      </a:pPr>
                      <a:r>
                        <a:rPr lang="en-US" sz="300">
                          <a:effectLst/>
                        </a:rPr>
                        <a:t> Salah</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c hMerge="1">
                  <a:txBody>
                    <a:bodyPr/>
                    <a:lstStyle/>
                    <a:p>
                      <a:endParaRPr lang="en-US"/>
                    </a:p>
                  </a:txBody>
                  <a:tcPr/>
                </a:tc>
                <a:tc hMerge="1">
                  <a:txBody>
                    <a:bodyPr/>
                    <a:lstStyle/>
                    <a:p>
                      <a:endParaRPr lang="en-US"/>
                    </a:p>
                  </a:txBody>
                  <a:tcPr/>
                </a:tc>
                <a:tc>
                  <a:txBody>
                    <a:bodyPr/>
                    <a:lstStyle/>
                    <a:p>
                      <a:pPr algn="ctr">
                        <a:spcAft>
                          <a:spcPts val="600"/>
                        </a:spcAft>
                      </a:pPr>
                      <a:r>
                        <a:rPr lang="en-US" sz="300" dirty="0">
                          <a:effectLst/>
                        </a:rPr>
                        <a:t>1</a:t>
                      </a:r>
                      <a:endParaRPr lang="en-US" sz="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174" marR="24174" marT="0" marB="0"/>
                </a:tc>
              </a:tr>
            </a:tbl>
          </a:graphicData>
        </a:graphic>
      </p:graphicFrame>
    </p:spTree>
    <p:extLst>
      <p:ext uri="{BB962C8B-B14F-4D97-AF65-F5344CB8AC3E}">
        <p14:creationId xmlns:p14="http://schemas.microsoft.com/office/powerpoint/2010/main" val="288276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2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0"/>
                                        </p:tgtEl>
                                      </p:cBhvr>
                                    </p:animEffect>
                                    <p:set>
                                      <p:cBhvr>
                                        <p:cTn id="15" dur="1" fill="hold">
                                          <p:stCondLst>
                                            <p:cond delay="499"/>
                                          </p:stCondLst>
                                        </p:cTn>
                                        <p:tgtEl>
                                          <p:spTgt spid="3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1"/>
                                        </p:tgtEl>
                                      </p:cBhvr>
                                    </p:animEffect>
                                    <p:set>
                                      <p:cBhvr>
                                        <p:cTn id="18" dur="1" fill="hold">
                                          <p:stCondLst>
                                            <p:cond delay="499"/>
                                          </p:stCondLst>
                                        </p:cTn>
                                        <p:tgtEl>
                                          <p:spTgt spid="31"/>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200"/>
                                        <p:tgtEl>
                                          <p:spTgt spid="4"/>
                                        </p:tgtEl>
                                      </p:cBhvr>
                                    </p:animEffect>
                                  </p:childTnLst>
                                </p:cTn>
                              </p:par>
                              <p:par>
                                <p:cTn id="25" presetID="63" presetClass="path" presetSubtype="0" accel="50000" decel="50000" fill="hold" grpId="0" nodeType="withEffect">
                                  <p:stCondLst>
                                    <p:cond delay="0"/>
                                  </p:stCondLst>
                                  <p:childTnLst>
                                    <p:animMotion origin="layout" path="M 3.75E-6 4.44444E-6 L 0.40364 0.00347 " pathEditMode="relative" rAng="0" ptsTypes="AA">
                                      <p:cBhvr>
                                        <p:cTn id="26" dur="2000" fill="hold"/>
                                        <p:tgtEl>
                                          <p:spTgt spid="8"/>
                                        </p:tgtEl>
                                        <p:attrNameLst>
                                          <p:attrName>ppt_x</p:attrName>
                                          <p:attrName>ppt_y</p:attrName>
                                        </p:attrNameLst>
                                      </p:cBhvr>
                                      <p:rCtr x="20182" y="162"/>
                                    </p:animMotion>
                                  </p:childTnLst>
                                </p:cTn>
                              </p:par>
                              <p:par>
                                <p:cTn id="27" presetID="63" presetClass="path" presetSubtype="0" accel="50000" decel="50000" fill="hold" grpId="0" nodeType="withEffect">
                                  <p:stCondLst>
                                    <p:cond delay="0"/>
                                  </p:stCondLst>
                                  <p:childTnLst>
                                    <p:animMotion origin="layout" path="M -3.75E-6 5.55112E-17 L 0.05951 -0.00093 " pathEditMode="relative" rAng="0" ptsTypes="AA">
                                      <p:cBhvr>
                                        <p:cTn id="28" dur="2000" fill="hold"/>
                                        <p:tgtEl>
                                          <p:spTgt spid="33"/>
                                        </p:tgtEl>
                                        <p:attrNameLst>
                                          <p:attrName>ppt_x</p:attrName>
                                          <p:attrName>ppt_y</p:attrName>
                                        </p:attrNameLst>
                                      </p:cBhvr>
                                      <p:rCtr x="2982" y="-46"/>
                                    </p:animMotion>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200"/>
                                        <p:tgtEl>
                                          <p:spTgt spid="4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1" grpId="0" animBg="1"/>
      <p:bldP spid="31" grpId="0" animBg="1"/>
      <p:bldP spid="31" grpId="1" animBg="1"/>
      <p:bldP spid="4" grpId="0" animBg="1"/>
      <p:bldP spid="30" grpId="0"/>
      <p:bldP spid="30" grpId="1"/>
      <p:bldP spid="8" grpId="0" animBg="1"/>
      <p:bldP spid="33" grpId="0" animBg="1"/>
      <p:bldP spid="11" grpId="0"/>
      <p:bldP spid="34" grpId="0"/>
      <p:bldP spid="35" grpId="0" animBg="1"/>
      <p:bldP spid="36" grpId="0" animBg="1"/>
      <p:bldP spid="38" grpId="0" animBg="1"/>
      <p:bldP spid="37" grpId="0"/>
      <p:bldP spid="39" grpId="0" animBg="1"/>
      <p:bldP spid="40"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852157" y="912395"/>
            <a:ext cx="5339843" cy="56245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ectangle 34"/>
          <p:cNvSpPr/>
          <p:nvPr/>
        </p:nvSpPr>
        <p:spPr>
          <a:xfrm>
            <a:off x="0" y="1536189"/>
            <a:ext cx="7002603" cy="494032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p:cNvSpPr/>
          <p:nvPr/>
        </p:nvSpPr>
        <p:spPr>
          <a:xfrm>
            <a:off x="128548" y="1685540"/>
            <a:ext cx="4675528" cy="1986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29"/>
          <p:cNvSpPr/>
          <p:nvPr/>
        </p:nvSpPr>
        <p:spPr>
          <a:xfrm>
            <a:off x="227600" y="3959395"/>
            <a:ext cx="4076640" cy="1261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717451" y="-323851"/>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Hasil</a:t>
            </a:r>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 </a:t>
            </a:r>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Pengujian</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7210231" y="-323852"/>
            <a:ext cx="5043756" cy="2080071"/>
            <a:chOff x="2205792" y="1770484"/>
            <a:chExt cx="5043756" cy="1210276"/>
          </a:xfrm>
        </p:grpSpPr>
        <p:grpSp>
          <p:nvGrpSpPr>
            <p:cNvPr id="15" name="Shape 401"/>
            <p:cNvGrpSpPr/>
            <p:nvPr/>
          </p:nvGrpSpPr>
          <p:grpSpPr>
            <a:xfrm>
              <a:off x="2205792" y="1770484"/>
              <a:ext cx="5043756" cy="1210276"/>
              <a:chOff x="-1535283" y="1287959"/>
              <a:chExt cx="11486579" cy="2067200"/>
            </a:xfrm>
          </p:grpSpPr>
          <p:sp>
            <p:nvSpPr>
              <p:cNvPr id="24" name="Shape 402"/>
              <p:cNvSpPr/>
              <p:nvPr/>
            </p:nvSpPr>
            <p:spPr>
              <a:xfrm>
                <a:off x="8699476" y="1287959"/>
                <a:ext cx="1243800" cy="414299"/>
              </a:xfrm>
              <a:prstGeom prst="triangle">
                <a:avLst>
                  <a:gd name="adj" fmla="val 0"/>
                </a:avLst>
              </a:prstGeom>
              <a:solidFill>
                <a:srgbClr val="D26F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5" name="Shape 403"/>
              <p:cNvSpPr/>
              <p:nvPr/>
            </p:nvSpPr>
            <p:spPr>
              <a:xfrm rot="10800000" flipH="1">
                <a:off x="-308909" y="1697038"/>
                <a:ext cx="9030600" cy="12438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6" name="Shape 404"/>
              <p:cNvSpPr/>
              <p:nvPr/>
            </p:nvSpPr>
            <p:spPr>
              <a:xfrm rot="10800000" flipH="1">
                <a:off x="8707495" y="1697042"/>
                <a:ext cx="1243800" cy="1243800"/>
              </a:xfrm>
              <a:prstGeom prst="rtTriangle">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7" name="Shape 405"/>
              <p:cNvSpPr/>
              <p:nvPr/>
            </p:nvSpPr>
            <p:spPr>
              <a:xfrm flipH="1">
                <a:off x="-1535283" y="1697042"/>
                <a:ext cx="1243800" cy="1243800"/>
              </a:xfrm>
              <a:prstGeom prst="rtTriangle">
                <a:avLst/>
              </a:prstGeom>
              <a:solidFill>
                <a:srgbClr val="FF98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28" name="Shape 406"/>
              <p:cNvSpPr/>
              <p:nvPr/>
            </p:nvSpPr>
            <p:spPr>
              <a:xfrm rot="10800000">
                <a:off x="-1535278" y="2940859"/>
                <a:ext cx="1243800" cy="414300"/>
              </a:xfrm>
              <a:prstGeom prst="triangle">
                <a:avLst>
                  <a:gd name="adj" fmla="val 0"/>
                </a:avLst>
              </a:prstGeom>
              <a:solidFill>
                <a:srgbClr val="D26F00"/>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sp>
          <p:nvSpPr>
            <p:cNvPr id="20" name="Shape 407"/>
            <p:cNvSpPr txBox="1">
              <a:spLocks/>
            </p:cNvSpPr>
            <p:nvPr/>
          </p:nvSpPr>
          <p:spPr>
            <a:xfrm>
              <a:off x="2570498" y="1955240"/>
              <a:ext cx="4478600" cy="7128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pPr algn="ctr"/>
              <a:r>
                <a:rPr lang="en-US" sz="2400" dirty="0" smtClean="0"/>
                <a:t>Performa </a:t>
              </a:r>
              <a:r>
                <a:rPr lang="en-US" sz="2400" dirty="0" err="1" smtClean="0"/>
                <a:t>Sistem</a:t>
              </a:r>
              <a:endParaRPr lang="en" sz="2400" dirty="0"/>
            </a:p>
          </p:txBody>
        </p:sp>
      </p:grpSp>
      <mc:AlternateContent xmlns:mc="http://schemas.openxmlformats.org/markup-compatibility/2006" xmlns:a14="http://schemas.microsoft.com/office/drawing/2010/main">
        <mc:Choice Requires="a14">
          <p:sp>
            <p:nvSpPr>
              <p:cNvPr id="29" name="Rectangle 28"/>
              <p:cNvSpPr/>
              <p:nvPr/>
            </p:nvSpPr>
            <p:spPr>
              <a:xfrm>
                <a:off x="-67163" y="4105525"/>
                <a:ext cx="4644478" cy="9690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id-ID" sz="3000" b="1" i="1" smtClean="0">
                              <a:latin typeface="Cambria Math" panose="02040503050406030204" pitchFamily="18" charset="0"/>
                            </a:rPr>
                          </m:ctrlPr>
                        </m:fPr>
                        <m:num>
                          <m:r>
                            <a:rPr lang="en-US" sz="3000" b="1" i="1" smtClean="0">
                              <a:latin typeface="Cambria Math" panose="02040503050406030204" pitchFamily="18" charset="0"/>
                            </a:rPr>
                            <m:t>𝟑𝟑𝟗𝟒𝟔</m:t>
                          </m:r>
                        </m:num>
                        <m:den>
                          <m:r>
                            <a:rPr lang="en-US" sz="3000" b="1" i="1" smtClean="0">
                              <a:latin typeface="Cambria Math" panose="02040503050406030204" pitchFamily="18" charset="0"/>
                            </a:rPr>
                            <m:t>𝟒𝟑</m:t>
                          </m:r>
                        </m:den>
                      </m:f>
                      <m:r>
                        <a:rPr lang="id-ID" sz="3000" b="1" i="0">
                          <a:latin typeface="Cambria Math" panose="02040503050406030204" pitchFamily="18" charset="0"/>
                        </a:rPr>
                        <m:t>=</m:t>
                      </m:r>
                      <m:r>
                        <a:rPr lang="en-US" sz="3000" b="1" i="0" smtClean="0">
                          <a:latin typeface="Cambria Math" panose="02040503050406030204" pitchFamily="18" charset="0"/>
                        </a:rPr>
                        <m:t>𝟕𝟖𝟗</m:t>
                      </m:r>
                      <m:r>
                        <a:rPr lang="en-US" sz="3000" b="1" i="0" smtClean="0">
                          <a:latin typeface="Cambria Math" panose="02040503050406030204" pitchFamily="18" charset="0"/>
                        </a:rPr>
                        <m:t>.</m:t>
                      </m:r>
                      <m:r>
                        <a:rPr lang="en-US" sz="3000" b="1" i="0" smtClean="0">
                          <a:latin typeface="Cambria Math" panose="02040503050406030204" pitchFamily="18" charset="0"/>
                        </a:rPr>
                        <m:t>𝟒𝟒</m:t>
                      </m:r>
                      <m:r>
                        <a:rPr lang="en-US" sz="3000" b="1" i="0" smtClean="0">
                          <a:latin typeface="Cambria Math" panose="02040503050406030204" pitchFamily="18" charset="0"/>
                        </a:rPr>
                        <m:t> </m:t>
                      </m:r>
                      <m:r>
                        <a:rPr lang="en-US" sz="3000" b="1" i="0" smtClean="0">
                          <a:latin typeface="Cambria Math" panose="02040503050406030204" pitchFamily="18" charset="0"/>
                        </a:rPr>
                        <m:t>𝐦𝐬</m:t>
                      </m:r>
                    </m:oMath>
                  </m:oMathPara>
                </a14:m>
                <a:endParaRPr lang="id-ID" sz="3000" b="1" dirty="0"/>
              </a:p>
            </p:txBody>
          </p:sp>
        </mc:Choice>
        <mc:Fallback xmlns="">
          <p:sp>
            <p:nvSpPr>
              <p:cNvPr id="29" name="Rectangle 28"/>
              <p:cNvSpPr>
                <a:spLocks noRot="1" noChangeAspect="1" noMove="1" noResize="1" noEditPoints="1" noAdjustHandles="1" noChangeArrowheads="1" noChangeShapeType="1" noTextEdit="1"/>
              </p:cNvSpPr>
              <p:nvPr/>
            </p:nvSpPr>
            <p:spPr>
              <a:xfrm>
                <a:off x="-67163" y="4105525"/>
                <a:ext cx="4644478" cy="969048"/>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128548" y="1684257"/>
                <a:ext cx="4861556" cy="20280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3200" b="1" i="0" smtClean="0"/>
                        <m:t>U</m:t>
                      </m:r>
                      <m:r>
                        <m:rPr>
                          <m:nor/>
                        </m:rPr>
                        <a:rPr lang="id-ID" sz="3200" b="1"/>
                        <m:t>ntuk</m:t>
                      </m:r>
                      <m:r>
                        <m:rPr>
                          <m:nor/>
                        </m:rPr>
                        <a:rPr lang="id-ID" sz="3200" b="1"/>
                        <m:t> </m:t>
                      </m:r>
                      <m:r>
                        <m:rPr>
                          <m:nor/>
                        </m:rPr>
                        <a:rPr lang="id-ID" sz="3200" b="1"/>
                        <m:t>menguji</m:t>
                      </m:r>
                      <m:r>
                        <m:rPr>
                          <m:nor/>
                        </m:rPr>
                        <a:rPr lang="id-ID" sz="3200" b="1"/>
                        <m:t> </m:t>
                      </m:r>
                      <m:r>
                        <m:rPr>
                          <m:nor/>
                        </m:rPr>
                        <a:rPr lang="en-US" sz="3200" b="1" i="0" smtClean="0"/>
                        <m:t>Waktu</m:t>
                      </m:r>
                      <m:r>
                        <m:rPr>
                          <m:nor/>
                        </m:rPr>
                        <a:rPr lang="en-US" sz="3200" b="1" i="0" smtClean="0"/>
                        <m:t> </m:t>
                      </m:r>
                      <m:r>
                        <m:rPr>
                          <m:nor/>
                        </m:rPr>
                        <a:rPr lang="en-US" sz="3200" b="1" i="0" smtClean="0"/>
                        <m:t>Yang</m:t>
                      </m:r>
                      <m:r>
                        <m:rPr>
                          <m:nor/>
                        </m:rPr>
                        <a:rPr lang="en-US" sz="3200" b="1" i="0" smtClean="0"/>
                        <m:t> </m:t>
                      </m:r>
                      <m:r>
                        <m:rPr>
                          <m:nor/>
                        </m:rPr>
                        <a:rPr lang="en-US" sz="3200" b="1" i="0" smtClean="0"/>
                        <m:t>dibutuhkan</m:t>
                      </m:r>
                      <m:r>
                        <m:rPr>
                          <m:nor/>
                        </m:rPr>
                        <a:rPr lang="en-US" sz="3200" b="1" i="0" smtClean="0"/>
                        <m:t> </m:t>
                      </m:r>
                      <m:r>
                        <m:rPr>
                          <m:nor/>
                        </m:rPr>
                        <a:rPr lang="en-US" sz="3200" b="1" i="0" smtClean="0"/>
                        <m:t>sistem</m:t>
                      </m:r>
                      <m:r>
                        <m:rPr>
                          <m:nor/>
                        </m:rPr>
                        <a:rPr lang="en-US" sz="3200" b="1" i="0" smtClean="0"/>
                        <m:t> </m:t>
                      </m:r>
                      <m:r>
                        <m:rPr>
                          <m:nor/>
                        </m:rPr>
                        <a:rPr lang="en-US" sz="3200" b="1" i="0" smtClean="0"/>
                        <m:t>untuk</m:t>
                      </m:r>
                      <m:r>
                        <m:rPr>
                          <m:nor/>
                        </m:rPr>
                        <a:rPr lang="en-US" sz="3200" b="1" i="0" smtClean="0"/>
                        <m:t> </m:t>
                      </m:r>
                      <m:r>
                        <m:rPr>
                          <m:nor/>
                        </m:rPr>
                        <a:rPr lang="en-US" sz="3200" b="1" i="0" smtClean="0"/>
                        <m:t>melakukan</m:t>
                      </m:r>
                      <m:r>
                        <m:rPr>
                          <m:nor/>
                        </m:rPr>
                        <a:rPr lang="en-US" sz="3200" b="1" i="0" smtClean="0"/>
                        <m:t> </m:t>
                      </m:r>
                      <m:r>
                        <m:rPr>
                          <m:nor/>
                        </m:rPr>
                        <a:rPr lang="en-US" sz="3200" b="1" i="0" smtClean="0"/>
                        <m:t>penghitungan</m:t>
                      </m:r>
                      <m:r>
                        <m:rPr>
                          <m:nor/>
                        </m:rPr>
                        <a:rPr lang="id-ID" sz="3200" b="1"/>
                        <m:t>.</m:t>
                      </m:r>
                    </m:oMath>
                  </m:oMathPara>
                </a14:m>
                <a:endParaRPr lang="id-ID" sz="3200" b="1" dirty="0"/>
              </a:p>
            </p:txBody>
          </p:sp>
        </mc:Choice>
        <mc:Fallback xmlns="">
          <p:sp>
            <p:nvSpPr>
              <p:cNvPr id="32" name="Rectangle 31"/>
              <p:cNvSpPr>
                <a:spLocks noRot="1" noChangeAspect="1" noMove="1" noResize="1" noEditPoints="1" noAdjustHandles="1" noChangeArrowheads="1" noChangeShapeType="1" noTextEdit="1"/>
              </p:cNvSpPr>
              <p:nvPr/>
            </p:nvSpPr>
            <p:spPr>
              <a:xfrm>
                <a:off x="128548" y="1684257"/>
                <a:ext cx="4861556" cy="2028056"/>
              </a:xfrm>
              <a:prstGeom prst="rect">
                <a:avLst/>
              </a:prstGeom>
              <a:blipFill rotWithShape="0">
                <a:blip r:embed="rId15"/>
                <a:stretch>
                  <a:fillRect/>
                </a:stretch>
              </a:blipFill>
            </p:spPr>
            <p:txBody>
              <a:bodyPr/>
              <a:lstStyle/>
              <a:p>
                <a:r>
                  <a:rPr lang="en-US">
                    <a:noFill/>
                  </a:rPr>
                  <a:t> </a:t>
                </a:r>
              </a:p>
            </p:txBody>
          </p:sp>
        </mc:Fallback>
      </mc:AlternateContent>
      <p:sp>
        <p:nvSpPr>
          <p:cNvPr id="38" name="Rectangle 37"/>
          <p:cNvSpPr/>
          <p:nvPr/>
        </p:nvSpPr>
        <p:spPr>
          <a:xfrm>
            <a:off x="-6367358" y="5871715"/>
            <a:ext cx="6305372" cy="577210"/>
          </a:xfrm>
          <a:prstGeom prst="rect">
            <a:avLst/>
          </a:prstGeom>
          <a:solidFill>
            <a:schemeClr val="accent6">
              <a:lumMod val="60000"/>
              <a:lumOff val="40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a:p>
        </p:txBody>
      </p:sp>
      <p:sp>
        <p:nvSpPr>
          <p:cNvPr id="40" name="TextBox 39"/>
          <p:cNvSpPr txBox="1"/>
          <p:nvPr/>
        </p:nvSpPr>
        <p:spPr>
          <a:xfrm>
            <a:off x="4568895" y="5784161"/>
            <a:ext cx="2330600" cy="707886"/>
          </a:xfrm>
          <a:prstGeom prst="rect">
            <a:avLst/>
          </a:prstGeom>
          <a:noFill/>
        </p:spPr>
        <p:txBody>
          <a:bodyPr wrap="square" rtlCol="0">
            <a:spAutoFit/>
          </a:bodyPr>
          <a:lstStyle/>
          <a:p>
            <a:r>
              <a:rPr lang="en-US" sz="4000" b="1" dirty="0" smtClean="0">
                <a:solidFill>
                  <a:schemeClr val="bg1"/>
                </a:solidFill>
              </a:rPr>
              <a:t>789,44ms</a:t>
            </a:r>
            <a:endParaRPr lang="id-ID" sz="4000" b="1"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17724189"/>
              </p:ext>
            </p:extLst>
          </p:nvPr>
        </p:nvGraphicFramePr>
        <p:xfrm>
          <a:off x="7000777" y="1350870"/>
          <a:ext cx="5147539" cy="5037580"/>
        </p:xfrm>
        <a:graphic>
          <a:graphicData uri="http://schemas.openxmlformats.org/drawingml/2006/table">
            <a:tbl>
              <a:tblPr firstRow="1" firstCol="1" bandRow="1">
                <a:tableStyleId>{5C22544A-7EE6-4342-B048-85BDC9FD1C3A}</a:tableStyleId>
              </a:tblPr>
              <a:tblGrid>
                <a:gridCol w="1077151"/>
                <a:gridCol w="2042764"/>
                <a:gridCol w="330159"/>
                <a:gridCol w="1697465"/>
              </a:tblGrid>
              <a:tr h="50324">
                <a:tc rowSpan="2">
                  <a:txBody>
                    <a:bodyPr/>
                    <a:lstStyle/>
                    <a:p>
                      <a:pPr algn="ctr">
                        <a:spcAft>
                          <a:spcPts val="600"/>
                        </a:spcAft>
                      </a:pPr>
                      <a:r>
                        <a:rPr lang="en-US" sz="300">
                          <a:effectLst/>
                        </a:rPr>
                        <a:t>No</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3">
                  <a:txBody>
                    <a:bodyPr/>
                    <a:lstStyle/>
                    <a:p>
                      <a:pPr algn="ctr">
                        <a:spcAft>
                          <a:spcPts val="600"/>
                        </a:spcAft>
                      </a:pPr>
                      <a:r>
                        <a:rPr lang="en-US" sz="300">
                          <a:effectLst/>
                        </a:rPr>
                        <a:t>Pengujian </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hMerge="1">
                  <a:txBody>
                    <a:bodyPr/>
                    <a:lstStyle/>
                    <a:p>
                      <a:endParaRPr lang="en-US"/>
                    </a:p>
                  </a:txBody>
                  <a:tcPr/>
                </a:tc>
              </a:tr>
              <a:tr h="50324">
                <a:tc vMerge="1">
                  <a:txBody>
                    <a:bodyPr/>
                    <a:lstStyle/>
                    <a:p>
                      <a:endParaRPr lang="en-US"/>
                    </a:p>
                  </a:txBody>
                  <a:tcPr/>
                </a:tc>
                <a:tc gridSpan="2">
                  <a:txBody>
                    <a:bodyPr/>
                    <a:lstStyle/>
                    <a:p>
                      <a:pPr algn="ctr">
                        <a:spcAft>
                          <a:spcPts val="600"/>
                        </a:spcAft>
                      </a:pPr>
                      <a:r>
                        <a:rPr lang="en-US" sz="300">
                          <a:effectLst/>
                        </a:rPr>
                        <a:t>Ke</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300">
                          <a:effectLst/>
                        </a:rPr>
                        <a:t>Waktu (ms)</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r>
              <a:tr h="63294">
                <a:tc>
                  <a:txBody>
                    <a:bodyPr/>
                    <a:lstStyle/>
                    <a:p>
                      <a:pPr algn="ctr">
                        <a:spcAft>
                          <a:spcPts val="600"/>
                        </a:spcAft>
                      </a:pPr>
                      <a:r>
                        <a:rPr lang="en-US" sz="300">
                          <a:effectLst/>
                        </a:rPr>
                        <a:t>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63294">
                <a:tc>
                  <a:txBody>
                    <a:bodyPr/>
                    <a:lstStyle/>
                    <a:p>
                      <a:pPr algn="ctr">
                        <a:spcAft>
                          <a:spcPts val="600"/>
                        </a:spcAft>
                      </a:pPr>
                      <a:r>
                        <a:rPr lang="en-US" sz="300">
                          <a:effectLst/>
                        </a:rPr>
                        <a:t>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63294">
                <a:tc>
                  <a:txBody>
                    <a:bodyPr/>
                    <a:lstStyle/>
                    <a:p>
                      <a:pPr algn="ctr">
                        <a:spcAft>
                          <a:spcPts val="600"/>
                        </a:spcAft>
                      </a:pPr>
                      <a:r>
                        <a:rPr lang="en-US" sz="300">
                          <a:effectLst/>
                        </a:rPr>
                        <a:t>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789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63294">
                <a:tc>
                  <a:txBody>
                    <a:bodyPr/>
                    <a:lstStyle/>
                    <a:p>
                      <a:pPr algn="ctr">
                        <a:spcAft>
                          <a:spcPts val="600"/>
                        </a:spcAft>
                      </a:pPr>
                      <a:r>
                        <a:rPr lang="en-US" sz="300">
                          <a:effectLst/>
                        </a:rPr>
                        <a:t>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63294">
                <a:tc>
                  <a:txBody>
                    <a:bodyPr/>
                    <a:lstStyle/>
                    <a:p>
                      <a:pPr algn="ctr">
                        <a:spcAft>
                          <a:spcPts val="600"/>
                        </a:spcAft>
                      </a:pPr>
                      <a:r>
                        <a:rPr lang="en-US" sz="300">
                          <a:effectLst/>
                        </a:rPr>
                        <a:t>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778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63294">
                <a:tc>
                  <a:txBody>
                    <a:bodyPr/>
                    <a:lstStyle/>
                    <a:p>
                      <a:pPr algn="ctr">
                        <a:spcAft>
                          <a:spcPts val="600"/>
                        </a:spcAft>
                      </a:pPr>
                      <a:r>
                        <a:rPr lang="en-US" sz="300">
                          <a:effectLst/>
                        </a:rPr>
                        <a:t>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63294">
                <a:tc>
                  <a:txBody>
                    <a:bodyPr/>
                    <a:lstStyle/>
                    <a:p>
                      <a:pPr algn="ctr">
                        <a:spcAft>
                          <a:spcPts val="600"/>
                        </a:spcAft>
                      </a:pPr>
                      <a:r>
                        <a:rPr lang="en-US" sz="300">
                          <a:effectLst/>
                        </a:rPr>
                        <a:t>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778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63294">
                <a:tc>
                  <a:txBody>
                    <a:bodyPr/>
                    <a:lstStyle/>
                    <a:p>
                      <a:pPr algn="ctr">
                        <a:spcAft>
                          <a:spcPts val="600"/>
                        </a:spcAft>
                      </a:pPr>
                      <a:r>
                        <a:rPr lang="en-US" sz="300">
                          <a:effectLst/>
                        </a:rPr>
                        <a:t>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63294">
                <a:tc>
                  <a:txBody>
                    <a:bodyPr/>
                    <a:lstStyle/>
                    <a:p>
                      <a:pPr algn="ctr">
                        <a:spcAft>
                          <a:spcPts val="600"/>
                        </a:spcAft>
                      </a:pPr>
                      <a:r>
                        <a:rPr lang="en-US" sz="300">
                          <a:effectLst/>
                        </a:rPr>
                        <a:t>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782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10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ke-10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783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11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ke-11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12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ke-12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13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ke-13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14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ke-14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781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15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ke-15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16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ke-16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17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ke-17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784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18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ke-18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19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ke-19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20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ke-20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21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ke-21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22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ke-22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780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23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ke-23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24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ke-24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25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ke-25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26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ke-26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782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27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ke-27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28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ke-28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778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29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ke-29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781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30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ke-30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31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ke-31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32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ke-32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785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33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ke-33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34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ke-34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778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35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ke-35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36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ke-36</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37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ke-37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795</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38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ke-38</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779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39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ke-39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40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ke-40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789</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41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ke-41</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794</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42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ke-42</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780</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126588">
                <a:tc>
                  <a:txBody>
                    <a:bodyPr/>
                    <a:lstStyle/>
                    <a:p>
                      <a:pPr algn="ctr">
                        <a:spcAft>
                          <a:spcPts val="600"/>
                        </a:spcAft>
                      </a:pPr>
                      <a:r>
                        <a:rPr lang="en-US" sz="300">
                          <a:effectLst/>
                        </a:rPr>
                        <a:t>43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gridSpan="2">
                  <a:txBody>
                    <a:bodyPr/>
                    <a:lstStyle/>
                    <a:p>
                      <a:pPr algn="ctr">
                        <a:spcAft>
                          <a:spcPts val="600"/>
                        </a:spcAft>
                      </a:pPr>
                      <a:r>
                        <a:rPr lang="en-US" sz="400">
                          <a:effectLst/>
                        </a:rPr>
                        <a:t>Pengujian ke-43</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c>
                  <a:txBody>
                    <a:bodyPr/>
                    <a:lstStyle/>
                    <a:p>
                      <a:pPr algn="ctr">
                        <a:spcAft>
                          <a:spcPts val="600"/>
                        </a:spcAft>
                      </a:pPr>
                      <a:r>
                        <a:rPr lang="en-US" sz="400">
                          <a:effectLst/>
                        </a:rPr>
                        <a:t>797</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nchor="b"/>
                </a:tc>
              </a:tr>
              <a:tr h="63294">
                <a:tc>
                  <a:txBody>
                    <a:bodyPr/>
                    <a:lstStyle/>
                    <a:p>
                      <a:pPr algn="ctr">
                        <a:spcAft>
                          <a:spcPts val="600"/>
                        </a:spcAft>
                      </a:pPr>
                      <a:r>
                        <a:rPr lang="en-US" sz="300">
                          <a:effectLst/>
                        </a:rPr>
                        <a:t>Total</a:t>
                      </a:r>
                      <a:endParaRPr lang="en-US" sz="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a:txBody>
                    <a:bodyPr/>
                    <a:lstStyle/>
                    <a:p>
                      <a:endParaRPr lang="en-US" sz="400">
                        <a:effectLst/>
                        <a:latin typeface="Calibri" panose="020F0502020204030204" pitchFamily="34" charset="0"/>
                        <a:ea typeface="Calibri" panose="020F0502020204030204" pitchFamily="34" charset="0"/>
                        <a:cs typeface="Arial" panose="020B0604020202020204" pitchFamily="34" charset="0"/>
                      </a:endParaRPr>
                    </a:p>
                  </a:txBody>
                  <a:tcPr marL="24234" marR="24234" marT="0" marB="0"/>
                </a:tc>
                <a:tc gridSpan="2">
                  <a:txBody>
                    <a:bodyPr/>
                    <a:lstStyle/>
                    <a:p>
                      <a:pPr algn="ctr">
                        <a:spcAft>
                          <a:spcPts val="600"/>
                        </a:spcAft>
                      </a:pPr>
                      <a:r>
                        <a:rPr lang="en-US" sz="400" dirty="0">
                          <a:effectLst/>
                        </a:rPr>
                        <a:t>33946</a:t>
                      </a:r>
                      <a:endParaRPr lang="en-US" sz="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24234" marR="24234" marT="0" marB="0"/>
                </a:tc>
                <a:tc hMerge="1">
                  <a:txBody>
                    <a:bodyPr/>
                    <a:lstStyle/>
                    <a:p>
                      <a:endParaRPr lang="en-US"/>
                    </a:p>
                  </a:txBody>
                  <a:tcPr/>
                </a:tc>
              </a:tr>
            </a:tbl>
          </a:graphicData>
        </a:graphic>
      </p:graphicFrame>
    </p:spTree>
    <p:extLst>
      <p:ext uri="{BB962C8B-B14F-4D97-AF65-F5344CB8AC3E}">
        <p14:creationId xmlns:p14="http://schemas.microsoft.com/office/powerpoint/2010/main" val="357708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32"/>
                                        </p:tgtEl>
                                      </p:cBhvr>
                                    </p:animEffect>
                                    <p:anim calcmode="lin" valueType="num">
                                      <p:cBhvr>
                                        <p:cTn id="7" dur="1822" tmFilter="0,0; 0.14,0.31; 0.43,0.73; 0.71,0.91; 1.0,1.0">
                                          <p:stCondLst>
                                            <p:cond delay="0"/>
                                          </p:stCondLst>
                                        </p:cTn>
                                        <p:tgtEl>
                                          <p:spTgt spid="3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3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3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3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3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3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32"/>
                                        </p:tgtEl>
                                        <p:attrNameLst>
                                          <p:attrName>ppt_y</p:attrName>
                                        </p:attrNameLst>
                                      </p:cBhvr>
                                      <p:tavLst>
                                        <p:tav tm="0">
                                          <p:val>
                                            <p:strVal val="ppt_y"/>
                                          </p:val>
                                        </p:tav>
                                        <p:tav tm="100000">
                                          <p:val>
                                            <p:strVal val="ppt_y+ppt_h"/>
                                          </p:val>
                                        </p:tav>
                                      </p:tavLst>
                                    </p:anim>
                                    <p:animScale>
                                      <p:cBhvr>
                                        <p:cTn id="14" dur="26">
                                          <p:stCondLst>
                                            <p:cond delay="620"/>
                                          </p:stCondLst>
                                        </p:cTn>
                                        <p:tgtEl>
                                          <p:spTgt spid="32"/>
                                        </p:tgtEl>
                                      </p:cBhvr>
                                      <p:to x="100000" y="60000"/>
                                    </p:animScale>
                                    <p:animScale>
                                      <p:cBhvr>
                                        <p:cTn id="15" dur="166" decel="50000">
                                          <p:stCondLst>
                                            <p:cond delay="646"/>
                                          </p:stCondLst>
                                        </p:cTn>
                                        <p:tgtEl>
                                          <p:spTgt spid="32"/>
                                        </p:tgtEl>
                                      </p:cBhvr>
                                      <p:to x="100000" y="100000"/>
                                    </p:animScale>
                                    <p:animScale>
                                      <p:cBhvr>
                                        <p:cTn id="16" dur="26">
                                          <p:stCondLst>
                                            <p:cond delay="1312"/>
                                          </p:stCondLst>
                                        </p:cTn>
                                        <p:tgtEl>
                                          <p:spTgt spid="32"/>
                                        </p:tgtEl>
                                      </p:cBhvr>
                                      <p:to x="100000" y="80000"/>
                                    </p:animScale>
                                    <p:animScale>
                                      <p:cBhvr>
                                        <p:cTn id="17" dur="166" decel="50000">
                                          <p:stCondLst>
                                            <p:cond delay="1338"/>
                                          </p:stCondLst>
                                        </p:cTn>
                                        <p:tgtEl>
                                          <p:spTgt spid="32"/>
                                        </p:tgtEl>
                                      </p:cBhvr>
                                      <p:to x="100000" y="100000"/>
                                    </p:animScale>
                                    <p:animScale>
                                      <p:cBhvr>
                                        <p:cTn id="18" dur="26">
                                          <p:stCondLst>
                                            <p:cond delay="1642"/>
                                          </p:stCondLst>
                                        </p:cTn>
                                        <p:tgtEl>
                                          <p:spTgt spid="32"/>
                                        </p:tgtEl>
                                      </p:cBhvr>
                                      <p:to x="100000" y="90000"/>
                                    </p:animScale>
                                    <p:animScale>
                                      <p:cBhvr>
                                        <p:cTn id="19" dur="166" decel="50000">
                                          <p:stCondLst>
                                            <p:cond delay="1668"/>
                                          </p:stCondLst>
                                        </p:cTn>
                                        <p:tgtEl>
                                          <p:spTgt spid="32"/>
                                        </p:tgtEl>
                                      </p:cBhvr>
                                      <p:to x="100000" y="100000"/>
                                    </p:animScale>
                                    <p:animScale>
                                      <p:cBhvr>
                                        <p:cTn id="20" dur="26">
                                          <p:stCondLst>
                                            <p:cond delay="1808"/>
                                          </p:stCondLst>
                                        </p:cTn>
                                        <p:tgtEl>
                                          <p:spTgt spid="32"/>
                                        </p:tgtEl>
                                      </p:cBhvr>
                                      <p:to x="100000" y="95000"/>
                                    </p:animScale>
                                    <p:animScale>
                                      <p:cBhvr>
                                        <p:cTn id="21" dur="166" decel="50000">
                                          <p:stCondLst>
                                            <p:cond delay="1834"/>
                                          </p:stCondLst>
                                        </p:cTn>
                                        <p:tgtEl>
                                          <p:spTgt spid="32"/>
                                        </p:tgtEl>
                                      </p:cBhvr>
                                      <p:to x="100000" y="100000"/>
                                    </p:animScale>
                                    <p:set>
                                      <p:cBhvr>
                                        <p:cTn id="22" dur="1" fill="hold">
                                          <p:stCondLst>
                                            <p:cond delay="1999"/>
                                          </p:stCondLst>
                                        </p:cTn>
                                        <p:tgtEl>
                                          <p:spTgt spid="32"/>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200"/>
                                        <p:tgtEl>
                                          <p:spTgt spid="33"/>
                                        </p:tgtEl>
                                      </p:cBhvr>
                                    </p:animEffect>
                                  </p:childTnLst>
                                </p:cTn>
                              </p:par>
                              <p:par>
                                <p:cTn id="26" presetID="10" presetClass="exit" presetSubtype="0" fill="hold" grpId="1" nodeType="withEffect">
                                  <p:stCondLst>
                                    <p:cond delay="0"/>
                                  </p:stCondLst>
                                  <p:childTnLst>
                                    <p:animEffect transition="out" filter="fade">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2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200"/>
                                        <p:tgtEl>
                                          <p:spTgt spid="36"/>
                                        </p:tgtEl>
                                      </p:cBhvr>
                                    </p:animEffect>
                                  </p:childTnLst>
                                </p:cTn>
                              </p:par>
                              <p:par>
                                <p:cTn id="41" presetID="63" presetClass="path" presetSubtype="0" accel="50000" decel="50000" fill="hold" grpId="0" nodeType="withEffect">
                                  <p:stCondLst>
                                    <p:cond delay="0"/>
                                  </p:stCondLst>
                                  <p:childTnLst>
                                    <p:animMotion origin="layout" path="M 1.875E-6 1.85185E-6 L 0.38112 -0.00116 " pathEditMode="relative" rAng="0" ptsTypes="AA">
                                      <p:cBhvr>
                                        <p:cTn id="42" dur="2000" fill="hold"/>
                                        <p:tgtEl>
                                          <p:spTgt spid="38"/>
                                        </p:tgtEl>
                                        <p:attrNameLst>
                                          <p:attrName>ppt_x</p:attrName>
                                          <p:attrName>ppt_y</p:attrName>
                                        </p:attrNameLst>
                                      </p:cBhvr>
                                      <p:rCtr x="19062" y="-69"/>
                                    </p:animMotion>
                                  </p:childTnLst>
                                </p:cTn>
                              </p:par>
                              <p:par>
                                <p:cTn id="43" presetID="10"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5" grpId="0" animBg="1"/>
      <p:bldP spid="33" grpId="0" animBg="1"/>
      <p:bldP spid="33" grpId="1" animBg="1"/>
      <p:bldP spid="30" grpId="0" animBg="1"/>
      <p:bldP spid="29" grpId="0"/>
      <p:bldP spid="32" grpId="0"/>
      <p:bldP spid="38" grpId="0" animBg="1"/>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p:cNvPicPr>
            <a:picLocks noChangeAspect="1"/>
          </p:cNvPicPr>
          <p:nvPr/>
        </p:nvPicPr>
        <p:blipFill>
          <a:blip r:embed="rId3"/>
          <a:stretch>
            <a:fillRect/>
          </a:stretch>
        </p:blipFill>
        <p:spPr>
          <a:xfrm>
            <a:off x="-1" y="-16391"/>
            <a:ext cx="12671669" cy="6494230"/>
          </a:xfrm>
          <a:prstGeom prst="rect">
            <a:avLst/>
          </a:prstGeom>
        </p:spPr>
      </p:pic>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717451" y="-323851"/>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Kesimpulan</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3" name="Rectangle 72"/>
              <p:cNvSpPr/>
              <p:nvPr/>
            </p:nvSpPr>
            <p:spPr>
              <a:xfrm>
                <a:off x="48753" y="1690476"/>
                <a:ext cx="12094493" cy="26264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id-ID" sz="2400" b="1" i="1"/>
                        <m:t>Dalam</m:t>
                      </m:r>
                      <m:r>
                        <m:rPr>
                          <m:nor/>
                        </m:rPr>
                        <a:rPr lang="id-ID" sz="2400" b="1" i="1"/>
                        <m:t> </m:t>
                      </m:r>
                      <m:r>
                        <m:rPr>
                          <m:nor/>
                        </m:rPr>
                        <a:rPr lang="id-ID" sz="2400" b="1" i="1"/>
                        <m:t>pembuatan</m:t>
                      </m:r>
                      <m:r>
                        <m:rPr>
                          <m:nor/>
                        </m:rPr>
                        <a:rPr lang="id-ID" sz="2400" b="1" i="1"/>
                        <m:t> </m:t>
                      </m:r>
                      <m:r>
                        <m:rPr>
                          <m:nor/>
                        </m:rPr>
                        <a:rPr lang="id-ID" sz="2400" b="1" i="1"/>
                        <m:t>sistem</m:t>
                      </m:r>
                      <m:r>
                        <m:rPr>
                          <m:nor/>
                        </m:rPr>
                        <a:rPr lang="id-ID" sz="2400" b="1" i="1"/>
                        <m:t> </m:t>
                      </m:r>
                      <m:r>
                        <m:rPr>
                          <m:nor/>
                        </m:rPr>
                        <a:rPr lang="id-ID" sz="2400" b="1" i="1"/>
                        <m:t>klasifikasi</m:t>
                      </m:r>
                      <m:r>
                        <m:rPr>
                          <m:nor/>
                        </m:rPr>
                        <a:rPr lang="id-ID" sz="2400" b="1" i="1"/>
                        <m:t> </m:t>
                      </m:r>
                      <m:r>
                        <m:rPr>
                          <m:nor/>
                        </m:rPr>
                        <a:rPr lang="id-ID" sz="2400" b="1" i="1"/>
                        <m:t>keamanan</m:t>
                      </m:r>
                      <m:r>
                        <m:rPr>
                          <m:nor/>
                        </m:rPr>
                        <a:rPr lang="id-ID" sz="2400" b="1" i="1"/>
                        <m:t> </m:t>
                      </m:r>
                      <m:r>
                        <m:rPr>
                          <m:nor/>
                        </m:rPr>
                        <a:rPr lang="id-ID" sz="2400" b="1" i="1"/>
                        <m:t>berkendara</m:t>
                      </m:r>
                      <m:r>
                        <m:rPr>
                          <m:nor/>
                        </m:rPr>
                        <a:rPr lang="id-ID" sz="2400" b="1" i="1"/>
                        <m:t> </m:t>
                      </m:r>
                      <m:r>
                        <m:rPr>
                          <m:nor/>
                        </m:rPr>
                        <a:rPr lang="id-ID" sz="2400" b="1" i="1"/>
                        <m:t>Vibration</m:t>
                      </m:r>
                      <m:r>
                        <m:rPr>
                          <m:nor/>
                        </m:rPr>
                        <a:rPr lang="id-ID" sz="2400" b="1" i="1"/>
                        <m:t> </m:t>
                      </m:r>
                      <m:r>
                        <m:rPr>
                          <m:nor/>
                        </m:rPr>
                        <a:rPr lang="id-ID" sz="2400" b="1" i="1"/>
                        <m:t>sensor</m:t>
                      </m:r>
                      <m:r>
                        <m:rPr>
                          <m:nor/>
                        </m:rPr>
                        <a:rPr lang="id-ID" sz="2400" b="1" i="1"/>
                        <m:t> </m:t>
                      </m:r>
                      <m:r>
                        <m:rPr>
                          <m:nor/>
                        </m:rPr>
                        <a:rPr lang="id-ID" sz="2400" b="1" i="1"/>
                        <m:t>diletakkan</m:t>
                      </m:r>
                      <m:r>
                        <m:rPr>
                          <m:nor/>
                        </m:rPr>
                        <a:rPr lang="id-ID" sz="2400" b="1" i="1"/>
                        <m:t> </m:t>
                      </m:r>
                      <m:r>
                        <m:rPr>
                          <m:nor/>
                        </m:rPr>
                        <a:rPr lang="id-ID" sz="2400" b="1" i="1"/>
                        <m:t>didalam</m:t>
                      </m:r>
                      <m:r>
                        <m:rPr>
                          <m:nor/>
                        </m:rPr>
                        <a:rPr lang="id-ID" sz="2400" b="1" i="1"/>
                        <m:t> </m:t>
                      </m:r>
                      <m:r>
                        <m:rPr>
                          <m:nor/>
                        </m:rPr>
                        <a:rPr lang="id-ID" sz="2400" b="1" i="1"/>
                        <m:t>jok</m:t>
                      </m:r>
                      <m:r>
                        <m:rPr>
                          <m:nor/>
                        </m:rPr>
                        <a:rPr lang="id-ID" sz="2400" b="1" i="1"/>
                        <m:t> </m:t>
                      </m:r>
                      <m:r>
                        <m:rPr>
                          <m:nor/>
                        </m:rPr>
                        <a:rPr lang="id-ID" sz="2400" b="1" i="1"/>
                        <m:t>kendaraan</m:t>
                      </m:r>
                      <m:r>
                        <m:rPr>
                          <m:nor/>
                        </m:rPr>
                        <a:rPr lang="id-ID" sz="2400" b="1" i="1"/>
                        <m:t> </m:t>
                      </m:r>
                      <m:r>
                        <m:rPr>
                          <m:nor/>
                        </m:rPr>
                        <a:rPr lang="id-ID" sz="2400" b="1" i="1"/>
                        <m:t>roda</m:t>
                      </m:r>
                      <m:r>
                        <m:rPr>
                          <m:nor/>
                        </m:rPr>
                        <a:rPr lang="id-ID" sz="2400" b="1" i="1"/>
                        <m:t> </m:t>
                      </m:r>
                      <m:r>
                        <m:rPr>
                          <m:nor/>
                        </m:rPr>
                        <a:rPr lang="id-ID" sz="2400" b="1" i="1"/>
                        <m:t>dua</m:t>
                      </m:r>
                      <m:r>
                        <m:rPr>
                          <m:nor/>
                        </m:rPr>
                        <a:rPr lang="id-ID" sz="2400" b="1" i="1"/>
                        <m:t> </m:t>
                      </m:r>
                      <m:r>
                        <m:rPr>
                          <m:nor/>
                        </m:rPr>
                        <a:rPr lang="id-ID" sz="2400" b="1" i="1"/>
                        <m:t>hal</m:t>
                      </m:r>
                      <m:r>
                        <m:rPr>
                          <m:nor/>
                        </m:rPr>
                        <a:rPr lang="id-ID" sz="2400" b="1" i="1"/>
                        <m:t> </m:t>
                      </m:r>
                      <m:r>
                        <m:rPr>
                          <m:nor/>
                        </m:rPr>
                        <a:rPr lang="id-ID" sz="2400" b="1" i="1"/>
                        <m:t>ini</m:t>
                      </m:r>
                      <m:r>
                        <m:rPr>
                          <m:nor/>
                        </m:rPr>
                        <a:rPr lang="id-ID" sz="2400" b="1" i="1"/>
                        <m:t> </m:t>
                      </m:r>
                      <m:r>
                        <m:rPr>
                          <m:nor/>
                        </m:rPr>
                        <a:rPr lang="id-ID" sz="2400" b="1" i="1"/>
                        <m:t>guna</m:t>
                      </m:r>
                      <m:r>
                        <m:rPr>
                          <m:nor/>
                        </m:rPr>
                        <a:rPr lang="id-ID" sz="2400" b="1" i="1"/>
                        <m:t> </m:t>
                      </m:r>
                      <m:r>
                        <m:rPr>
                          <m:nor/>
                        </m:rPr>
                        <a:rPr lang="id-ID" sz="2400" b="1" i="1"/>
                        <m:t>menghindari</m:t>
                      </m:r>
                      <m:r>
                        <m:rPr>
                          <m:nor/>
                        </m:rPr>
                        <a:rPr lang="id-ID" sz="2400" b="1" i="1"/>
                        <m:t> </m:t>
                      </m:r>
                      <m:r>
                        <m:rPr>
                          <m:nor/>
                        </m:rPr>
                        <a:rPr lang="id-ID" sz="2400" b="1" i="1"/>
                        <m:t>getaran</m:t>
                      </m:r>
                      <m:r>
                        <m:rPr>
                          <m:nor/>
                        </m:rPr>
                        <a:rPr lang="id-ID" sz="2400" b="1" i="1"/>
                        <m:t> </m:t>
                      </m:r>
                      <m:r>
                        <m:rPr>
                          <m:nor/>
                        </m:rPr>
                        <a:rPr lang="id-ID" sz="2400" b="1" i="1"/>
                        <m:t>internal</m:t>
                      </m:r>
                      <m:r>
                        <m:rPr>
                          <m:nor/>
                        </m:rPr>
                        <a:rPr lang="id-ID" sz="2400" b="1" i="1"/>
                        <m:t>, </m:t>
                      </m:r>
                      <m:r>
                        <m:rPr>
                          <m:nor/>
                        </m:rPr>
                        <a:rPr lang="id-ID" sz="2400" b="1" i="1"/>
                        <m:t>dalam</m:t>
                      </m:r>
                      <m:r>
                        <m:rPr>
                          <m:nor/>
                        </m:rPr>
                        <a:rPr lang="id-ID" sz="2400" b="1" i="1"/>
                        <m:t> </m:t>
                      </m:r>
                      <m:r>
                        <m:rPr>
                          <m:nor/>
                        </m:rPr>
                        <a:rPr lang="id-ID" sz="2400" b="1" i="1"/>
                        <m:t>pengujiannya</m:t>
                      </m:r>
                      <m:r>
                        <m:rPr>
                          <m:nor/>
                        </m:rPr>
                        <a:rPr lang="id-ID" sz="2400" b="1" i="1"/>
                        <m:t> </m:t>
                      </m:r>
                      <m:r>
                        <m:rPr>
                          <m:nor/>
                        </m:rPr>
                        <a:rPr lang="id-ID" sz="2400" b="1" i="1"/>
                        <m:t>dapat</m:t>
                      </m:r>
                      <m:r>
                        <m:rPr>
                          <m:nor/>
                        </m:rPr>
                        <a:rPr lang="id-ID" sz="2400" b="1" i="1"/>
                        <m:t> </m:t>
                      </m:r>
                      <m:r>
                        <m:rPr>
                          <m:nor/>
                        </m:rPr>
                        <a:rPr lang="id-ID" sz="2400" b="1" i="1"/>
                        <m:t>disimpulkan</m:t>
                      </m:r>
                      <m:r>
                        <m:rPr>
                          <m:nor/>
                        </m:rPr>
                        <a:rPr lang="id-ID" sz="2400" b="1" i="1"/>
                        <m:t> </m:t>
                      </m:r>
                      <m:r>
                        <m:rPr>
                          <m:nor/>
                        </m:rPr>
                        <a:rPr lang="id-ID" sz="2400" b="1" i="1"/>
                        <m:t>berhasil</m:t>
                      </m:r>
                      <m:r>
                        <m:rPr>
                          <m:nor/>
                        </m:rPr>
                        <a:rPr lang="id-ID" sz="2400" b="1" i="1"/>
                        <m:t> </m:t>
                      </m:r>
                      <m:r>
                        <m:rPr>
                          <m:nor/>
                        </m:rPr>
                        <a:rPr lang="id-ID" sz="2400" b="1" i="1"/>
                        <m:t>karena</m:t>
                      </m:r>
                      <m:r>
                        <m:rPr>
                          <m:nor/>
                        </m:rPr>
                        <a:rPr lang="id-ID" sz="2400" b="1" i="1"/>
                        <m:t> </m:t>
                      </m:r>
                      <m:r>
                        <m:rPr>
                          <m:nor/>
                        </m:rPr>
                        <a:rPr lang="id-ID" sz="2400" b="1" i="1"/>
                        <m:t>memiliki</m:t>
                      </m:r>
                      <m:r>
                        <m:rPr>
                          <m:nor/>
                        </m:rPr>
                        <a:rPr lang="id-ID" sz="2400" b="1" i="1"/>
                        <m:t> </m:t>
                      </m:r>
                      <m:r>
                        <m:rPr>
                          <m:nor/>
                        </m:rPr>
                        <a:rPr lang="id-ID" sz="2400" b="1" i="1"/>
                        <m:t>nilai</m:t>
                      </m:r>
                      <m:r>
                        <m:rPr>
                          <m:nor/>
                        </m:rPr>
                        <a:rPr lang="id-ID" sz="2400" b="1" i="1"/>
                        <m:t> </m:t>
                      </m:r>
                      <m:r>
                        <m:rPr>
                          <m:nor/>
                        </m:rPr>
                        <a:rPr lang="id-ID" sz="2400" b="1" i="1"/>
                        <m:t>kebenaran</m:t>
                      </m:r>
                      <m:r>
                        <m:rPr>
                          <m:nor/>
                        </m:rPr>
                        <a:rPr lang="id-ID" sz="2400" b="1" i="1"/>
                        <m:t> 100% </m:t>
                      </m:r>
                      <m:r>
                        <m:rPr>
                          <m:nor/>
                        </m:rPr>
                        <a:rPr lang="id-ID" sz="2400" b="1" i="1"/>
                        <m:t>dalam</m:t>
                      </m:r>
                      <m:r>
                        <m:rPr>
                          <m:nor/>
                        </m:rPr>
                        <a:rPr lang="id-ID" sz="2400" b="1" i="1"/>
                        <m:t> </m:t>
                      </m:r>
                      <m:r>
                        <m:rPr>
                          <m:nor/>
                        </m:rPr>
                        <a:rPr lang="id-ID" sz="2400" b="1" i="1"/>
                        <m:t>pengujian</m:t>
                      </m:r>
                      <m:r>
                        <m:rPr>
                          <m:nor/>
                        </m:rPr>
                        <a:rPr lang="id-ID" sz="2400" b="1" i="1"/>
                        <m:t> </m:t>
                      </m:r>
                      <m:r>
                        <m:rPr>
                          <m:nor/>
                        </m:rPr>
                        <a:rPr lang="id-ID" sz="2400" b="1" i="1"/>
                        <m:t>fungional</m:t>
                      </m:r>
                      <m:r>
                        <m:rPr>
                          <m:nor/>
                        </m:rPr>
                        <a:rPr lang="id-ID" sz="2400" b="1" i="1"/>
                        <m:t>. </m:t>
                      </m:r>
                      <m:r>
                        <m:rPr>
                          <m:nor/>
                        </m:rPr>
                        <a:rPr lang="id-ID" sz="2400" b="1" i="1"/>
                        <m:t>Sedangkan</m:t>
                      </m:r>
                      <m:r>
                        <m:rPr>
                          <m:nor/>
                        </m:rPr>
                        <a:rPr lang="id-ID" sz="2400" b="1" i="1"/>
                        <m:t> </m:t>
                      </m:r>
                      <m:r>
                        <m:rPr>
                          <m:nor/>
                        </m:rPr>
                        <a:rPr lang="id-ID" sz="2400" b="1" i="1"/>
                        <m:t>Hall</m:t>
                      </m:r>
                      <m:r>
                        <m:rPr>
                          <m:nor/>
                        </m:rPr>
                        <a:rPr lang="id-ID" sz="2400" b="1" i="1"/>
                        <m:t> </m:t>
                      </m:r>
                      <m:r>
                        <m:rPr>
                          <m:nor/>
                        </m:rPr>
                        <a:rPr lang="id-ID" sz="2400" b="1" i="1"/>
                        <m:t>Effect</m:t>
                      </m:r>
                      <m:r>
                        <m:rPr>
                          <m:nor/>
                        </m:rPr>
                        <a:rPr lang="id-ID" sz="2400" b="1" i="1"/>
                        <m:t> </m:t>
                      </m:r>
                      <m:r>
                        <m:rPr>
                          <m:nor/>
                        </m:rPr>
                        <a:rPr lang="id-ID" sz="2400" b="1" i="1"/>
                        <m:t>sensor</m:t>
                      </m:r>
                      <m:r>
                        <m:rPr>
                          <m:nor/>
                        </m:rPr>
                        <a:rPr lang="id-ID" sz="2400" b="1" i="1"/>
                        <m:t> </m:t>
                      </m:r>
                      <m:r>
                        <m:rPr>
                          <m:nor/>
                        </m:rPr>
                        <a:rPr lang="id-ID" sz="2400" b="1" i="1"/>
                        <m:t>diletakkan</m:t>
                      </m:r>
                      <m:r>
                        <m:rPr>
                          <m:nor/>
                        </m:rPr>
                        <a:rPr lang="id-ID" sz="2400" b="1" i="1"/>
                        <m:t> </m:t>
                      </m:r>
                      <m:r>
                        <m:rPr>
                          <m:nor/>
                        </m:rPr>
                        <a:rPr lang="id-ID" sz="2400" b="1" i="1"/>
                        <m:t>didekat</m:t>
                      </m:r>
                      <m:r>
                        <m:rPr>
                          <m:nor/>
                        </m:rPr>
                        <a:rPr lang="id-ID" sz="2400" b="1" i="1"/>
                        <m:t> </m:t>
                      </m:r>
                      <m:r>
                        <m:rPr>
                          <m:nor/>
                        </m:rPr>
                        <a:rPr lang="id-ID" sz="2400" b="1" i="1"/>
                        <m:t>ban</m:t>
                      </m:r>
                      <m:r>
                        <m:rPr>
                          <m:nor/>
                        </m:rPr>
                        <a:rPr lang="id-ID" sz="2400" b="1" i="1"/>
                        <m:t> </m:t>
                      </m:r>
                      <m:r>
                        <m:rPr>
                          <m:nor/>
                        </m:rPr>
                        <a:rPr lang="id-ID" sz="2400" b="1" i="1"/>
                        <m:t>yang</m:t>
                      </m:r>
                      <m:r>
                        <m:rPr>
                          <m:nor/>
                        </m:rPr>
                        <a:rPr lang="id-ID" sz="2400" b="1" i="1"/>
                        <m:t> </m:t>
                      </m:r>
                      <m:r>
                        <m:rPr>
                          <m:nor/>
                        </m:rPr>
                        <a:rPr lang="id-ID" sz="2400" b="1" i="1"/>
                        <m:t>sudah</m:t>
                      </m:r>
                      <m:r>
                        <m:rPr>
                          <m:nor/>
                        </m:rPr>
                        <a:rPr lang="id-ID" sz="2400" b="1" i="1"/>
                        <m:t> </m:t>
                      </m:r>
                      <m:r>
                        <m:rPr>
                          <m:nor/>
                        </m:rPr>
                        <a:rPr lang="id-ID" sz="2400" b="1" i="1"/>
                        <m:t>diberi</m:t>
                      </m:r>
                      <m:r>
                        <m:rPr>
                          <m:nor/>
                        </m:rPr>
                        <a:rPr lang="id-ID" sz="2400" b="1" i="1"/>
                        <m:t> </m:t>
                      </m:r>
                      <m:r>
                        <m:rPr>
                          <m:nor/>
                        </m:rPr>
                        <a:rPr lang="id-ID" sz="2400" b="1" i="1"/>
                        <m:t>magnet</m:t>
                      </m:r>
                      <m:r>
                        <m:rPr>
                          <m:nor/>
                        </m:rPr>
                        <a:rPr lang="id-ID" sz="2400" b="1" i="1"/>
                        <m:t> </m:t>
                      </m:r>
                      <m:r>
                        <m:rPr>
                          <m:nor/>
                        </m:rPr>
                        <a:rPr lang="id-ID" sz="2400" b="1" i="1"/>
                        <m:t>sebelumnya</m:t>
                      </m:r>
                      <m:r>
                        <m:rPr>
                          <m:nor/>
                        </m:rPr>
                        <a:rPr lang="id-ID" sz="2400" b="1" i="1"/>
                        <m:t>, </m:t>
                      </m:r>
                      <m:r>
                        <m:rPr>
                          <m:nor/>
                        </m:rPr>
                        <a:rPr lang="id-ID" sz="2400" b="1" i="1"/>
                        <m:t>untuk</m:t>
                      </m:r>
                      <m:r>
                        <m:rPr>
                          <m:nor/>
                        </m:rPr>
                        <a:rPr lang="id-ID" sz="2400" b="1" i="1"/>
                        <m:t> </m:t>
                      </m:r>
                      <m:r>
                        <m:rPr>
                          <m:nor/>
                        </m:rPr>
                        <a:rPr lang="id-ID" sz="2400" b="1" i="1"/>
                        <m:t>mendeteksi</m:t>
                      </m:r>
                      <m:r>
                        <m:rPr>
                          <m:nor/>
                        </m:rPr>
                        <a:rPr lang="id-ID" sz="2400" b="1" i="1"/>
                        <m:t> </m:t>
                      </m:r>
                      <m:r>
                        <m:rPr>
                          <m:nor/>
                        </m:rPr>
                        <a:rPr lang="id-ID" sz="2400" b="1" i="1"/>
                        <m:t>kecepatan</m:t>
                      </m:r>
                      <m:r>
                        <m:rPr>
                          <m:nor/>
                        </m:rPr>
                        <a:rPr lang="id-ID" sz="2400" b="1" i="1"/>
                        <m:t> </m:t>
                      </m:r>
                      <m:r>
                        <m:rPr>
                          <m:nor/>
                        </m:rPr>
                        <a:rPr lang="id-ID" sz="2400" b="1" i="1"/>
                        <m:t>yang</m:t>
                      </m:r>
                      <m:r>
                        <m:rPr>
                          <m:nor/>
                        </m:rPr>
                        <a:rPr lang="id-ID" sz="2400" b="1" i="1"/>
                        <m:t> </m:t>
                      </m:r>
                      <m:r>
                        <m:rPr>
                          <m:nor/>
                        </m:rPr>
                        <a:rPr lang="id-ID" sz="2400" b="1" i="1"/>
                        <m:t>dihasilkan</m:t>
                      </m:r>
                      <m:r>
                        <m:rPr>
                          <m:nor/>
                        </m:rPr>
                        <a:rPr lang="id-ID" sz="2400" b="1" i="1"/>
                        <m:t> </m:t>
                      </m:r>
                      <m:r>
                        <m:rPr>
                          <m:nor/>
                        </m:rPr>
                        <a:rPr lang="id-ID" sz="2400" b="1" i="1"/>
                        <m:t>oleh</m:t>
                      </m:r>
                      <m:r>
                        <m:rPr>
                          <m:nor/>
                        </m:rPr>
                        <a:rPr lang="id-ID" sz="2400" b="1" i="1"/>
                        <m:t> </m:t>
                      </m:r>
                      <m:r>
                        <m:rPr>
                          <m:nor/>
                        </m:rPr>
                        <a:rPr lang="id-ID" sz="2400" b="1" i="1"/>
                        <m:t>kendaraan</m:t>
                      </m:r>
                      <m:r>
                        <m:rPr>
                          <m:nor/>
                        </m:rPr>
                        <a:rPr lang="id-ID" sz="2400" b="1" i="1"/>
                        <m:t> </m:t>
                      </m:r>
                      <m:r>
                        <m:rPr>
                          <m:nor/>
                        </m:rPr>
                        <a:rPr lang="id-ID" sz="2400" b="1" i="1"/>
                        <m:t>roda</m:t>
                      </m:r>
                      <m:r>
                        <m:rPr>
                          <m:nor/>
                        </m:rPr>
                        <a:rPr lang="id-ID" sz="2400" b="1" i="1"/>
                        <m:t> </m:t>
                      </m:r>
                      <m:r>
                        <m:rPr>
                          <m:nor/>
                        </m:rPr>
                        <a:rPr lang="id-ID" sz="2400" b="1" i="1"/>
                        <m:t>dua</m:t>
                      </m:r>
                      <m:r>
                        <m:rPr>
                          <m:nor/>
                        </m:rPr>
                        <a:rPr lang="id-ID" sz="2400" b="1" i="1"/>
                        <m:t>, </m:t>
                      </m:r>
                      <m:r>
                        <m:rPr>
                          <m:nor/>
                        </m:rPr>
                        <a:rPr lang="id-ID" sz="2400" b="1" i="1"/>
                        <m:t>dari</m:t>
                      </m:r>
                      <m:r>
                        <m:rPr>
                          <m:nor/>
                        </m:rPr>
                        <a:rPr lang="id-ID" sz="2400" b="1" i="1"/>
                        <m:t> </m:t>
                      </m:r>
                      <m:r>
                        <m:rPr>
                          <m:nor/>
                        </m:rPr>
                        <a:rPr lang="id-ID" sz="2400" b="1" i="1"/>
                        <m:t>hasil</m:t>
                      </m:r>
                      <m:r>
                        <m:rPr>
                          <m:nor/>
                        </m:rPr>
                        <a:rPr lang="id-ID" sz="2400" b="1" i="1"/>
                        <m:t> </m:t>
                      </m:r>
                      <m:r>
                        <m:rPr>
                          <m:nor/>
                        </m:rPr>
                        <a:rPr lang="id-ID" sz="2400" b="1" i="1"/>
                        <m:t>pengujiannya</m:t>
                      </m:r>
                      <m:r>
                        <m:rPr>
                          <m:nor/>
                        </m:rPr>
                        <a:rPr lang="id-ID" sz="2400" b="1" i="1"/>
                        <m:t> </m:t>
                      </m:r>
                      <m:r>
                        <m:rPr>
                          <m:nor/>
                        </m:rPr>
                        <a:rPr lang="id-ID" sz="2400" b="1" i="1"/>
                        <m:t>dapat</m:t>
                      </m:r>
                      <m:r>
                        <m:rPr>
                          <m:nor/>
                        </m:rPr>
                        <a:rPr lang="id-ID" sz="2400" b="1" i="1"/>
                        <m:t> </m:t>
                      </m:r>
                      <m:r>
                        <m:rPr>
                          <m:nor/>
                        </m:rPr>
                        <a:rPr lang="id-ID" sz="2400" b="1" i="1"/>
                        <m:t>disimpulkan</m:t>
                      </m:r>
                      <m:r>
                        <m:rPr>
                          <m:nor/>
                        </m:rPr>
                        <a:rPr lang="id-ID" sz="2400" b="1" i="1"/>
                        <m:t> </m:t>
                      </m:r>
                      <m:r>
                        <m:rPr>
                          <m:nor/>
                        </m:rPr>
                        <a:rPr lang="id-ID" sz="2400" b="1" i="1"/>
                        <m:t>berhasil</m:t>
                      </m:r>
                      <m:r>
                        <m:rPr>
                          <m:nor/>
                        </m:rPr>
                        <a:rPr lang="id-ID" sz="2400" b="1" i="1"/>
                        <m:t> </m:t>
                      </m:r>
                      <m:r>
                        <m:rPr>
                          <m:nor/>
                        </m:rPr>
                        <a:rPr lang="id-ID" sz="2400" b="1" i="1"/>
                        <m:t>karena</m:t>
                      </m:r>
                      <m:r>
                        <m:rPr>
                          <m:nor/>
                        </m:rPr>
                        <a:rPr lang="id-ID" sz="2400" b="1" i="1"/>
                        <m:t> </m:t>
                      </m:r>
                      <m:r>
                        <m:rPr>
                          <m:nor/>
                        </m:rPr>
                        <a:rPr lang="id-ID" sz="2400" b="1" i="1"/>
                        <m:t>sistem</m:t>
                      </m:r>
                      <m:r>
                        <m:rPr>
                          <m:nor/>
                        </m:rPr>
                        <a:rPr lang="id-ID" sz="2400" b="1" i="1"/>
                        <m:t> </m:t>
                      </m:r>
                      <m:r>
                        <m:rPr>
                          <m:nor/>
                        </m:rPr>
                        <a:rPr lang="id-ID" sz="2400" b="1" i="1"/>
                        <m:t>memiliki</m:t>
                      </m:r>
                      <m:r>
                        <m:rPr>
                          <m:nor/>
                        </m:rPr>
                        <a:rPr lang="id-ID" sz="2400" b="1" i="1"/>
                        <m:t> </m:t>
                      </m:r>
                      <m:r>
                        <m:rPr>
                          <m:nor/>
                        </m:rPr>
                        <a:rPr lang="id-ID" sz="2400" b="1" i="1"/>
                        <m:t>nilai</m:t>
                      </m:r>
                      <m:r>
                        <m:rPr>
                          <m:nor/>
                        </m:rPr>
                        <a:rPr lang="id-ID" sz="2400" b="1" i="1"/>
                        <m:t> </m:t>
                      </m:r>
                      <m:r>
                        <m:rPr>
                          <m:nor/>
                        </m:rPr>
                        <a:rPr lang="id-ID" sz="2400" b="1" i="1"/>
                        <m:t>error</m:t>
                      </m:r>
                      <m:r>
                        <m:rPr>
                          <m:nor/>
                        </m:rPr>
                        <a:rPr lang="id-ID" sz="2400" b="1" i="1"/>
                        <m:t> </m:t>
                      </m:r>
                      <m:r>
                        <m:rPr>
                          <m:nor/>
                        </m:rPr>
                        <a:rPr lang="id-ID" sz="2400" b="1" i="1"/>
                        <m:t>sebesar</m:t>
                      </m:r>
                      <m:r>
                        <m:rPr>
                          <m:nor/>
                        </m:rPr>
                        <a:rPr lang="id-ID" sz="2400" b="1" i="1"/>
                        <m:t> 0.58 </m:t>
                      </m:r>
                      <m:r>
                        <m:rPr>
                          <m:nor/>
                        </m:rPr>
                        <a:rPr lang="id-ID" sz="2400" b="1" i="1"/>
                        <m:t>KM</m:t>
                      </m:r>
                      <m:r>
                        <m:rPr>
                          <m:nor/>
                        </m:rPr>
                        <a:rPr lang="id-ID" sz="2400" b="1" i="1"/>
                        <m:t>/</m:t>
                      </m:r>
                      <m:r>
                        <m:rPr>
                          <m:nor/>
                        </m:rPr>
                        <a:rPr lang="id-ID" sz="2400" b="1" i="1"/>
                        <m:t>jam</m:t>
                      </m:r>
                      <m:r>
                        <m:rPr>
                          <m:nor/>
                        </m:rPr>
                        <a:rPr lang="id-ID" sz="2400" b="1" i="1"/>
                        <m:t> </m:t>
                      </m:r>
                      <m:r>
                        <m:rPr>
                          <m:nor/>
                        </m:rPr>
                        <a:rPr lang="id-ID" sz="2400" b="1" i="1"/>
                        <m:t>pada</m:t>
                      </m:r>
                      <m:r>
                        <m:rPr>
                          <m:nor/>
                        </m:rPr>
                        <a:rPr lang="id-ID" sz="2400" b="1" i="1"/>
                        <m:t> </m:t>
                      </m:r>
                      <m:r>
                        <m:rPr>
                          <m:nor/>
                        </m:rPr>
                        <a:rPr lang="id-ID" sz="2400" b="1" i="1"/>
                        <m:t>pengujian</m:t>
                      </m:r>
                      <m:r>
                        <m:rPr>
                          <m:nor/>
                        </m:rPr>
                        <a:rPr lang="id-ID" sz="2400" b="1" i="1"/>
                        <m:t> </m:t>
                      </m:r>
                      <m:r>
                        <m:rPr>
                          <m:nor/>
                        </m:rPr>
                        <a:rPr lang="id-ID" sz="2400" b="1" i="1"/>
                        <m:t>fungsional</m:t>
                      </m:r>
                      <m:r>
                        <m:rPr>
                          <m:nor/>
                        </m:rPr>
                        <a:rPr lang="id-ID" sz="2400" b="1" i="1"/>
                        <m:t>.</m:t>
                      </m:r>
                    </m:oMath>
                  </m:oMathPara>
                </a14:m>
                <a:endParaRPr lang="id-ID" sz="2400" b="1" dirty="0"/>
              </a:p>
            </p:txBody>
          </p:sp>
        </mc:Choice>
        <mc:Fallback xmlns="">
          <p:sp>
            <p:nvSpPr>
              <p:cNvPr id="73" name="Rectangle 72"/>
              <p:cNvSpPr>
                <a:spLocks noRot="1" noChangeAspect="1" noMove="1" noResize="1" noEditPoints="1" noAdjustHandles="1" noChangeArrowheads="1" noChangeShapeType="1" noTextEdit="1"/>
              </p:cNvSpPr>
              <p:nvPr/>
            </p:nvSpPr>
            <p:spPr>
              <a:xfrm>
                <a:off x="48753" y="1690476"/>
                <a:ext cx="12094493" cy="2626488"/>
              </a:xfrm>
              <a:prstGeom prst="rect">
                <a:avLst/>
              </a:prstGeom>
              <a:blipFill rotWithShape="0">
                <a:blip r:embed="rId9"/>
                <a:stretch>
                  <a:fillRect l="-50" b="-18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8752" y="4316964"/>
                <a:ext cx="11848288" cy="1904880"/>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m:rPr>
                          <m:nor/>
                        </m:rPr>
                        <a:rPr lang="id-ID" sz="2400" b="1" i="1"/>
                        <m:t>Pada</m:t>
                      </m:r>
                      <m:r>
                        <m:rPr>
                          <m:nor/>
                        </m:rPr>
                        <a:rPr lang="id-ID" sz="2400" b="1" i="1"/>
                        <m:t> </m:t>
                      </m:r>
                      <m:r>
                        <m:rPr>
                          <m:nor/>
                        </m:rPr>
                        <a:rPr lang="id-ID" sz="2400" b="1" i="1"/>
                        <m:t>penelitian</m:t>
                      </m:r>
                      <m:r>
                        <m:rPr>
                          <m:nor/>
                        </m:rPr>
                        <a:rPr lang="id-ID" sz="2400" b="1" i="1"/>
                        <m:t> </m:t>
                      </m:r>
                      <m:r>
                        <m:rPr>
                          <m:nor/>
                        </m:rPr>
                        <a:rPr lang="id-ID" sz="2400" b="1" i="1"/>
                        <m:t>ini</m:t>
                      </m:r>
                      <m:r>
                        <m:rPr>
                          <m:nor/>
                        </m:rPr>
                        <a:rPr lang="id-ID" sz="2400" b="1" i="1"/>
                        <m:t> </m:t>
                      </m:r>
                      <m:r>
                        <m:rPr>
                          <m:nor/>
                        </m:rPr>
                        <a:rPr lang="id-ID" sz="2400" b="1" i="1"/>
                        <m:t>telah</m:t>
                      </m:r>
                      <m:r>
                        <m:rPr>
                          <m:nor/>
                        </m:rPr>
                        <a:rPr lang="id-ID" sz="2400" b="1" i="1"/>
                        <m:t> </m:t>
                      </m:r>
                      <m:r>
                        <m:rPr>
                          <m:nor/>
                        </m:rPr>
                        <a:rPr lang="id-ID" sz="2400" b="1" i="1"/>
                        <m:t>dibuat</m:t>
                      </m:r>
                      <m:r>
                        <m:rPr>
                          <m:nor/>
                        </m:rPr>
                        <a:rPr lang="id-ID" sz="2400" b="1" i="1"/>
                        <m:t> </m:t>
                      </m:r>
                      <m:r>
                        <m:rPr>
                          <m:nor/>
                        </m:rPr>
                        <a:rPr lang="id-ID" sz="2400" b="1" i="1"/>
                        <m:t>sistem</m:t>
                      </m:r>
                      <m:r>
                        <m:rPr>
                          <m:nor/>
                        </m:rPr>
                        <a:rPr lang="id-ID" sz="2400" b="1" i="1"/>
                        <m:t> </m:t>
                      </m:r>
                      <m:r>
                        <m:rPr>
                          <m:nor/>
                        </m:rPr>
                        <a:rPr lang="id-ID" sz="2400" b="1" i="1"/>
                        <m:t>otomatisasi</m:t>
                      </m:r>
                      <m:r>
                        <m:rPr>
                          <m:nor/>
                        </m:rPr>
                        <a:rPr lang="id-ID" sz="2400" b="1" i="1"/>
                        <m:t> </m:t>
                      </m:r>
                      <m:r>
                        <m:rPr>
                          <m:nor/>
                        </m:rPr>
                        <a:rPr lang="id-ID" sz="2400" b="1" i="1"/>
                        <m:t>untuk</m:t>
                      </m:r>
                      <m:r>
                        <m:rPr>
                          <m:nor/>
                        </m:rPr>
                        <a:rPr lang="id-ID" sz="2400" b="1" i="1"/>
                        <m:t> </m:t>
                      </m:r>
                      <m:r>
                        <m:rPr>
                          <m:nor/>
                        </m:rPr>
                        <a:rPr lang="id-ID" sz="2400" b="1" i="1"/>
                        <m:t>mendeteksi</m:t>
                      </m:r>
                      <m:r>
                        <m:rPr>
                          <m:nor/>
                        </m:rPr>
                        <a:rPr lang="id-ID" sz="2400" b="1" i="1"/>
                        <m:t> </m:t>
                      </m:r>
                      <m:r>
                        <m:rPr>
                          <m:nor/>
                        </m:rPr>
                        <a:rPr lang="id-ID" sz="2400" b="1" i="1"/>
                        <m:t>tingkat</m:t>
                      </m:r>
                      <m:r>
                        <m:rPr>
                          <m:nor/>
                        </m:rPr>
                        <a:rPr lang="id-ID" sz="2400" b="1" i="1"/>
                        <m:t> </m:t>
                      </m:r>
                      <m:r>
                        <m:rPr>
                          <m:nor/>
                        </m:rPr>
                        <a:rPr lang="id-ID" sz="2400" b="1" i="1"/>
                        <m:t>keamanan</m:t>
                      </m:r>
                      <m:r>
                        <m:rPr>
                          <m:nor/>
                        </m:rPr>
                        <a:rPr lang="id-ID" sz="2400" b="1" i="1"/>
                        <m:t> </m:t>
                      </m:r>
                      <m:r>
                        <m:rPr>
                          <m:nor/>
                        </m:rPr>
                        <a:rPr lang="id-ID" sz="2400" b="1" i="1"/>
                        <m:t>berkendara</m:t>
                      </m:r>
                      <m:r>
                        <m:rPr>
                          <m:nor/>
                        </m:rPr>
                        <a:rPr lang="id-ID" sz="2400" b="1" i="1"/>
                        <m:t> </m:t>
                      </m:r>
                      <m:r>
                        <m:rPr>
                          <m:nor/>
                        </m:rPr>
                        <a:rPr lang="id-ID" sz="2400" b="1" i="1"/>
                        <m:t>dengan</m:t>
                      </m:r>
                      <m:r>
                        <m:rPr>
                          <m:nor/>
                        </m:rPr>
                        <a:rPr lang="id-ID" sz="2400" b="1" i="1"/>
                        <m:t> </m:t>
                      </m:r>
                      <m:r>
                        <m:rPr>
                          <m:nor/>
                        </m:rPr>
                        <a:rPr lang="id-ID" sz="2400" b="1" i="1"/>
                        <m:t>menggunakan</m:t>
                      </m:r>
                      <m:r>
                        <m:rPr>
                          <m:nor/>
                        </m:rPr>
                        <a:rPr lang="id-ID" sz="2400" b="1" i="1"/>
                        <m:t> </m:t>
                      </m:r>
                      <m:r>
                        <m:rPr>
                          <m:nor/>
                        </m:rPr>
                        <a:rPr lang="id-ID" sz="2400" b="1" i="1"/>
                        <m:t>metode</m:t>
                      </m:r>
                      <m:r>
                        <m:rPr>
                          <m:nor/>
                        </m:rPr>
                        <a:rPr lang="id-ID" sz="2400" b="1" i="1"/>
                        <m:t> </m:t>
                      </m:r>
                      <m:r>
                        <m:rPr>
                          <m:nor/>
                        </m:rPr>
                        <a:rPr lang="id-ID" sz="2400" b="1" i="1"/>
                        <m:t>Naive</m:t>
                      </m:r>
                      <m:r>
                        <m:rPr>
                          <m:nor/>
                        </m:rPr>
                        <a:rPr lang="id-ID" sz="2400" b="1" i="1"/>
                        <m:t> </m:t>
                      </m:r>
                      <m:r>
                        <m:rPr>
                          <m:nor/>
                        </m:rPr>
                        <a:rPr lang="id-ID" sz="2400" b="1" i="1"/>
                        <m:t>Bayes</m:t>
                      </m:r>
                      <m:r>
                        <m:rPr>
                          <m:nor/>
                        </m:rPr>
                        <a:rPr lang="id-ID" sz="2400" b="1" i="1"/>
                        <m:t>. </m:t>
                      </m:r>
                      <m:r>
                        <m:rPr>
                          <m:nor/>
                        </m:rPr>
                        <a:rPr lang="id-ID" sz="2400" b="1" i="1"/>
                        <m:t>Dimana</m:t>
                      </m:r>
                      <m:r>
                        <m:rPr>
                          <m:nor/>
                        </m:rPr>
                        <a:rPr lang="id-ID" sz="2400" b="1" i="1"/>
                        <m:t> </m:t>
                      </m:r>
                      <m:r>
                        <m:rPr>
                          <m:nor/>
                        </m:rPr>
                        <a:rPr lang="id-ID" sz="2400" b="1" i="1"/>
                        <m:t>baik</m:t>
                      </m:r>
                      <m:r>
                        <m:rPr>
                          <m:nor/>
                        </m:rPr>
                        <a:rPr lang="id-ID" sz="2400" b="1" i="1"/>
                        <m:t> </m:t>
                      </m:r>
                      <m:r>
                        <m:rPr>
                          <m:nor/>
                        </m:rPr>
                        <a:rPr lang="id-ID" sz="2400" b="1" i="1"/>
                        <m:t>semua</m:t>
                      </m:r>
                      <m:r>
                        <m:rPr>
                          <m:nor/>
                        </m:rPr>
                        <a:rPr lang="id-ID" sz="2400" b="1" i="1"/>
                        <m:t> </m:t>
                      </m:r>
                      <m:r>
                        <m:rPr>
                          <m:nor/>
                        </m:rPr>
                        <a:rPr lang="id-ID" sz="2400" b="1" i="1"/>
                        <m:t>komponen</m:t>
                      </m:r>
                      <m:r>
                        <m:rPr>
                          <m:nor/>
                        </m:rPr>
                        <a:rPr lang="id-ID" sz="2400" b="1" i="1"/>
                        <m:t> </m:t>
                      </m:r>
                      <m:r>
                        <m:rPr>
                          <m:nor/>
                        </m:rPr>
                        <a:rPr lang="id-ID" sz="2400" b="1" i="1"/>
                        <m:t>alat</m:t>
                      </m:r>
                      <m:r>
                        <m:rPr>
                          <m:nor/>
                        </m:rPr>
                        <a:rPr lang="id-ID" sz="2400" b="1" i="1"/>
                        <m:t> </m:t>
                      </m:r>
                      <m:r>
                        <m:rPr>
                          <m:nor/>
                        </m:rPr>
                        <a:rPr lang="id-ID" sz="2400" b="1" i="1"/>
                        <m:t>yang</m:t>
                      </m:r>
                      <m:r>
                        <m:rPr>
                          <m:nor/>
                        </m:rPr>
                        <a:rPr lang="id-ID" sz="2400" b="1" i="1"/>
                        <m:t> </m:t>
                      </m:r>
                      <m:r>
                        <m:rPr>
                          <m:nor/>
                        </m:rPr>
                        <a:rPr lang="id-ID" sz="2400" b="1" i="1"/>
                        <m:t>digunakan</m:t>
                      </m:r>
                      <m:r>
                        <m:rPr>
                          <m:nor/>
                        </m:rPr>
                        <a:rPr lang="id-ID" sz="2400" b="1" i="1"/>
                        <m:t> </m:t>
                      </m:r>
                      <m:r>
                        <m:rPr>
                          <m:nor/>
                        </m:rPr>
                        <a:rPr lang="id-ID" sz="2400" b="1" i="1"/>
                        <m:t>maupun</m:t>
                      </m:r>
                      <m:r>
                        <m:rPr>
                          <m:nor/>
                        </m:rPr>
                        <a:rPr lang="id-ID" sz="2400" b="1" i="1"/>
                        <m:t> </m:t>
                      </m:r>
                      <m:r>
                        <m:rPr>
                          <m:nor/>
                        </m:rPr>
                        <a:rPr lang="id-ID" sz="2400" b="1" i="1"/>
                        <m:t>metode</m:t>
                      </m:r>
                      <m:r>
                        <m:rPr>
                          <m:nor/>
                        </m:rPr>
                        <a:rPr lang="id-ID" sz="2400" b="1" i="1"/>
                        <m:t> </m:t>
                      </m:r>
                      <m:r>
                        <m:rPr>
                          <m:nor/>
                        </m:rPr>
                        <a:rPr lang="id-ID" sz="2400" b="1" i="1"/>
                        <m:t>Naive</m:t>
                      </m:r>
                      <m:r>
                        <m:rPr>
                          <m:nor/>
                        </m:rPr>
                        <a:rPr lang="id-ID" sz="2400" b="1" i="1"/>
                        <m:t> </m:t>
                      </m:r>
                      <m:r>
                        <m:rPr>
                          <m:nor/>
                        </m:rPr>
                        <a:rPr lang="id-ID" sz="2400" b="1" i="1"/>
                        <m:t>Bayes</m:t>
                      </m:r>
                      <m:r>
                        <m:rPr>
                          <m:nor/>
                        </m:rPr>
                        <a:rPr lang="id-ID" sz="2400" b="1" i="1"/>
                        <m:t> </m:t>
                      </m:r>
                      <m:r>
                        <m:rPr>
                          <m:nor/>
                        </m:rPr>
                        <a:rPr lang="id-ID" sz="2400" b="1" i="1"/>
                        <m:t>yang</m:t>
                      </m:r>
                      <m:r>
                        <m:rPr>
                          <m:nor/>
                        </m:rPr>
                        <a:rPr lang="id-ID" sz="2400" b="1" i="1"/>
                        <m:t> </m:t>
                      </m:r>
                      <m:r>
                        <m:rPr>
                          <m:nor/>
                        </m:rPr>
                        <a:rPr lang="id-ID" sz="2400" b="1" i="1"/>
                        <m:t>diterapkan</m:t>
                      </m:r>
                      <m:r>
                        <m:rPr>
                          <m:nor/>
                        </m:rPr>
                        <a:rPr lang="id-ID" sz="2400" b="1" i="1"/>
                        <m:t> </m:t>
                      </m:r>
                      <m:r>
                        <m:rPr>
                          <m:nor/>
                        </m:rPr>
                        <a:rPr lang="id-ID" sz="2400" b="1" i="1"/>
                        <m:t>dapat</m:t>
                      </m:r>
                      <m:r>
                        <m:rPr>
                          <m:nor/>
                        </m:rPr>
                        <a:rPr lang="id-ID" sz="2400" b="1" i="1"/>
                        <m:t> </m:t>
                      </m:r>
                      <m:r>
                        <m:rPr>
                          <m:nor/>
                        </m:rPr>
                        <a:rPr lang="id-ID" sz="2400" b="1" i="1"/>
                        <m:t>berjalan</m:t>
                      </m:r>
                      <m:r>
                        <m:rPr>
                          <m:nor/>
                        </m:rPr>
                        <a:rPr lang="id-ID" sz="2400" b="1" i="1"/>
                        <m:t> </m:t>
                      </m:r>
                      <m:r>
                        <m:rPr>
                          <m:nor/>
                        </m:rPr>
                        <a:rPr lang="id-ID" sz="2400" b="1" i="1"/>
                        <m:t>sesuai</m:t>
                      </m:r>
                      <m:r>
                        <m:rPr>
                          <m:nor/>
                        </m:rPr>
                        <a:rPr lang="id-ID" sz="2400" b="1" i="1"/>
                        <m:t> </m:t>
                      </m:r>
                      <m:r>
                        <m:rPr>
                          <m:nor/>
                        </m:rPr>
                        <a:rPr lang="id-ID" sz="2400" b="1" i="1"/>
                        <m:t>dengan</m:t>
                      </m:r>
                      <m:r>
                        <m:rPr>
                          <m:nor/>
                        </m:rPr>
                        <a:rPr lang="id-ID" sz="2400" b="1" i="1"/>
                        <m:t> </m:t>
                      </m:r>
                      <m:r>
                        <m:rPr>
                          <m:nor/>
                        </m:rPr>
                        <a:rPr lang="id-ID" sz="2400" b="1" i="1"/>
                        <m:t>yang</m:t>
                      </m:r>
                      <m:r>
                        <m:rPr>
                          <m:nor/>
                        </m:rPr>
                        <a:rPr lang="id-ID" sz="2400" b="1" i="1"/>
                        <m:t> </m:t>
                      </m:r>
                      <m:r>
                        <m:rPr>
                          <m:nor/>
                        </m:rPr>
                        <a:rPr lang="id-ID" sz="2400" b="1" i="1"/>
                        <m:t>diinginkan</m:t>
                      </m:r>
                      <m:r>
                        <m:rPr>
                          <m:nor/>
                        </m:rPr>
                        <a:rPr lang="id-ID" sz="2400" b="1" i="1"/>
                        <m:t>, </m:t>
                      </m:r>
                      <m:r>
                        <m:rPr>
                          <m:nor/>
                        </m:rPr>
                        <a:rPr lang="id-ID" sz="2400" b="1" i="1"/>
                        <m:t>terbukti</m:t>
                      </m:r>
                      <m:r>
                        <m:rPr>
                          <m:nor/>
                        </m:rPr>
                        <a:rPr lang="id-ID" sz="2400" b="1" i="1"/>
                        <m:t> </m:t>
                      </m:r>
                      <m:r>
                        <m:rPr>
                          <m:nor/>
                        </m:rPr>
                        <a:rPr lang="id-ID" sz="2400" b="1" i="1"/>
                        <m:t>dengan</m:t>
                      </m:r>
                      <m:r>
                        <m:rPr>
                          <m:nor/>
                        </m:rPr>
                        <a:rPr lang="id-ID" sz="2400" b="1" i="1"/>
                        <m:t> </m:t>
                      </m:r>
                      <m:r>
                        <m:rPr>
                          <m:nor/>
                        </m:rPr>
                        <a:rPr lang="id-ID" sz="2400" b="1" i="1"/>
                        <m:t>sistem</m:t>
                      </m:r>
                      <m:r>
                        <m:rPr>
                          <m:nor/>
                        </m:rPr>
                        <a:rPr lang="id-ID" sz="2400" b="1" i="1"/>
                        <m:t> </m:t>
                      </m:r>
                      <m:r>
                        <m:rPr>
                          <m:nor/>
                        </m:rPr>
                        <a:rPr lang="id-ID" sz="2400" b="1" i="1"/>
                        <m:t>dapat</m:t>
                      </m:r>
                      <m:r>
                        <m:rPr>
                          <m:nor/>
                        </m:rPr>
                        <a:rPr lang="id-ID" sz="2400" b="1" i="1"/>
                        <m:t> </m:t>
                      </m:r>
                      <m:r>
                        <m:rPr>
                          <m:nor/>
                        </m:rPr>
                        <a:rPr lang="id-ID" sz="2400" b="1" i="1"/>
                        <m:t>mengklasifikasikan</m:t>
                      </m:r>
                      <m:r>
                        <m:rPr>
                          <m:nor/>
                        </m:rPr>
                        <a:rPr lang="id-ID" sz="2400" b="1" i="1"/>
                        <m:t> </m:t>
                      </m:r>
                      <m:r>
                        <m:rPr>
                          <m:nor/>
                        </m:rPr>
                        <a:rPr lang="id-ID" sz="2400" b="1" i="1"/>
                        <m:t>jenis</m:t>
                      </m:r>
                      <m:r>
                        <m:rPr>
                          <m:nor/>
                        </m:rPr>
                        <a:rPr lang="id-ID" sz="2400" b="1" i="1"/>
                        <m:t> </m:t>
                      </m:r>
                      <m:r>
                        <m:rPr>
                          <m:nor/>
                        </m:rPr>
                        <a:rPr lang="id-ID" sz="2400" b="1" i="1"/>
                        <m:t>keamanan</m:t>
                      </m:r>
                      <m:r>
                        <m:rPr>
                          <m:nor/>
                        </m:rPr>
                        <a:rPr lang="id-ID" sz="2400" b="1" i="1"/>
                        <m:t> </m:t>
                      </m:r>
                      <m:r>
                        <m:rPr>
                          <m:nor/>
                        </m:rPr>
                        <a:rPr lang="id-ID" sz="2400" b="1" i="1"/>
                        <m:t>berkendara</m:t>
                      </m:r>
                      <m:r>
                        <m:rPr>
                          <m:nor/>
                        </m:rPr>
                        <a:rPr lang="id-ID" sz="2400" b="1" i="1"/>
                        <m:t> </m:t>
                      </m:r>
                      <m:r>
                        <m:rPr>
                          <m:nor/>
                        </m:rPr>
                        <a:rPr lang="id-ID" sz="2400" b="1" i="1"/>
                        <m:t>pada</m:t>
                      </m:r>
                      <m:r>
                        <m:rPr>
                          <m:nor/>
                        </m:rPr>
                        <a:rPr lang="id-ID" sz="2400" b="1" i="1"/>
                        <m:t> </m:t>
                      </m:r>
                      <m:r>
                        <m:rPr>
                          <m:nor/>
                        </m:rPr>
                        <a:rPr lang="id-ID" sz="2400" b="1" i="1"/>
                        <m:t>tingkat</m:t>
                      </m:r>
                      <m:r>
                        <m:rPr>
                          <m:nor/>
                        </m:rPr>
                        <a:rPr lang="id-ID" sz="2400" b="1" i="1"/>
                        <m:t> </m:t>
                      </m:r>
                      <m:r>
                        <m:rPr>
                          <m:nor/>
                        </m:rPr>
                        <a:rPr lang="id-ID" sz="2400" b="1" i="1"/>
                        <m:t>Aman</m:t>
                      </m:r>
                      <m:r>
                        <m:rPr>
                          <m:nor/>
                        </m:rPr>
                        <a:rPr lang="id-ID" sz="2400" b="1" i="1"/>
                        <m:t>, </m:t>
                      </m:r>
                      <m:r>
                        <m:rPr>
                          <m:nor/>
                        </m:rPr>
                        <a:rPr lang="id-ID" sz="2400" b="1" i="1"/>
                        <m:t>Berpotensi</m:t>
                      </m:r>
                      <m:r>
                        <m:rPr>
                          <m:nor/>
                        </m:rPr>
                        <a:rPr lang="id-ID" sz="2400" b="1" i="1"/>
                        <m:t>, </m:t>
                      </m:r>
                      <m:r>
                        <m:rPr>
                          <m:nor/>
                        </m:rPr>
                        <a:rPr lang="id-ID" sz="2400" b="1" i="1"/>
                        <m:t>dan</m:t>
                      </m:r>
                      <m:r>
                        <m:rPr>
                          <m:nor/>
                        </m:rPr>
                        <a:rPr lang="id-ID" sz="2400" b="1" i="1"/>
                        <m:t> </m:t>
                      </m:r>
                      <m:r>
                        <m:rPr>
                          <m:nor/>
                        </m:rPr>
                        <a:rPr lang="id-ID" sz="2400" b="1" i="1"/>
                        <m:t>Berbahaya</m:t>
                      </m:r>
                      <m:r>
                        <m:rPr>
                          <m:nor/>
                        </m:rPr>
                        <a:rPr lang="id-ID" sz="2400" b="1" i="1"/>
                        <m:t>.</m:t>
                      </m:r>
                    </m:oMath>
                  </m:oMathPara>
                </a14:m>
                <a:endParaRPr lang="id-ID" sz="2400" b="1" dirty="0"/>
              </a:p>
            </p:txBody>
          </p:sp>
        </mc:Choice>
        <mc:Fallback xmlns="">
          <p:sp>
            <p:nvSpPr>
              <p:cNvPr id="74" name="Rectangle 73"/>
              <p:cNvSpPr>
                <a:spLocks noRot="1" noChangeAspect="1" noMove="1" noResize="1" noEditPoints="1" noAdjustHandles="1" noChangeArrowheads="1" noChangeShapeType="1" noTextEdit="1"/>
              </p:cNvSpPr>
              <p:nvPr/>
            </p:nvSpPr>
            <p:spPr>
              <a:xfrm>
                <a:off x="48752" y="4316964"/>
                <a:ext cx="11848288" cy="1904880"/>
              </a:xfrm>
              <a:prstGeom prst="rect">
                <a:avLst/>
              </a:prstGeom>
              <a:blipFill rotWithShape="0">
                <a:blip r:embed="rId10"/>
                <a:stretch>
                  <a:fillRect b="-2236"/>
                </a:stretch>
              </a:blipFill>
            </p:spPr>
            <p:txBody>
              <a:bodyPr/>
              <a:lstStyle/>
              <a:p>
                <a:r>
                  <a:rPr lang="en-US">
                    <a:noFill/>
                  </a:rPr>
                  <a:t> </a:t>
                </a:r>
              </a:p>
            </p:txBody>
          </p:sp>
        </mc:Fallback>
      </mc:AlternateContent>
      <p:cxnSp>
        <p:nvCxnSpPr>
          <p:cNvPr id="3" name="Straight Connector 2"/>
          <p:cNvCxnSpPr/>
          <p:nvPr/>
        </p:nvCxnSpPr>
        <p:spPr>
          <a:xfrm flipV="1">
            <a:off x="0" y="4223601"/>
            <a:ext cx="12192000" cy="109961"/>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116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200"/>
                                        <p:tgtEl>
                                          <p:spTgt spid="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2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p:cNvPicPr>
            <a:picLocks noChangeAspect="1"/>
          </p:cNvPicPr>
          <p:nvPr/>
        </p:nvPicPr>
        <p:blipFill>
          <a:blip r:embed="rId3">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val="0"/>
              </a:ext>
            </a:extLst>
          </a:blip>
          <a:stretch>
            <a:fillRect/>
          </a:stretch>
        </p:blipFill>
        <p:spPr>
          <a:xfrm>
            <a:off x="7863928" y="-2033920"/>
            <a:ext cx="4078639" cy="5809029"/>
          </a:xfrm>
          <a:prstGeom prst="rect">
            <a:avLst/>
          </a:prstGeom>
        </p:spPr>
      </p:pic>
      <p:grpSp>
        <p:nvGrpSpPr>
          <p:cNvPr id="58" name="Bagian Pertama\"/>
          <p:cNvGrpSpPr/>
          <p:nvPr/>
        </p:nvGrpSpPr>
        <p:grpSpPr>
          <a:xfrm>
            <a:off x="427634" y="2523187"/>
            <a:ext cx="2134610" cy="2298700"/>
            <a:chOff x="4526927" y="2166424"/>
            <a:chExt cx="3540921" cy="3310300"/>
          </a:xfrm>
        </p:grpSpPr>
        <p:sp>
          <p:nvSpPr>
            <p:cNvPr id="59" name="Rectangle 58"/>
            <p:cNvSpPr/>
            <p:nvPr/>
          </p:nvSpPr>
          <p:spPr>
            <a:xfrm>
              <a:off x="4526927" y="2166424"/>
              <a:ext cx="3540921" cy="3310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alpha val="70000"/>
                  </a:srgbClr>
                </a:solidFill>
                <a:latin typeface="Roboto" panose="020B0604020202020204" charset="0"/>
                <a:ea typeface="Roboto" panose="020B0604020202020204" charset="0"/>
                <a:cs typeface="Roboto" panose="020B0604020202020204" charset="0"/>
              </a:endParaRPr>
            </a:p>
          </p:txBody>
        </p:sp>
        <p:sp>
          <p:nvSpPr>
            <p:cNvPr id="60" name="Rectangle 59"/>
            <p:cNvSpPr/>
            <p:nvPr/>
          </p:nvSpPr>
          <p:spPr>
            <a:xfrm>
              <a:off x="5091679" y="2560513"/>
              <a:ext cx="1227625" cy="1125650"/>
            </a:xfrm>
            <a:prstGeom prst="rect">
              <a:avLst/>
            </a:prstGeom>
            <a:ln>
              <a:noFill/>
            </a:ln>
          </p:spPr>
          <p:txBody>
            <a:bodyPr wrap="none">
              <a:spAutoFit/>
            </a:bodyPr>
            <a:lstStyle/>
            <a:p>
              <a:r>
                <a:rPr lang="en-US" sz="5400" dirty="0">
                  <a:solidFill>
                    <a:schemeClr val="bg1"/>
                  </a:solidFill>
                  <a:latin typeface="Roboto" panose="020B0604020202020204" charset="0"/>
                  <a:ea typeface="Roboto" panose="020B0604020202020204" charset="0"/>
                  <a:cs typeface="Roboto" panose="020B0604020202020204" charset="0"/>
                </a:rPr>
                <a:t>01</a:t>
              </a:r>
            </a:p>
          </p:txBody>
        </p:sp>
        <p:sp>
          <p:nvSpPr>
            <p:cNvPr id="61" name="Rectangle 60"/>
            <p:cNvSpPr/>
            <p:nvPr/>
          </p:nvSpPr>
          <p:spPr>
            <a:xfrm>
              <a:off x="4840684" y="3985833"/>
              <a:ext cx="2995022" cy="318934"/>
            </a:xfrm>
            <a:prstGeom prst="rect">
              <a:avLst/>
            </a:prstGeom>
            <a:ln>
              <a:noFill/>
            </a:ln>
          </p:spPr>
          <p:txBody>
            <a:bodyPr wrap="square">
              <a:spAutoFit/>
            </a:bodyPr>
            <a:lstStyle/>
            <a:p>
              <a:pPr marL="171450" indent="-171450">
                <a:buFont typeface="Wingdings" panose="05000000000000000000" pitchFamily="2" charset="2"/>
                <a:buChar char="§"/>
              </a:pPr>
              <a:endParaRPr lang="en-US" sz="1100" dirty="0">
                <a:solidFill>
                  <a:schemeClr val="bg1"/>
                </a:solidFill>
                <a:latin typeface="Roboto" panose="020B0604020202020204" charset="0"/>
                <a:ea typeface="Roboto" panose="020B0604020202020204" charset="0"/>
                <a:cs typeface="Roboto" panose="020B0604020202020204" charset="0"/>
              </a:endParaRPr>
            </a:p>
          </p:txBody>
        </p:sp>
        <p:sp>
          <p:nvSpPr>
            <p:cNvPr id="62" name="Rectangle 61"/>
            <p:cNvSpPr/>
            <p:nvPr/>
          </p:nvSpPr>
          <p:spPr>
            <a:xfrm>
              <a:off x="4922814" y="2527616"/>
              <a:ext cx="108000" cy="9448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63" name="타원 70"/>
            <p:cNvSpPr/>
            <p:nvPr/>
          </p:nvSpPr>
          <p:spPr>
            <a:xfrm>
              <a:off x="6490057" y="2280333"/>
              <a:ext cx="1444601" cy="14446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B0604020202020204" charset="0"/>
                <a:ea typeface="Roboto" panose="020B0604020202020204" charset="0"/>
                <a:cs typeface="Roboto" panose="020B0604020202020204" charset="0"/>
              </a:endParaRPr>
            </a:p>
          </p:txBody>
        </p:sp>
        <p:sp>
          <p:nvSpPr>
            <p:cNvPr id="64" name="Rectangle 63"/>
            <p:cNvSpPr/>
            <p:nvPr/>
          </p:nvSpPr>
          <p:spPr>
            <a:xfrm>
              <a:off x="5084509" y="4115407"/>
              <a:ext cx="2456886" cy="450260"/>
            </a:xfrm>
            <a:prstGeom prst="rect">
              <a:avLst/>
            </a:prstGeom>
            <a:ln>
              <a:noFill/>
            </a:ln>
          </p:spPr>
          <p:txBody>
            <a:bodyPr wrap="none">
              <a:spAutoFit/>
            </a:bodyPr>
            <a:lstStyle/>
            <a:p>
              <a:pPr algn="ctr"/>
              <a:r>
                <a:rPr lang="en-US" dirty="0" smtClean="0">
                  <a:solidFill>
                    <a:schemeClr val="bg1"/>
                  </a:solidFill>
                  <a:latin typeface="Roboto" panose="020B0604020202020204" charset="0"/>
                  <a:ea typeface="Roboto" panose="020B0604020202020204" charset="0"/>
                  <a:cs typeface="Roboto" panose="020B0604020202020204" charset="0"/>
                </a:rPr>
                <a:t>PENDAHULUAN</a:t>
              </a:r>
              <a:endParaRPr lang="en-US" dirty="0">
                <a:latin typeface="Roboto" panose="020B0604020202020204" charset="0"/>
                <a:ea typeface="Roboto" panose="020B0604020202020204" charset="0"/>
                <a:cs typeface="Roboto" panose="020B0604020202020204" charset="0"/>
              </a:endParaRPr>
            </a:p>
          </p:txBody>
        </p:sp>
      </p:grpSp>
      <p:grpSp>
        <p:nvGrpSpPr>
          <p:cNvPr id="43" name="Bagian ketiga"/>
          <p:cNvGrpSpPr/>
          <p:nvPr/>
        </p:nvGrpSpPr>
        <p:grpSpPr>
          <a:xfrm>
            <a:off x="9608152" y="2507666"/>
            <a:ext cx="2134609" cy="2298700"/>
            <a:chOff x="680169" y="1926109"/>
            <a:chExt cx="3540920" cy="2912012"/>
          </a:xfrm>
          <a:solidFill>
            <a:srgbClr val="FF33CC"/>
          </a:solidFill>
        </p:grpSpPr>
        <p:sp>
          <p:nvSpPr>
            <p:cNvPr id="44" name="Rectangle 43"/>
            <p:cNvSpPr/>
            <p:nvPr/>
          </p:nvSpPr>
          <p:spPr>
            <a:xfrm>
              <a:off x="680169" y="1926109"/>
              <a:ext cx="3540920" cy="29120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45" name="Rectangle 44"/>
            <p:cNvSpPr/>
            <p:nvPr/>
          </p:nvSpPr>
          <p:spPr>
            <a:xfrm>
              <a:off x="1244920" y="2320197"/>
              <a:ext cx="1582686" cy="1169682"/>
            </a:xfrm>
            <a:prstGeom prst="rect">
              <a:avLst/>
            </a:prstGeom>
            <a:grpFill/>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04</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47" name="Rectangle 46"/>
            <p:cNvSpPr/>
            <p:nvPr/>
          </p:nvSpPr>
          <p:spPr>
            <a:xfrm>
              <a:off x="1076056" y="2287300"/>
              <a:ext cx="108000" cy="9448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48" name="Rectangle 47"/>
            <p:cNvSpPr/>
            <p:nvPr/>
          </p:nvSpPr>
          <p:spPr>
            <a:xfrm>
              <a:off x="1101649" y="3701898"/>
              <a:ext cx="2571647" cy="467873"/>
            </a:xfrm>
            <a:prstGeom prst="rect">
              <a:avLst/>
            </a:prstGeom>
            <a:grpFill/>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PENGUJIAN</a:t>
              </a:r>
              <a:endParaRPr lang="en-US" dirty="0">
                <a:latin typeface="Roboto" panose="020B0604020202020204" charset="0"/>
                <a:ea typeface="Roboto" panose="020B0604020202020204" charset="0"/>
                <a:cs typeface="Roboto" panose="020B0604020202020204" charset="0"/>
              </a:endParaRPr>
            </a:p>
          </p:txBody>
        </p:sp>
        <p:sp>
          <p:nvSpPr>
            <p:cNvPr id="49" name="타원 123"/>
            <p:cNvSpPr/>
            <p:nvPr/>
          </p:nvSpPr>
          <p:spPr>
            <a:xfrm>
              <a:off x="2616296" y="2236103"/>
              <a:ext cx="1376269" cy="12089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grpSp>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Bagian kedua"/>
          <p:cNvGrpSpPr/>
          <p:nvPr/>
        </p:nvGrpSpPr>
        <p:grpSpPr>
          <a:xfrm>
            <a:off x="4917134" y="2515170"/>
            <a:ext cx="2167493" cy="2298701"/>
            <a:chOff x="2028445" y="1944595"/>
            <a:chExt cx="3595465" cy="3310299"/>
          </a:xfrm>
        </p:grpSpPr>
        <p:sp>
          <p:nvSpPr>
            <p:cNvPr id="30" name="Rectangle 29"/>
            <p:cNvSpPr/>
            <p:nvPr/>
          </p:nvSpPr>
          <p:spPr>
            <a:xfrm>
              <a:off x="2028445" y="1944595"/>
              <a:ext cx="3540921" cy="3310299"/>
            </a:xfrm>
            <a:prstGeom prst="rect">
              <a:avLst/>
            </a:prstGeom>
            <a:solidFill>
              <a:srgbClr val="E7980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31" name="Rectangle 30"/>
            <p:cNvSpPr/>
            <p:nvPr/>
          </p:nvSpPr>
          <p:spPr>
            <a:xfrm>
              <a:off x="2593198" y="2338683"/>
              <a:ext cx="1227625" cy="1125650"/>
            </a:xfrm>
            <a:prstGeom prst="rect">
              <a:avLst/>
            </a:prstGeom>
          </p:spPr>
          <p:txBody>
            <a:bodyPr wrap="none">
              <a:spAutoFit/>
            </a:bodyPr>
            <a:lstStyle/>
            <a:p>
              <a:r>
                <a:rPr lang="en-US" sz="5400" dirty="0">
                  <a:solidFill>
                    <a:schemeClr val="bg1"/>
                  </a:solidFill>
                  <a:latin typeface="Roboto" panose="020B0604020202020204" charset="0"/>
                  <a:ea typeface="Roboto" panose="020B0604020202020204" charset="0"/>
                  <a:cs typeface="Roboto" panose="020B0604020202020204" charset="0"/>
                </a:rPr>
                <a:t>02</a:t>
              </a:r>
            </a:p>
          </p:txBody>
        </p:sp>
        <p:sp>
          <p:nvSpPr>
            <p:cNvPr id="32" name="Rectangle 31"/>
            <p:cNvSpPr/>
            <p:nvPr/>
          </p:nvSpPr>
          <p:spPr>
            <a:xfrm>
              <a:off x="2085966" y="3766558"/>
              <a:ext cx="3537944" cy="337695"/>
            </a:xfrm>
            <a:prstGeom prst="rect">
              <a:avLst/>
            </a:prstGeom>
          </p:spPr>
          <p:txBody>
            <a:bodyPr wrap="square">
              <a:spAutoFit/>
            </a:bodyPr>
            <a:lstStyle/>
            <a:p>
              <a:pPr marL="171450" indent="-171450">
                <a:buFont typeface="Arial" panose="020B0604020202020204" pitchFamily="34" charset="0"/>
                <a:buChar char="•"/>
              </a:pPr>
              <a:endParaRPr lang="en-US" sz="1200" i="1" dirty="0">
                <a:solidFill>
                  <a:schemeClr val="bg1"/>
                </a:solidFill>
                <a:latin typeface="Roboto" panose="020B0604020202020204" charset="0"/>
                <a:ea typeface="Roboto" panose="020B0604020202020204" charset="0"/>
                <a:cs typeface="Roboto" panose="020B0604020202020204" charset="0"/>
              </a:endParaRPr>
            </a:p>
          </p:txBody>
        </p:sp>
        <p:sp>
          <p:nvSpPr>
            <p:cNvPr id="33" name="Rectangle 32"/>
            <p:cNvSpPr/>
            <p:nvPr/>
          </p:nvSpPr>
          <p:spPr>
            <a:xfrm>
              <a:off x="2424332" y="2305786"/>
              <a:ext cx="108000" cy="9448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34" name="Rectangle 33"/>
            <p:cNvSpPr/>
            <p:nvPr/>
          </p:nvSpPr>
          <p:spPr>
            <a:xfrm>
              <a:off x="2152624" y="3873218"/>
              <a:ext cx="3263225" cy="531865"/>
            </a:xfrm>
            <a:prstGeom prst="rect">
              <a:avLst/>
            </a:prstGeom>
          </p:spPr>
          <p:txBody>
            <a:bodyPr wrap="non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PERANCANGAN</a:t>
              </a:r>
              <a:endParaRPr lang="en-US" dirty="0">
                <a:latin typeface="Roboto" panose="020B0604020202020204" charset="0"/>
                <a:ea typeface="Roboto" panose="020B0604020202020204" charset="0"/>
                <a:cs typeface="Roboto" panose="020B0604020202020204" charset="0"/>
              </a:endParaRPr>
            </a:p>
          </p:txBody>
        </p:sp>
        <p:sp>
          <p:nvSpPr>
            <p:cNvPr id="35" name="타원 163"/>
            <p:cNvSpPr/>
            <p:nvPr/>
          </p:nvSpPr>
          <p:spPr>
            <a:xfrm>
              <a:off x="4071817" y="2019606"/>
              <a:ext cx="1410890" cy="1395787"/>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Roboto" panose="020B0604020202020204" charset="0"/>
                <a:ea typeface="Roboto" panose="020B0604020202020204" charset="0"/>
                <a:cs typeface="Roboto" panose="020B0604020202020204" charset="0"/>
              </a:endParaRPr>
            </a:p>
          </p:txBody>
        </p:sp>
      </p:grpSp>
      <p:grpSp>
        <p:nvGrpSpPr>
          <p:cNvPr id="2" name="Group 1"/>
          <p:cNvGrpSpPr/>
          <p:nvPr/>
        </p:nvGrpSpPr>
        <p:grpSpPr>
          <a:xfrm>
            <a:off x="7228333" y="2515170"/>
            <a:ext cx="2705342" cy="2298700"/>
            <a:chOff x="6005939" y="3880880"/>
            <a:chExt cx="2705342" cy="2298700"/>
          </a:xfrm>
        </p:grpSpPr>
        <p:sp>
          <p:nvSpPr>
            <p:cNvPr id="37" name="Rectangle 36"/>
            <p:cNvSpPr/>
            <p:nvPr/>
          </p:nvSpPr>
          <p:spPr>
            <a:xfrm>
              <a:off x="6005939" y="3880880"/>
              <a:ext cx="2134610" cy="2298700"/>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38" name="Rectangle 37"/>
            <p:cNvSpPr/>
            <p:nvPr/>
          </p:nvSpPr>
          <p:spPr>
            <a:xfrm>
              <a:off x="6374744" y="4120554"/>
              <a:ext cx="740062" cy="781661"/>
            </a:xfrm>
            <a:prstGeom prst="rect">
              <a:avLst/>
            </a:prstGeom>
          </p:spPr>
          <p:txBody>
            <a:bodyPr wrap="none">
              <a:spAutoFit/>
            </a:bodyPr>
            <a:lstStyle/>
            <a:p>
              <a:r>
                <a:rPr lang="en-US" sz="5400" dirty="0">
                  <a:solidFill>
                    <a:schemeClr val="bg1"/>
                  </a:solidFill>
                  <a:latin typeface="Roboto" panose="020B0604020202020204" charset="0"/>
                  <a:ea typeface="Roboto" panose="020B0604020202020204" charset="0"/>
                  <a:cs typeface="Roboto" panose="020B0604020202020204" charset="0"/>
                </a:rPr>
                <a:t>03</a:t>
              </a:r>
            </a:p>
          </p:txBody>
        </p:sp>
        <p:sp>
          <p:nvSpPr>
            <p:cNvPr id="39" name="Rectangle 38"/>
            <p:cNvSpPr/>
            <p:nvPr/>
          </p:nvSpPr>
          <p:spPr>
            <a:xfrm>
              <a:off x="6144640" y="5514545"/>
              <a:ext cx="2002461" cy="286609"/>
            </a:xfrm>
            <a:prstGeom prst="rect">
              <a:avLst/>
            </a:prstGeom>
          </p:spPr>
          <p:txBody>
            <a:bodyPr wrap="square">
              <a:spAutoFit/>
            </a:bodyPr>
            <a:lstStyle/>
            <a:p>
              <a:pPr marL="171450" indent="-171450">
                <a:buFont typeface="Arial" panose="020B0604020202020204" pitchFamily="34" charset="0"/>
                <a:buChar char="•"/>
              </a:pPr>
              <a:endParaRPr lang="en-US" sz="1600" dirty="0">
                <a:solidFill>
                  <a:schemeClr val="bg1"/>
                </a:solidFill>
                <a:latin typeface="Roboto" panose="020B0604020202020204" charset="0"/>
                <a:ea typeface="Roboto" panose="020B0604020202020204" charset="0"/>
                <a:cs typeface="Roboto" panose="020B0604020202020204" charset="0"/>
              </a:endParaRPr>
            </a:p>
          </p:txBody>
        </p:sp>
        <p:sp>
          <p:nvSpPr>
            <p:cNvPr id="40" name="Rectangle 39"/>
            <p:cNvSpPr/>
            <p:nvPr/>
          </p:nvSpPr>
          <p:spPr>
            <a:xfrm>
              <a:off x="6244563" y="4150117"/>
              <a:ext cx="65107" cy="74582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41" name="Rectangle 40"/>
            <p:cNvSpPr/>
            <p:nvPr/>
          </p:nvSpPr>
          <p:spPr>
            <a:xfrm>
              <a:off x="6386916" y="5281441"/>
              <a:ext cx="1964326" cy="369332"/>
            </a:xfrm>
            <a:prstGeom prst="rect">
              <a:avLst/>
            </a:prstGeom>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METODE</a:t>
              </a:r>
              <a:endParaRPr lang="en-US" dirty="0">
                <a:latin typeface="Roboto" panose="020B0604020202020204" charset="0"/>
                <a:ea typeface="Roboto" panose="020B0604020202020204" charset="0"/>
                <a:cs typeface="Roboto" panose="020B0604020202020204" charset="0"/>
              </a:endParaRPr>
            </a:p>
          </p:txBody>
        </p:sp>
        <p:sp>
          <p:nvSpPr>
            <p:cNvPr id="42" name="타원 123"/>
            <p:cNvSpPr/>
            <p:nvPr/>
          </p:nvSpPr>
          <p:spPr>
            <a:xfrm>
              <a:off x="7271460" y="3940443"/>
              <a:ext cx="829671" cy="95429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52" name="Rectangle 51"/>
            <p:cNvSpPr/>
            <p:nvPr/>
          </p:nvSpPr>
          <p:spPr>
            <a:xfrm>
              <a:off x="8646174" y="4154538"/>
              <a:ext cx="65107" cy="74582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grpSp>
      <p:sp>
        <p:nvSpPr>
          <p:cNvPr id="51" name="타원 123"/>
          <p:cNvSpPr/>
          <p:nvPr/>
        </p:nvSpPr>
        <p:spPr>
          <a:xfrm>
            <a:off x="10804314" y="2621273"/>
            <a:ext cx="829671" cy="95429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7" name="Title 1"/>
          <p:cNvSpPr txBox="1">
            <a:spLocks/>
          </p:cNvSpPr>
          <p:nvPr/>
        </p:nvSpPr>
        <p:spPr>
          <a:xfrm>
            <a:off x="717451" y="-280987"/>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Outline</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sp>
        <p:nvSpPr>
          <p:cNvPr id="54" name="Shape 274"/>
          <p:cNvSpPr/>
          <p:nvPr/>
        </p:nvSpPr>
        <p:spPr>
          <a:xfrm>
            <a:off x="1781136" y="2726791"/>
            <a:ext cx="598212" cy="64614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solidFill>
                <a:srgbClr val="434343"/>
              </a:solidFill>
            </a:endParaRPr>
          </a:p>
        </p:txBody>
      </p:sp>
      <p:grpSp>
        <p:nvGrpSpPr>
          <p:cNvPr id="50" name="Bagian ketiga"/>
          <p:cNvGrpSpPr/>
          <p:nvPr/>
        </p:nvGrpSpPr>
        <p:grpSpPr>
          <a:xfrm>
            <a:off x="2655482" y="2507666"/>
            <a:ext cx="2134609" cy="2298700"/>
            <a:chOff x="680169" y="1926109"/>
            <a:chExt cx="3540920" cy="2912012"/>
          </a:xfrm>
          <a:solidFill>
            <a:srgbClr val="FF33CC"/>
          </a:solidFill>
        </p:grpSpPr>
        <p:sp>
          <p:nvSpPr>
            <p:cNvPr id="53" name="Rectangle 52"/>
            <p:cNvSpPr/>
            <p:nvPr/>
          </p:nvSpPr>
          <p:spPr>
            <a:xfrm>
              <a:off x="680169" y="1926109"/>
              <a:ext cx="3540920" cy="29120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55" name="Rectangle 54"/>
            <p:cNvSpPr/>
            <p:nvPr/>
          </p:nvSpPr>
          <p:spPr>
            <a:xfrm>
              <a:off x="1244920" y="2320197"/>
              <a:ext cx="1582686" cy="1169682"/>
            </a:xfrm>
            <a:prstGeom prst="rect">
              <a:avLst/>
            </a:prstGeom>
            <a:grpFill/>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04</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56" name="Rectangle 55"/>
            <p:cNvSpPr/>
            <p:nvPr/>
          </p:nvSpPr>
          <p:spPr>
            <a:xfrm>
              <a:off x="1076056" y="2287300"/>
              <a:ext cx="108000" cy="9448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57" name="Rectangle 56"/>
            <p:cNvSpPr/>
            <p:nvPr/>
          </p:nvSpPr>
          <p:spPr>
            <a:xfrm>
              <a:off x="755585" y="3611088"/>
              <a:ext cx="3360260" cy="467873"/>
            </a:xfrm>
            <a:prstGeom prst="rect">
              <a:avLst/>
            </a:prstGeom>
            <a:grpFill/>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DASAR TEORI</a:t>
              </a:r>
              <a:endParaRPr lang="en-US" dirty="0">
                <a:latin typeface="Roboto" panose="020B0604020202020204" charset="0"/>
                <a:ea typeface="Roboto" panose="020B0604020202020204" charset="0"/>
                <a:cs typeface="Roboto" panose="020B0604020202020204" charset="0"/>
              </a:endParaRPr>
            </a:p>
          </p:txBody>
        </p:sp>
        <p:sp>
          <p:nvSpPr>
            <p:cNvPr id="65" name="타원 123"/>
            <p:cNvSpPr/>
            <p:nvPr/>
          </p:nvSpPr>
          <p:spPr>
            <a:xfrm>
              <a:off x="2616296" y="2236103"/>
              <a:ext cx="1376269" cy="12089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grpSp>
      <p:sp>
        <p:nvSpPr>
          <p:cNvPr id="66" name="타원 123"/>
          <p:cNvSpPr/>
          <p:nvPr/>
        </p:nvSpPr>
        <p:spPr>
          <a:xfrm>
            <a:off x="3851644" y="2621273"/>
            <a:ext cx="829671" cy="95429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Tree>
    <p:extLst>
      <p:ext uri="{BB962C8B-B14F-4D97-AF65-F5344CB8AC3E}">
        <p14:creationId xmlns:p14="http://schemas.microsoft.com/office/powerpoint/2010/main" val="20507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par>
                                <p:cTn id="8" presetID="22" presetClass="entr" presetSubtype="4"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500"/>
                                        <p:tgtEl>
                                          <p:spTgt spid="43"/>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par>
                                <p:cTn id="20" presetID="1" presetClass="entr" presetSubtype="0" fill="hold" grpId="1" nodeType="withEffect">
                                  <p:stCondLst>
                                    <p:cond delay="0"/>
                                  </p:stCondLst>
                                  <p:childTnLst>
                                    <p:set>
                                      <p:cBhvr>
                                        <p:cTn id="21" dur="1" fill="hold">
                                          <p:stCondLst>
                                            <p:cond delay="0"/>
                                          </p:stCondLst>
                                        </p:cTn>
                                        <p:tgtEl>
                                          <p:spTgt spid="54"/>
                                        </p:tgtEl>
                                        <p:attrNameLst>
                                          <p:attrName>style.visibility</p:attrName>
                                        </p:attrNameLst>
                                      </p:cBhvr>
                                      <p:to>
                                        <p:strVal val="visible"/>
                                      </p:to>
                                    </p:set>
                                  </p:childTnLst>
                                </p:cTn>
                              </p:par>
                              <p:par>
                                <p:cTn id="22" presetID="26" presetClass="emph" presetSubtype="0" repeatCount="indefinite" fill="hold" grpId="0" nodeType="withEffect">
                                  <p:stCondLst>
                                    <p:cond delay="0"/>
                                  </p:stCondLst>
                                  <p:childTnLst>
                                    <p:animEffect transition="out" filter="fade">
                                      <p:cBhvr>
                                        <p:cTn id="23" dur="1000" tmFilter="0, 0; .2, .5; .8, .5; 1, 0"/>
                                        <p:tgtEl>
                                          <p:spTgt spid="54"/>
                                        </p:tgtEl>
                                      </p:cBhvr>
                                    </p:animEffect>
                                    <p:animScale>
                                      <p:cBhvr>
                                        <p:cTn id="24" dur="500" autoRev="1" fill="hold"/>
                                        <p:tgtEl>
                                          <p:spTgt spid="54"/>
                                        </p:tgtEl>
                                      </p:cBhvr>
                                      <p:by x="105000" y="105000"/>
                                    </p:animScale>
                                  </p:childTnLst>
                                </p:cTn>
                              </p:par>
                              <p:par>
                                <p:cTn id="25" presetID="22" presetClass="entr" presetSubtype="4"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500"/>
                                        <p:tgtEl>
                                          <p:spTgt spid="5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wipe(down)">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4" grpId="0" animBg="1"/>
      <p:bldP spid="54" grpId="1" animBg="1"/>
      <p:bldP spid="6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p:cNvPicPr>
            <a:picLocks noChangeAspect="1"/>
          </p:cNvPicPr>
          <p:nvPr/>
        </p:nvPicPr>
        <p:blipFill>
          <a:blip r:embed="rId3"/>
          <a:stretch>
            <a:fillRect/>
          </a:stretch>
        </p:blipFill>
        <p:spPr>
          <a:xfrm>
            <a:off x="-1" y="-16391"/>
            <a:ext cx="12671669" cy="6494230"/>
          </a:xfrm>
          <a:prstGeom prst="rect">
            <a:avLst/>
          </a:prstGeom>
        </p:spPr>
      </p:pic>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717451" y="-323851"/>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Kesimpulan</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3" name="Rectangle 72"/>
              <p:cNvSpPr/>
              <p:nvPr/>
            </p:nvSpPr>
            <p:spPr>
              <a:xfrm>
                <a:off x="48753" y="1690476"/>
                <a:ext cx="12094493" cy="15440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id-ID" sz="2400" b="1" i="1"/>
                        <m:t>Akurasi</m:t>
                      </m:r>
                      <m:r>
                        <m:rPr>
                          <m:nor/>
                        </m:rPr>
                        <a:rPr lang="id-ID" sz="2400" b="1" i="1"/>
                        <m:t> </m:t>
                      </m:r>
                      <m:r>
                        <m:rPr>
                          <m:nor/>
                        </m:rPr>
                        <a:rPr lang="id-ID" sz="2400" b="1" i="1"/>
                        <m:t>yang</m:t>
                      </m:r>
                      <m:r>
                        <m:rPr>
                          <m:nor/>
                        </m:rPr>
                        <a:rPr lang="id-ID" sz="2400" b="1" i="1"/>
                        <m:t> </m:t>
                      </m:r>
                      <m:r>
                        <m:rPr>
                          <m:nor/>
                        </m:rPr>
                        <a:rPr lang="id-ID" sz="2400" b="1" i="1"/>
                        <m:t>diperoleh</m:t>
                      </m:r>
                      <m:r>
                        <m:rPr>
                          <m:nor/>
                        </m:rPr>
                        <a:rPr lang="id-ID" sz="2400" b="1" i="1"/>
                        <m:t> </m:t>
                      </m:r>
                      <m:r>
                        <m:rPr>
                          <m:nor/>
                        </m:rPr>
                        <a:rPr lang="id-ID" sz="2400" b="1" i="1"/>
                        <m:t>sistem</m:t>
                      </m:r>
                      <m:r>
                        <m:rPr>
                          <m:nor/>
                        </m:rPr>
                        <a:rPr lang="id-ID" sz="2400" b="1" i="1"/>
                        <m:t> </m:t>
                      </m:r>
                      <m:r>
                        <m:rPr>
                          <m:nor/>
                        </m:rPr>
                        <a:rPr lang="id-ID" sz="2400" b="1" i="1"/>
                        <m:t>tingkat</m:t>
                      </m:r>
                      <m:r>
                        <m:rPr>
                          <m:nor/>
                        </m:rPr>
                        <a:rPr lang="id-ID" sz="2400" b="1" i="1"/>
                        <m:t> </m:t>
                      </m:r>
                      <m:r>
                        <m:rPr>
                          <m:nor/>
                        </m:rPr>
                        <a:rPr lang="id-ID" sz="2400" b="1" i="1"/>
                        <m:t>keamanan</m:t>
                      </m:r>
                      <m:r>
                        <m:rPr>
                          <m:nor/>
                        </m:rPr>
                        <a:rPr lang="id-ID" sz="2400" b="1" i="1"/>
                        <m:t> </m:t>
                      </m:r>
                      <m:r>
                        <m:rPr>
                          <m:nor/>
                        </m:rPr>
                        <a:rPr lang="id-ID" sz="2400" b="1" i="1"/>
                        <m:t>berkendara</m:t>
                      </m:r>
                      <m:r>
                        <m:rPr>
                          <m:nor/>
                        </m:rPr>
                        <a:rPr lang="id-ID" sz="2400" b="1" i="1"/>
                        <m:t> </m:t>
                      </m:r>
                      <m:r>
                        <m:rPr>
                          <m:nor/>
                        </m:rPr>
                        <a:rPr lang="id-ID" sz="2400" b="1" i="1"/>
                        <m:t>yang</m:t>
                      </m:r>
                      <m:r>
                        <m:rPr>
                          <m:nor/>
                        </m:rPr>
                        <a:rPr lang="id-ID" sz="2400" b="1" i="1"/>
                        <m:t> </m:t>
                      </m:r>
                      <m:r>
                        <m:rPr>
                          <m:nor/>
                        </m:rPr>
                        <a:rPr lang="id-ID" sz="2400" b="1" i="1"/>
                        <m:t>diuji</m:t>
                      </m:r>
                      <m:r>
                        <m:rPr>
                          <m:nor/>
                        </m:rPr>
                        <a:rPr lang="id-ID" sz="2400" b="1" i="1"/>
                        <m:t> </m:t>
                      </m:r>
                      <m:r>
                        <m:rPr>
                          <m:nor/>
                        </m:rPr>
                        <a:rPr lang="id-ID" sz="2400" b="1" i="1"/>
                        <m:t>dengan</m:t>
                      </m:r>
                      <m:r>
                        <m:rPr>
                          <m:nor/>
                        </m:rPr>
                        <a:rPr lang="id-ID" sz="2400" b="1" i="1"/>
                        <m:t> </m:t>
                      </m:r>
                      <m:r>
                        <m:rPr>
                          <m:nor/>
                        </m:rPr>
                        <a:rPr lang="id-ID" sz="2400" b="1" i="1"/>
                        <m:t>jumlah</m:t>
                      </m:r>
                      <m:r>
                        <m:rPr>
                          <m:nor/>
                        </m:rPr>
                        <a:rPr lang="id-ID" sz="2400" b="1" i="1"/>
                        <m:t> </m:t>
                      </m:r>
                      <m:r>
                        <m:rPr>
                          <m:nor/>
                        </m:rPr>
                        <a:rPr lang="id-ID" sz="2400" b="1" i="1"/>
                        <m:t>data</m:t>
                      </m:r>
                      <m:r>
                        <m:rPr>
                          <m:nor/>
                        </m:rPr>
                        <a:rPr lang="id-ID" sz="2400" b="1" i="1"/>
                        <m:t> </m:t>
                      </m:r>
                      <m:r>
                        <m:rPr>
                          <m:nor/>
                        </m:rPr>
                        <a:rPr lang="id-ID" sz="2400" b="1" i="1"/>
                        <m:t>latih</m:t>
                      </m:r>
                      <m:r>
                        <m:rPr>
                          <m:nor/>
                        </m:rPr>
                        <a:rPr lang="id-ID" sz="2400" b="1" i="1"/>
                        <m:t> </m:t>
                      </m:r>
                      <m:r>
                        <m:rPr>
                          <m:nor/>
                        </m:rPr>
                        <a:rPr lang="id-ID" sz="2400" b="1" i="1"/>
                        <m:t>sebanyak</m:t>
                      </m:r>
                      <m:r>
                        <m:rPr>
                          <m:nor/>
                        </m:rPr>
                        <a:rPr lang="id-ID" sz="2400" b="1" i="1"/>
                        <m:t> 86 </m:t>
                      </m:r>
                      <m:r>
                        <m:rPr>
                          <m:nor/>
                        </m:rPr>
                        <a:rPr lang="id-ID" sz="2400" b="1" i="1"/>
                        <m:t>data</m:t>
                      </m:r>
                      <m:r>
                        <m:rPr>
                          <m:nor/>
                        </m:rPr>
                        <a:rPr lang="id-ID" sz="2400" b="1" i="1"/>
                        <m:t> </m:t>
                      </m:r>
                      <m:r>
                        <m:rPr>
                          <m:nor/>
                        </m:rPr>
                        <a:rPr lang="id-ID" sz="2400" b="1" i="1"/>
                        <m:t>dan</m:t>
                      </m:r>
                      <m:r>
                        <m:rPr>
                          <m:nor/>
                        </m:rPr>
                        <a:rPr lang="id-ID" sz="2400" b="1" i="1"/>
                        <m:t> </m:t>
                      </m:r>
                      <m:r>
                        <m:rPr>
                          <m:nor/>
                        </m:rPr>
                        <a:rPr lang="id-ID" sz="2400" b="1" i="1"/>
                        <m:t>data</m:t>
                      </m:r>
                      <m:r>
                        <m:rPr>
                          <m:nor/>
                        </m:rPr>
                        <a:rPr lang="id-ID" sz="2400" b="1" i="1"/>
                        <m:t> </m:t>
                      </m:r>
                      <m:r>
                        <m:rPr>
                          <m:nor/>
                        </m:rPr>
                        <a:rPr lang="id-ID" sz="2400" b="1" i="1"/>
                        <m:t>uji</m:t>
                      </m:r>
                      <m:r>
                        <m:rPr>
                          <m:nor/>
                        </m:rPr>
                        <a:rPr lang="id-ID" sz="2400" b="1" i="1"/>
                        <m:t> </m:t>
                      </m:r>
                      <m:r>
                        <m:rPr>
                          <m:nor/>
                        </m:rPr>
                        <a:rPr lang="id-ID" sz="2400" b="1" i="1"/>
                        <m:t>sebanyak</m:t>
                      </m:r>
                      <m:r>
                        <m:rPr>
                          <m:nor/>
                        </m:rPr>
                        <a:rPr lang="id-ID" sz="2400" b="1" i="1"/>
                        <m:t> 43 </m:t>
                      </m:r>
                      <m:r>
                        <m:rPr>
                          <m:nor/>
                        </m:rPr>
                        <a:rPr lang="id-ID" sz="2400" b="1" i="1"/>
                        <m:t>data</m:t>
                      </m:r>
                      <m:r>
                        <m:rPr>
                          <m:nor/>
                        </m:rPr>
                        <a:rPr lang="id-ID" sz="2400" b="1" i="1"/>
                        <m:t> </m:t>
                      </m:r>
                      <m:r>
                        <m:rPr>
                          <m:nor/>
                        </m:rPr>
                        <a:rPr lang="id-ID" sz="2400" b="1" i="1"/>
                        <m:t>adalah</m:t>
                      </m:r>
                      <m:r>
                        <m:rPr>
                          <m:nor/>
                        </m:rPr>
                        <a:rPr lang="id-ID" sz="2400" b="1" i="1"/>
                        <m:t> </m:t>
                      </m:r>
                      <m:r>
                        <m:rPr>
                          <m:nor/>
                        </m:rPr>
                        <a:rPr lang="id-ID" sz="2400" b="1" i="1"/>
                        <m:t>senilai</m:t>
                      </m:r>
                      <m:r>
                        <m:rPr>
                          <m:nor/>
                        </m:rPr>
                        <a:rPr lang="id-ID" sz="2400" b="1" i="1"/>
                        <m:t> 97.76%  </m:t>
                      </m:r>
                      <m:r>
                        <m:rPr>
                          <m:nor/>
                        </m:rPr>
                        <a:rPr lang="id-ID" sz="2400" b="1" i="1"/>
                        <m:t>sehingga</m:t>
                      </m:r>
                      <m:r>
                        <m:rPr>
                          <m:nor/>
                        </m:rPr>
                        <a:rPr lang="id-ID" sz="2400" b="1" i="1"/>
                        <m:t> </m:t>
                      </m:r>
                      <m:r>
                        <m:rPr>
                          <m:nor/>
                        </m:rPr>
                        <a:rPr lang="id-ID" sz="2400" b="1" i="1"/>
                        <m:t>dapat</m:t>
                      </m:r>
                      <m:r>
                        <m:rPr>
                          <m:nor/>
                        </m:rPr>
                        <a:rPr lang="id-ID" sz="2400" b="1" i="1"/>
                        <m:t> </m:t>
                      </m:r>
                      <m:r>
                        <m:rPr>
                          <m:nor/>
                        </m:rPr>
                        <a:rPr lang="id-ID" sz="2400" b="1" i="1"/>
                        <m:t>disimpulkan</m:t>
                      </m:r>
                      <m:r>
                        <m:rPr>
                          <m:nor/>
                        </m:rPr>
                        <a:rPr lang="id-ID" sz="2400" b="1" i="1"/>
                        <m:t> </m:t>
                      </m:r>
                      <m:r>
                        <m:rPr>
                          <m:nor/>
                        </m:rPr>
                        <a:rPr lang="id-ID" sz="2400" b="1" i="1"/>
                        <m:t>sistem</m:t>
                      </m:r>
                      <m:r>
                        <m:rPr>
                          <m:nor/>
                        </m:rPr>
                        <a:rPr lang="id-ID" sz="2400" b="1" i="1"/>
                        <m:t> </m:t>
                      </m:r>
                      <m:r>
                        <m:rPr>
                          <m:nor/>
                        </m:rPr>
                        <a:rPr lang="id-ID" sz="2400" b="1" i="1"/>
                        <m:t>ini</m:t>
                      </m:r>
                      <m:r>
                        <m:rPr>
                          <m:nor/>
                        </m:rPr>
                        <a:rPr lang="id-ID" sz="2400" b="1" i="1"/>
                        <m:t> </m:t>
                      </m:r>
                      <m:r>
                        <m:rPr>
                          <m:nor/>
                        </m:rPr>
                        <a:rPr lang="id-ID" sz="2400" b="1" i="1"/>
                        <m:t>memiliki</m:t>
                      </m:r>
                      <m:r>
                        <m:rPr>
                          <m:nor/>
                        </m:rPr>
                        <a:rPr lang="id-ID" sz="2400" b="1" i="1"/>
                        <m:t> </m:t>
                      </m:r>
                      <m:r>
                        <m:rPr>
                          <m:nor/>
                        </m:rPr>
                        <a:rPr lang="id-ID" sz="2400" b="1" i="1"/>
                        <m:t>akurasi</m:t>
                      </m:r>
                      <m:r>
                        <m:rPr>
                          <m:nor/>
                        </m:rPr>
                        <a:rPr lang="id-ID" sz="2400" b="1" i="1"/>
                        <m:t> </m:t>
                      </m:r>
                      <m:r>
                        <m:rPr>
                          <m:nor/>
                        </m:rPr>
                        <a:rPr lang="id-ID" sz="2400" b="1" i="1"/>
                        <m:t>yang</m:t>
                      </m:r>
                      <m:r>
                        <m:rPr>
                          <m:nor/>
                        </m:rPr>
                        <a:rPr lang="id-ID" sz="2400" b="1" i="1"/>
                        <m:t> </m:t>
                      </m:r>
                      <m:r>
                        <m:rPr>
                          <m:nor/>
                        </m:rPr>
                        <a:rPr lang="id-ID" sz="2400" b="1" i="1"/>
                        <m:t>cukup</m:t>
                      </m:r>
                      <m:r>
                        <m:rPr>
                          <m:nor/>
                        </m:rPr>
                        <a:rPr lang="id-ID" sz="2400" b="1" i="1"/>
                        <m:t> </m:t>
                      </m:r>
                      <m:r>
                        <m:rPr>
                          <m:nor/>
                        </m:rPr>
                        <a:rPr lang="id-ID" sz="2400" b="1" i="1"/>
                        <m:t>tinggi</m:t>
                      </m:r>
                      <m:r>
                        <m:rPr>
                          <m:nor/>
                        </m:rPr>
                        <a:rPr lang="id-ID" sz="2400" b="1" i="1"/>
                        <m:t> </m:t>
                      </m:r>
                      <m:r>
                        <m:rPr>
                          <m:nor/>
                        </m:rPr>
                        <a:rPr lang="id-ID" sz="2400" b="1" i="1"/>
                        <m:t>dalam</m:t>
                      </m:r>
                      <m:r>
                        <m:rPr>
                          <m:nor/>
                        </m:rPr>
                        <a:rPr lang="id-ID" sz="2400" b="1" i="1"/>
                        <m:t> </m:t>
                      </m:r>
                      <m:r>
                        <m:rPr>
                          <m:nor/>
                        </m:rPr>
                        <a:rPr lang="id-ID" sz="2400" b="1" i="1"/>
                        <m:t>mengklasifikasi</m:t>
                      </m:r>
                      <m:r>
                        <m:rPr>
                          <m:nor/>
                        </m:rPr>
                        <a:rPr lang="id-ID" sz="2400" b="1" i="1"/>
                        <m:t> </m:t>
                      </m:r>
                      <m:r>
                        <m:rPr>
                          <m:nor/>
                        </m:rPr>
                        <a:rPr lang="id-ID" sz="2400" b="1" i="1"/>
                        <m:t>tingkat</m:t>
                      </m:r>
                      <m:r>
                        <m:rPr>
                          <m:nor/>
                        </m:rPr>
                        <a:rPr lang="id-ID" sz="2400" b="1" i="1"/>
                        <m:t> </m:t>
                      </m:r>
                      <m:r>
                        <m:rPr>
                          <m:nor/>
                        </m:rPr>
                        <a:rPr lang="id-ID" sz="2400" b="1" i="1"/>
                        <m:t>keamanan</m:t>
                      </m:r>
                      <m:r>
                        <m:rPr>
                          <m:nor/>
                        </m:rPr>
                        <a:rPr lang="id-ID" sz="2400" b="1" i="1"/>
                        <m:t> </m:t>
                      </m:r>
                      <m:r>
                        <m:rPr>
                          <m:nor/>
                        </m:rPr>
                        <a:rPr lang="id-ID" sz="2400" b="1" i="1"/>
                        <m:t>berkendara</m:t>
                      </m:r>
                      <m:r>
                        <m:rPr>
                          <m:nor/>
                        </m:rPr>
                        <a:rPr lang="id-ID" sz="2400" b="1" i="1"/>
                        <m:t>.</m:t>
                      </m:r>
                    </m:oMath>
                  </m:oMathPara>
                </a14:m>
                <a:endParaRPr lang="id-ID" sz="2400" b="1" dirty="0"/>
              </a:p>
            </p:txBody>
          </p:sp>
        </mc:Choice>
        <mc:Fallback xmlns="">
          <p:sp>
            <p:nvSpPr>
              <p:cNvPr id="73" name="Rectangle 72"/>
              <p:cNvSpPr>
                <a:spLocks noRot="1" noChangeAspect="1" noMove="1" noResize="1" noEditPoints="1" noAdjustHandles="1" noChangeArrowheads="1" noChangeShapeType="1" noTextEdit="1"/>
              </p:cNvSpPr>
              <p:nvPr/>
            </p:nvSpPr>
            <p:spPr>
              <a:xfrm>
                <a:off x="48753" y="1690476"/>
                <a:ext cx="12094493" cy="15440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8752" y="4316964"/>
                <a:ext cx="11848288" cy="1183273"/>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m:rPr>
                          <m:nor/>
                        </m:rPr>
                        <a:rPr lang="id-ID" sz="2400" b="1" i="1"/>
                        <m:t>Performa</m:t>
                      </m:r>
                      <m:r>
                        <m:rPr>
                          <m:nor/>
                        </m:rPr>
                        <a:rPr lang="id-ID" sz="2400" b="1" i="1"/>
                        <m:t> </m:t>
                      </m:r>
                      <m:r>
                        <m:rPr>
                          <m:nor/>
                        </m:rPr>
                        <a:rPr lang="id-ID" sz="2400" b="1" i="1"/>
                        <m:t>sistem</m:t>
                      </m:r>
                      <m:r>
                        <m:rPr>
                          <m:nor/>
                        </m:rPr>
                        <a:rPr lang="id-ID" sz="2400" b="1" i="1"/>
                        <m:t> </m:t>
                      </m:r>
                      <m:r>
                        <m:rPr>
                          <m:nor/>
                        </m:rPr>
                        <a:rPr lang="id-ID" sz="2400" b="1" i="1"/>
                        <m:t>tingkat</m:t>
                      </m:r>
                      <m:r>
                        <m:rPr>
                          <m:nor/>
                        </m:rPr>
                        <a:rPr lang="id-ID" sz="2400" b="1" i="1"/>
                        <m:t> </m:t>
                      </m:r>
                      <m:r>
                        <m:rPr>
                          <m:nor/>
                        </m:rPr>
                        <a:rPr lang="id-ID" sz="2400" b="1" i="1"/>
                        <m:t>keamanan</m:t>
                      </m:r>
                      <m:r>
                        <m:rPr>
                          <m:nor/>
                        </m:rPr>
                        <a:rPr lang="id-ID" sz="2400" b="1" i="1"/>
                        <m:t> </m:t>
                      </m:r>
                      <m:r>
                        <m:rPr>
                          <m:nor/>
                        </m:rPr>
                        <a:rPr lang="id-ID" sz="2400" b="1" i="1"/>
                        <m:t>berkendara</m:t>
                      </m:r>
                      <m:r>
                        <m:rPr>
                          <m:nor/>
                        </m:rPr>
                        <a:rPr lang="id-ID" sz="2400" b="1" i="1"/>
                        <m:t> </m:t>
                      </m:r>
                      <m:r>
                        <m:rPr>
                          <m:nor/>
                        </m:rPr>
                        <a:rPr lang="id-ID" sz="2400" b="1" i="1"/>
                        <m:t>dengan</m:t>
                      </m:r>
                      <m:r>
                        <m:rPr>
                          <m:nor/>
                        </m:rPr>
                        <a:rPr lang="id-ID" sz="2400" b="1" i="1"/>
                        <m:t> </m:t>
                      </m:r>
                      <m:r>
                        <m:rPr>
                          <m:nor/>
                        </m:rPr>
                        <a:rPr lang="id-ID" sz="2400" b="1" i="1"/>
                        <m:t>Metode</m:t>
                      </m:r>
                      <m:r>
                        <m:rPr>
                          <m:nor/>
                        </m:rPr>
                        <a:rPr lang="id-ID" sz="2400" b="1" i="1"/>
                        <m:t> </m:t>
                      </m:r>
                      <m:r>
                        <m:rPr>
                          <m:nor/>
                        </m:rPr>
                        <a:rPr lang="id-ID" sz="2400" b="1" i="1"/>
                        <m:t>Naive</m:t>
                      </m:r>
                      <m:r>
                        <m:rPr>
                          <m:nor/>
                        </m:rPr>
                        <a:rPr lang="id-ID" sz="2400" b="1" i="1"/>
                        <m:t> </m:t>
                      </m:r>
                      <m:r>
                        <m:rPr>
                          <m:nor/>
                        </m:rPr>
                        <a:rPr lang="id-ID" sz="2400" b="1" i="1"/>
                        <m:t>Bayes</m:t>
                      </m:r>
                      <m:r>
                        <m:rPr>
                          <m:nor/>
                        </m:rPr>
                        <a:rPr lang="id-ID" sz="2400" b="1" i="1"/>
                        <m:t> </m:t>
                      </m:r>
                      <m:r>
                        <m:rPr>
                          <m:nor/>
                        </m:rPr>
                        <a:rPr lang="id-ID" sz="2400" b="1" i="1"/>
                        <m:t>mempunyai</m:t>
                      </m:r>
                      <m:r>
                        <m:rPr>
                          <m:nor/>
                        </m:rPr>
                        <a:rPr lang="id-ID" sz="2400" b="1" i="1"/>
                        <m:t> </m:t>
                      </m:r>
                      <m:r>
                        <m:rPr>
                          <m:nor/>
                        </m:rPr>
                        <a:rPr lang="id-ID" sz="2400" b="1" i="1"/>
                        <m:t>nilai</m:t>
                      </m:r>
                      <m:r>
                        <m:rPr>
                          <m:nor/>
                        </m:rPr>
                        <a:rPr lang="id-ID" sz="2400" b="1" i="1"/>
                        <m:t> </m:t>
                      </m:r>
                      <m:r>
                        <m:rPr>
                          <m:nor/>
                        </m:rPr>
                        <a:rPr lang="id-ID" sz="2400" b="1" i="1"/>
                        <m:t>kecepatan</m:t>
                      </m:r>
                      <m:r>
                        <m:rPr>
                          <m:nor/>
                        </m:rPr>
                        <a:rPr lang="id-ID" sz="2400" b="1" i="1"/>
                        <m:t> </m:t>
                      </m:r>
                      <m:r>
                        <m:rPr>
                          <m:nor/>
                        </m:rPr>
                        <a:rPr lang="id-ID" sz="2400" b="1" i="1"/>
                        <m:t>waktu</m:t>
                      </m:r>
                      <m:r>
                        <m:rPr>
                          <m:nor/>
                        </m:rPr>
                        <a:rPr lang="id-ID" sz="2400" b="1" i="1"/>
                        <m:t> </m:t>
                      </m:r>
                      <m:r>
                        <m:rPr>
                          <m:nor/>
                        </m:rPr>
                        <a:rPr lang="id-ID" sz="2400" b="1" i="1"/>
                        <m:t>pemrosesan</m:t>
                      </m:r>
                      <m:r>
                        <m:rPr>
                          <m:nor/>
                        </m:rPr>
                        <a:rPr lang="id-ID" sz="2400" b="1" i="1"/>
                        <m:t> </m:t>
                      </m:r>
                      <m:r>
                        <m:rPr>
                          <m:nor/>
                        </m:rPr>
                        <a:rPr lang="id-ID" sz="2400" b="1" i="1"/>
                        <m:t>rata</m:t>
                      </m:r>
                      <m:r>
                        <m:rPr>
                          <m:nor/>
                        </m:rPr>
                        <a:rPr lang="id-ID" sz="2400" b="1" i="1"/>
                        <m:t>−</m:t>
                      </m:r>
                      <m:r>
                        <m:rPr>
                          <m:nor/>
                        </m:rPr>
                        <a:rPr lang="id-ID" sz="2400" b="1" i="1"/>
                        <m:t>rata</m:t>
                      </m:r>
                      <m:r>
                        <m:rPr>
                          <m:nor/>
                        </m:rPr>
                        <a:rPr lang="id-ID" sz="2400" b="1" i="1"/>
                        <m:t> </m:t>
                      </m:r>
                      <m:r>
                        <m:rPr>
                          <m:nor/>
                        </m:rPr>
                        <a:rPr lang="id-ID" sz="2400" b="1" i="1"/>
                        <m:t>sebesar</m:t>
                      </m:r>
                      <m:r>
                        <m:rPr>
                          <m:nor/>
                        </m:rPr>
                        <a:rPr lang="id-ID" sz="2400" b="1" i="1"/>
                        <m:t>  789,4418605 </m:t>
                      </m:r>
                      <m:r>
                        <m:rPr>
                          <m:nor/>
                        </m:rPr>
                        <a:rPr lang="id-ID" sz="2400" b="1" i="1"/>
                        <m:t>ms</m:t>
                      </m:r>
                      <m:r>
                        <m:rPr>
                          <m:nor/>
                        </m:rPr>
                        <a:rPr lang="id-ID" sz="2400" b="1" i="1"/>
                        <m:t> </m:t>
                      </m:r>
                      <m:r>
                        <m:rPr>
                          <m:nor/>
                        </m:rPr>
                        <a:rPr lang="id-ID" sz="2400" b="1" i="1"/>
                        <m:t>dari</m:t>
                      </m:r>
                      <m:r>
                        <m:rPr>
                          <m:nor/>
                        </m:rPr>
                        <a:rPr lang="id-ID" sz="2400" b="1" i="1"/>
                        <m:t> 43 </m:t>
                      </m:r>
                      <m:r>
                        <m:rPr>
                          <m:nor/>
                        </m:rPr>
                        <a:rPr lang="id-ID" sz="2400" b="1" i="1"/>
                        <m:t>kali</m:t>
                      </m:r>
                      <m:r>
                        <m:rPr>
                          <m:nor/>
                        </m:rPr>
                        <a:rPr lang="id-ID" sz="2400" b="1" i="1"/>
                        <m:t> </m:t>
                      </m:r>
                      <m:r>
                        <m:rPr>
                          <m:nor/>
                        </m:rPr>
                        <a:rPr lang="id-ID" sz="2400" b="1" i="1"/>
                        <m:t>pengujian</m:t>
                      </m:r>
                      <m:r>
                        <m:rPr>
                          <m:nor/>
                        </m:rPr>
                        <a:rPr lang="id-ID" sz="2400" b="1" i="1"/>
                        <m:t>.</m:t>
                      </m:r>
                    </m:oMath>
                  </m:oMathPara>
                </a14:m>
                <a:endParaRPr lang="id-ID" sz="2400" b="1" dirty="0"/>
              </a:p>
            </p:txBody>
          </p:sp>
        </mc:Choice>
        <mc:Fallback xmlns="">
          <p:sp>
            <p:nvSpPr>
              <p:cNvPr id="74" name="Rectangle 73"/>
              <p:cNvSpPr>
                <a:spLocks noRot="1" noChangeAspect="1" noMove="1" noResize="1" noEditPoints="1" noAdjustHandles="1" noChangeArrowheads="1" noChangeShapeType="1" noTextEdit="1"/>
              </p:cNvSpPr>
              <p:nvPr/>
            </p:nvSpPr>
            <p:spPr>
              <a:xfrm>
                <a:off x="48752" y="4316964"/>
                <a:ext cx="11848288" cy="1183273"/>
              </a:xfrm>
              <a:prstGeom prst="rect">
                <a:avLst/>
              </a:prstGeom>
              <a:blipFill rotWithShape="0">
                <a:blip r:embed="rId6"/>
                <a:stretch>
                  <a:fillRect b="-4639"/>
                </a:stretch>
              </a:blipFill>
            </p:spPr>
            <p:txBody>
              <a:bodyPr/>
              <a:lstStyle/>
              <a:p>
                <a:r>
                  <a:rPr lang="en-US">
                    <a:noFill/>
                  </a:rPr>
                  <a:t> </a:t>
                </a:r>
              </a:p>
            </p:txBody>
          </p:sp>
        </mc:Fallback>
      </mc:AlternateContent>
      <p:cxnSp>
        <p:nvCxnSpPr>
          <p:cNvPr id="3" name="Straight Connector 2"/>
          <p:cNvCxnSpPr/>
          <p:nvPr/>
        </p:nvCxnSpPr>
        <p:spPr>
          <a:xfrm flipV="1">
            <a:off x="48752" y="3653916"/>
            <a:ext cx="12192000" cy="109961"/>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142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200"/>
                                        <p:tgtEl>
                                          <p:spTgt spid="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2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7" name="Picture 2" descr="Image result for terimakasi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310" y="1820861"/>
            <a:ext cx="6274179" cy="420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413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5128"/>
            <a:ext cx="12467771" cy="6984412"/>
          </a:xfrm>
          <a:prstGeom prst="rect">
            <a:avLst/>
          </a:prstGeom>
        </p:spPr>
      </p:pic>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717451" y="-280987"/>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Latar</a:t>
            </a:r>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 </a:t>
            </a:r>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Belakang</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4915" y="1649274"/>
            <a:ext cx="9198321" cy="34989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sz="2400" b="1" dirty="0"/>
              <a:t>Indonesia </a:t>
            </a:r>
            <a:r>
              <a:rPr lang="en-US" sz="2400" b="1" dirty="0" err="1"/>
              <a:t>merupakan</a:t>
            </a:r>
            <a:r>
              <a:rPr lang="en-US" sz="2400" b="1" dirty="0"/>
              <a:t> </a:t>
            </a:r>
            <a:r>
              <a:rPr lang="en-US" sz="2400" b="1" dirty="0" err="1"/>
              <a:t>negara</a:t>
            </a:r>
            <a:r>
              <a:rPr lang="en-US" sz="2400" b="1" dirty="0"/>
              <a:t> </a:t>
            </a:r>
            <a:r>
              <a:rPr lang="en-US" sz="2400" b="1" dirty="0" err="1"/>
              <a:t>berkembang</a:t>
            </a:r>
            <a:r>
              <a:rPr lang="en-US" sz="2400" b="1" dirty="0"/>
              <a:t> </a:t>
            </a:r>
            <a:r>
              <a:rPr lang="en-US" sz="2400" b="1" dirty="0" err="1"/>
              <a:t>dengan</a:t>
            </a:r>
            <a:r>
              <a:rPr lang="en-US" sz="2400" b="1" dirty="0"/>
              <a:t> </a:t>
            </a:r>
            <a:r>
              <a:rPr lang="en-US" sz="2400" b="1" dirty="0" err="1"/>
              <a:t>tingkat</a:t>
            </a:r>
            <a:r>
              <a:rPr lang="en-US" sz="2400" b="1" dirty="0"/>
              <a:t> </a:t>
            </a:r>
            <a:r>
              <a:rPr lang="en-US" sz="2400" b="1" dirty="0" err="1"/>
              <a:t>kepadatan</a:t>
            </a:r>
            <a:r>
              <a:rPr lang="en-US" sz="2400" b="1" dirty="0"/>
              <a:t> </a:t>
            </a:r>
            <a:r>
              <a:rPr lang="en-US" sz="2400" b="1" dirty="0" err="1"/>
              <a:t>penduduk</a:t>
            </a:r>
            <a:r>
              <a:rPr lang="en-US" sz="2400" b="1" dirty="0"/>
              <a:t> </a:t>
            </a:r>
            <a:r>
              <a:rPr lang="en-US" sz="2400" b="1" dirty="0" err="1"/>
              <a:t>dari</a:t>
            </a:r>
            <a:r>
              <a:rPr lang="en-US" sz="2400" b="1" dirty="0"/>
              <a:t> </a:t>
            </a:r>
            <a:r>
              <a:rPr lang="en-US" sz="2400" b="1" dirty="0" err="1"/>
              <a:t>tahun</a:t>
            </a:r>
            <a:r>
              <a:rPr lang="en-US" sz="2400" b="1" dirty="0"/>
              <a:t> </a:t>
            </a:r>
            <a:r>
              <a:rPr lang="en-US" sz="2400" b="1" dirty="0" err="1"/>
              <a:t>ke</a:t>
            </a:r>
            <a:r>
              <a:rPr lang="en-US" sz="2400" b="1" dirty="0"/>
              <a:t> </a:t>
            </a:r>
            <a:r>
              <a:rPr lang="en-US" sz="2400" b="1" dirty="0" err="1"/>
              <a:t>tahun</a:t>
            </a:r>
            <a:r>
              <a:rPr lang="en-US" sz="2400" b="1" dirty="0"/>
              <a:t> </a:t>
            </a:r>
            <a:r>
              <a:rPr lang="en-US" sz="2400" b="1" dirty="0" err="1"/>
              <a:t>semakin</a:t>
            </a:r>
            <a:r>
              <a:rPr lang="en-US" sz="2400" b="1" dirty="0"/>
              <a:t> </a:t>
            </a:r>
            <a:r>
              <a:rPr lang="en-US" sz="2400" b="1" dirty="0" err="1"/>
              <a:t>bertambah</a:t>
            </a:r>
            <a:r>
              <a:rPr lang="en-US" sz="2400" b="1" dirty="0"/>
              <a:t>. Hal </a:t>
            </a:r>
            <a:r>
              <a:rPr lang="en-US" sz="2400" b="1" dirty="0" err="1"/>
              <a:t>ini</a:t>
            </a:r>
            <a:r>
              <a:rPr lang="en-US" sz="2400" b="1" dirty="0"/>
              <a:t> </a:t>
            </a:r>
            <a:r>
              <a:rPr lang="en-US" sz="2400" b="1" dirty="0" err="1"/>
              <a:t>menyebabkan</a:t>
            </a:r>
            <a:r>
              <a:rPr lang="en-US" sz="2400" b="1" dirty="0"/>
              <a:t> </a:t>
            </a:r>
            <a:r>
              <a:rPr lang="en-US" sz="2400" b="1" dirty="0" err="1"/>
              <a:t>banyaknya</a:t>
            </a:r>
            <a:r>
              <a:rPr lang="en-US" sz="2400" b="1" dirty="0"/>
              <a:t> </a:t>
            </a:r>
            <a:r>
              <a:rPr lang="en-US" sz="2400" b="1" dirty="0" err="1"/>
              <a:t>kecelakaan</a:t>
            </a:r>
            <a:r>
              <a:rPr lang="en-US" sz="2400" b="1" dirty="0"/>
              <a:t> </a:t>
            </a:r>
            <a:r>
              <a:rPr lang="en-US" sz="2400" b="1" dirty="0" err="1"/>
              <a:t>lalu</a:t>
            </a:r>
            <a:r>
              <a:rPr lang="en-US" sz="2400" b="1" dirty="0"/>
              <a:t> </a:t>
            </a:r>
            <a:r>
              <a:rPr lang="en-US" sz="2400" b="1" dirty="0" err="1"/>
              <a:t>lintas</a:t>
            </a:r>
            <a:r>
              <a:rPr lang="en-US" sz="2400" b="1" dirty="0"/>
              <a:t> </a:t>
            </a:r>
            <a:r>
              <a:rPr lang="en-US" sz="2400" b="1" dirty="0" err="1"/>
              <a:t>sebagaimana</a:t>
            </a:r>
            <a:r>
              <a:rPr lang="en-US" sz="2400" b="1" dirty="0"/>
              <a:t> yang </a:t>
            </a:r>
            <a:r>
              <a:rPr lang="en-US" sz="2400" b="1" dirty="0" err="1"/>
              <a:t>disampaikan</a:t>
            </a:r>
            <a:r>
              <a:rPr lang="en-US" sz="2400" b="1" dirty="0"/>
              <a:t> </a:t>
            </a:r>
            <a:r>
              <a:rPr lang="en-US" sz="2400" b="1" dirty="0" err="1"/>
              <a:t>oleh</a:t>
            </a:r>
            <a:r>
              <a:rPr lang="en-US" sz="2400" b="1" dirty="0"/>
              <a:t> </a:t>
            </a:r>
            <a:r>
              <a:rPr lang="en-US" sz="2400" b="1" i="1" dirty="0"/>
              <a:t>World Health Organization </a:t>
            </a:r>
            <a:r>
              <a:rPr lang="en-US" sz="2400" b="1" dirty="0"/>
              <a:t>(WHO), </a:t>
            </a:r>
            <a:r>
              <a:rPr lang="en-US" sz="2400" b="1" dirty="0" err="1"/>
              <a:t>bahwa</a:t>
            </a:r>
            <a:r>
              <a:rPr lang="en-US" sz="2400" b="1" dirty="0"/>
              <a:t> Indonesia </a:t>
            </a:r>
            <a:r>
              <a:rPr lang="en-US" sz="2400" b="1" dirty="0" err="1"/>
              <a:t>menempati</a:t>
            </a:r>
            <a:r>
              <a:rPr lang="en-US" sz="2400" b="1" dirty="0"/>
              <a:t> </a:t>
            </a:r>
            <a:r>
              <a:rPr lang="en-US" sz="2400" b="1" dirty="0" err="1"/>
              <a:t>urutan</a:t>
            </a:r>
            <a:r>
              <a:rPr lang="en-US" sz="2400" b="1" dirty="0"/>
              <a:t> </a:t>
            </a:r>
            <a:r>
              <a:rPr lang="en-US" sz="2400" b="1" dirty="0" err="1"/>
              <a:t>kelima</a:t>
            </a:r>
            <a:r>
              <a:rPr lang="en-US" sz="2400" b="1" dirty="0"/>
              <a:t> </a:t>
            </a:r>
            <a:r>
              <a:rPr lang="en-US" sz="2400" b="1" dirty="0" err="1"/>
              <a:t>dunia</a:t>
            </a:r>
            <a:r>
              <a:rPr lang="en-US" sz="2400" b="1" dirty="0"/>
              <a:t>. Data yang </a:t>
            </a:r>
            <a:r>
              <a:rPr lang="en-US" sz="2400" b="1" dirty="0" err="1"/>
              <a:t>ditunjukkan</a:t>
            </a:r>
            <a:r>
              <a:rPr lang="en-US" sz="2400" b="1" dirty="0"/>
              <a:t> </a:t>
            </a:r>
            <a:r>
              <a:rPr lang="en-US" sz="2400" b="1" dirty="0" err="1"/>
              <a:t>oleh</a:t>
            </a:r>
            <a:r>
              <a:rPr lang="en-US" sz="2400" b="1" dirty="0"/>
              <a:t> </a:t>
            </a:r>
            <a:r>
              <a:rPr lang="en-US" sz="2400" b="1" i="1" dirty="0"/>
              <a:t>Global Status Report on Road Safety</a:t>
            </a:r>
            <a:r>
              <a:rPr lang="en-US" sz="2400" b="1" dirty="0"/>
              <a:t> </a:t>
            </a:r>
            <a:r>
              <a:rPr lang="en-US" sz="2400" b="1" dirty="0" err="1"/>
              <a:t>dalam</a:t>
            </a:r>
            <a:r>
              <a:rPr lang="en-US" sz="2400" b="1" dirty="0"/>
              <a:t> WHO, Indonesia </a:t>
            </a:r>
            <a:r>
              <a:rPr lang="en-US" sz="2400" b="1" dirty="0" err="1"/>
              <a:t>dalam</a:t>
            </a:r>
            <a:r>
              <a:rPr lang="en-US" sz="2400" b="1" dirty="0"/>
              <a:t> </a:t>
            </a:r>
            <a:r>
              <a:rPr lang="en-US" sz="2400" b="1" dirty="0" err="1"/>
              <a:t>hal</a:t>
            </a:r>
            <a:r>
              <a:rPr lang="en-US" sz="2400" b="1" dirty="0"/>
              <a:t> </a:t>
            </a:r>
            <a:r>
              <a:rPr lang="en-US" sz="2400" b="1" dirty="0" err="1"/>
              <a:t>kecelakaan</a:t>
            </a:r>
            <a:r>
              <a:rPr lang="en-US" sz="2400" b="1" dirty="0"/>
              <a:t> </a:t>
            </a:r>
            <a:r>
              <a:rPr lang="en-US" sz="2400" b="1" dirty="0" err="1"/>
              <a:t>kendaraan</a:t>
            </a:r>
            <a:r>
              <a:rPr lang="en-US" sz="2400" b="1" dirty="0"/>
              <a:t> </a:t>
            </a:r>
            <a:r>
              <a:rPr lang="en-US" sz="2400" b="1" dirty="0" err="1"/>
              <a:t>roda</a:t>
            </a:r>
            <a:r>
              <a:rPr lang="en-US" sz="2400" b="1" dirty="0"/>
              <a:t> </a:t>
            </a:r>
            <a:r>
              <a:rPr lang="en-US" sz="2400" b="1" dirty="0" err="1"/>
              <a:t>dua</a:t>
            </a:r>
            <a:r>
              <a:rPr lang="en-US" sz="2400" b="1" dirty="0"/>
              <a:t> </a:t>
            </a:r>
            <a:r>
              <a:rPr lang="en-US" sz="2400" b="1" dirty="0" err="1"/>
              <a:t>hingga</a:t>
            </a:r>
            <a:r>
              <a:rPr lang="en-US" sz="2400" b="1" dirty="0"/>
              <a:t> </a:t>
            </a:r>
            <a:r>
              <a:rPr lang="en-US" sz="2400" b="1" dirty="0" err="1"/>
              <a:t>mencapai</a:t>
            </a:r>
            <a:r>
              <a:rPr lang="en-US" sz="2400" b="1" dirty="0"/>
              <a:t> 120 </a:t>
            </a:r>
            <a:r>
              <a:rPr lang="en-US" sz="2400" b="1" dirty="0" err="1"/>
              <a:t>jiwa</a:t>
            </a:r>
            <a:r>
              <a:rPr lang="en-US" sz="2400" b="1" dirty="0"/>
              <a:t> </a:t>
            </a:r>
            <a:r>
              <a:rPr lang="en-US" sz="2400" b="1" dirty="0" err="1"/>
              <a:t>perharinya</a:t>
            </a:r>
            <a:r>
              <a:rPr lang="en-US" sz="2400" b="1" dirty="0"/>
              <a:t> (</a:t>
            </a:r>
            <a:r>
              <a:rPr lang="en-US" sz="2400" b="1" dirty="0" err="1"/>
              <a:t>Ratnasamy</a:t>
            </a:r>
            <a:r>
              <a:rPr lang="en-US" sz="2400" b="1" dirty="0"/>
              <a:t>, 2017)</a:t>
            </a:r>
          </a:p>
        </p:txBody>
      </p:sp>
    </p:spTree>
    <p:extLst>
      <p:ext uri="{BB962C8B-B14F-4D97-AF65-F5344CB8AC3E}">
        <p14:creationId xmlns:p14="http://schemas.microsoft.com/office/powerpoint/2010/main" val="1727076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717451" y="-280987"/>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Latar</a:t>
            </a:r>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 </a:t>
            </a:r>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Belakang</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a:off x="537029" y="1716506"/>
            <a:ext cx="8128000" cy="4440162"/>
            <a:chOff x="2032000" y="1698171"/>
            <a:chExt cx="8128000" cy="4440162"/>
          </a:xfrm>
        </p:grpSpPr>
        <p:graphicFrame>
          <p:nvGraphicFramePr>
            <p:cNvPr id="50" name="Chart 49"/>
            <p:cNvGraphicFramePr/>
            <p:nvPr>
              <p:extLst>
                <p:ext uri="{D42A27DB-BD31-4B8C-83A1-F6EECF244321}">
                  <p14:modId xmlns:p14="http://schemas.microsoft.com/office/powerpoint/2010/main" val="3244110230"/>
                </p:ext>
              </p:extLst>
            </p:nvPr>
          </p:nvGraphicFramePr>
          <p:xfrm>
            <a:off x="2032000" y="1698171"/>
            <a:ext cx="8128000" cy="4440162"/>
          </p:xfrm>
          <a:graphic>
            <a:graphicData uri="http://schemas.openxmlformats.org/drawingml/2006/chart">
              <c:chart xmlns:c="http://schemas.openxmlformats.org/drawingml/2006/chart" xmlns:r="http://schemas.openxmlformats.org/officeDocument/2006/relationships" r:id="rId4"/>
            </a:graphicData>
          </a:graphic>
        </p:graphicFrame>
        <p:sp>
          <p:nvSpPr>
            <p:cNvPr id="51" name="Rectangle 50"/>
            <p:cNvSpPr/>
            <p:nvPr/>
          </p:nvSpPr>
          <p:spPr>
            <a:xfrm>
              <a:off x="3599543" y="3493996"/>
              <a:ext cx="725714" cy="522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400" dirty="0"/>
                <a:t>98.970 </a:t>
              </a:r>
              <a:endParaRPr lang="en-US" sz="1400" dirty="0"/>
            </a:p>
          </p:txBody>
        </p:sp>
        <p:sp>
          <p:nvSpPr>
            <p:cNvPr id="52" name="Rectangle 51"/>
            <p:cNvSpPr/>
            <p:nvPr/>
          </p:nvSpPr>
          <p:spPr>
            <a:xfrm>
              <a:off x="6011100" y="3337840"/>
              <a:ext cx="725714" cy="522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400" dirty="0"/>
                <a:t>99.690</a:t>
              </a:r>
              <a:endParaRPr lang="en-US" sz="1400" dirty="0"/>
            </a:p>
          </p:txBody>
        </p:sp>
        <p:sp>
          <p:nvSpPr>
            <p:cNvPr id="53" name="Rectangle 52"/>
            <p:cNvSpPr/>
            <p:nvPr/>
          </p:nvSpPr>
          <p:spPr>
            <a:xfrm>
              <a:off x="8401445" y="1779019"/>
              <a:ext cx="800611" cy="522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400" dirty="0"/>
                <a:t>105.374 </a:t>
              </a:r>
              <a:endParaRPr lang="en-US" sz="1400" dirty="0"/>
            </a:p>
          </p:txBody>
        </p:sp>
      </p:grpSp>
      <p:sp>
        <p:nvSpPr>
          <p:cNvPr id="55" name="Rectangle 54"/>
          <p:cNvSpPr/>
          <p:nvPr/>
        </p:nvSpPr>
        <p:spPr>
          <a:xfrm>
            <a:off x="8588509" y="1198892"/>
            <a:ext cx="3556893" cy="28024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Nasional</a:t>
            </a:r>
            <a:r>
              <a:rPr lang="en-US" sz="2400" dirty="0"/>
              <a:t> </a:t>
            </a:r>
            <a:r>
              <a:rPr lang="en-US" sz="2400" dirty="0" err="1"/>
              <a:t>republika</a:t>
            </a:r>
            <a:r>
              <a:rPr lang="en-US" sz="2400" dirty="0"/>
              <a:t> </a:t>
            </a:r>
            <a:r>
              <a:rPr lang="id-ID" sz="2400" dirty="0"/>
              <a:t>POLRI (Polisi Republik Indonesia) menyebutkan</a:t>
            </a:r>
            <a:r>
              <a:rPr lang="en-US" sz="2400" dirty="0"/>
              <a:t> </a:t>
            </a:r>
            <a:r>
              <a:rPr lang="en-US" sz="2400" dirty="0" err="1"/>
              <a:t>bahwa</a:t>
            </a:r>
            <a:r>
              <a:rPr lang="id-ID" sz="2400" dirty="0"/>
              <a:t> kecelakaan lalu lintas secara nasional setiap tahunnya terus mengalami peningkatan</a:t>
            </a:r>
            <a:endParaRPr lang="en-US" sz="2400" b="1" dirty="0"/>
          </a:p>
        </p:txBody>
      </p:sp>
    </p:spTree>
    <p:extLst>
      <p:ext uri="{BB962C8B-B14F-4D97-AF65-F5344CB8AC3E}">
        <p14:creationId xmlns:p14="http://schemas.microsoft.com/office/powerpoint/2010/main" val="459753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717451" y="-323851"/>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Rumusan</a:t>
            </a:r>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 </a:t>
            </a:r>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Masalah</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712849" y="1402379"/>
            <a:ext cx="9115866" cy="1227143"/>
            <a:chOff x="1326932" y="1764806"/>
            <a:chExt cx="7038792" cy="1457911"/>
          </a:xfrm>
        </p:grpSpPr>
        <p:sp>
          <p:nvSpPr>
            <p:cNvPr id="15" name="Shape 426"/>
            <p:cNvSpPr/>
            <p:nvPr/>
          </p:nvSpPr>
          <p:spPr>
            <a:xfrm flipH="1">
              <a:off x="2417097" y="2125298"/>
              <a:ext cx="4801850" cy="1097419"/>
            </a:xfrm>
            <a:prstGeom prst="rect">
              <a:avLst/>
            </a:prstGeom>
            <a:solidFill>
              <a:schemeClr val="bg1">
                <a:lumMod val="85000"/>
              </a:schemeClr>
            </a:solidFill>
            <a:ln>
              <a:noFill/>
            </a:ln>
          </p:spPr>
          <p:txBody>
            <a:bodyPr lIns="91425" tIns="91425" rIns="91425" bIns="91425" anchor="ctr" anchorCtr="0">
              <a:noAutofit/>
            </a:bodyPr>
            <a:lstStyle/>
            <a:p>
              <a:r>
                <a:rPr lang="id-ID" dirty="0"/>
                <a:t>Bagaimana</a:t>
              </a:r>
              <a:r>
                <a:rPr lang="en-US" dirty="0"/>
                <a:t> </a:t>
              </a:r>
              <a:r>
                <a:rPr lang="en-US" dirty="0" err="1"/>
                <a:t>penerapan</a:t>
              </a:r>
              <a:r>
                <a:rPr lang="en-US" dirty="0"/>
                <a:t> </a:t>
              </a:r>
              <a:r>
                <a:rPr lang="id-ID" i="1" dirty="0"/>
                <a:t>vibration </a:t>
              </a:r>
              <a:r>
                <a:rPr lang="en-US" dirty="0" err="1"/>
                <a:t>dan</a:t>
              </a:r>
              <a:r>
                <a:rPr lang="en-US" i="1" dirty="0"/>
                <a:t> </a:t>
              </a:r>
              <a:r>
                <a:rPr lang="id-ID" i="1" dirty="0"/>
                <a:t>hall effect</a:t>
              </a:r>
              <a:r>
                <a:rPr lang="id-ID" dirty="0"/>
                <a:t> sensor</a:t>
              </a:r>
              <a:r>
                <a:rPr lang="en-US" dirty="0"/>
                <a:t> </a:t>
              </a:r>
              <a:r>
                <a:rPr lang="en-US" dirty="0" err="1"/>
                <a:t>mampu</a:t>
              </a:r>
              <a:r>
                <a:rPr lang="en-US" i="1" dirty="0"/>
                <a:t> </a:t>
              </a:r>
              <a:r>
                <a:rPr lang="id-ID" dirty="0"/>
                <a:t>mengetahui</a:t>
              </a:r>
              <a:r>
                <a:rPr lang="en-US" dirty="0"/>
                <a:t> </a:t>
              </a:r>
              <a:r>
                <a:rPr lang="en-US" dirty="0" err="1"/>
                <a:t>tingkat</a:t>
              </a:r>
              <a:r>
                <a:rPr lang="id-ID" dirty="0"/>
                <a:t> guncangan</a:t>
              </a:r>
              <a:r>
                <a:rPr lang="en-US" dirty="0"/>
                <a:t> </a:t>
              </a:r>
              <a:r>
                <a:rPr lang="en-US" dirty="0" err="1"/>
                <a:t>dan</a:t>
              </a:r>
              <a:r>
                <a:rPr lang="en-US" dirty="0"/>
                <a:t> </a:t>
              </a:r>
              <a:r>
                <a:rPr lang="en-US" dirty="0" err="1"/>
                <a:t>kecepatan</a:t>
              </a:r>
              <a:r>
                <a:rPr lang="en-US" dirty="0"/>
                <a:t> </a:t>
              </a:r>
              <a:r>
                <a:rPr lang="en-US" dirty="0" err="1"/>
                <a:t>pada</a:t>
              </a:r>
              <a:r>
                <a:rPr lang="id-ID" dirty="0"/>
                <a:t> kendaraan roda dua?</a:t>
              </a:r>
              <a:endParaRPr lang="en" dirty="0">
                <a:solidFill>
                  <a:srgbClr val="263248"/>
                </a:solidFill>
                <a:latin typeface="Roboto Condensed"/>
                <a:ea typeface="Roboto Condensed"/>
                <a:cs typeface="Roboto Condensed"/>
                <a:sym typeface="Roboto Condensed"/>
              </a:endParaRPr>
            </a:p>
          </p:txBody>
        </p:sp>
        <p:sp>
          <p:nvSpPr>
            <p:cNvPr id="20" name="Shape 427"/>
            <p:cNvSpPr/>
            <p:nvPr/>
          </p:nvSpPr>
          <p:spPr>
            <a:xfrm flipH="1">
              <a:off x="1326932" y="2125291"/>
              <a:ext cx="1100849" cy="1097419"/>
            </a:xfrm>
            <a:prstGeom prst="rtTriangle">
              <a:avLst/>
            </a:prstGeom>
            <a:solidFill>
              <a:schemeClr val="bg1">
                <a:lumMod val="85000"/>
              </a:schemeClr>
            </a:solidFill>
            <a:ln>
              <a:noFill/>
            </a:ln>
          </p:spPr>
          <p:txBody>
            <a:bodyPr lIns="91425" tIns="91425" rIns="91425" bIns="91425" anchor="ctr" anchorCtr="0">
              <a:noAutofit/>
            </a:bodyPr>
            <a:lstStyle/>
            <a:p>
              <a:pPr lvl="0" rtl="0">
                <a:spcBef>
                  <a:spcPts val="0"/>
                </a:spcBef>
                <a:buNone/>
              </a:pPr>
              <a:endParaRPr sz="2400">
                <a:solidFill>
                  <a:srgbClr val="263248"/>
                </a:solidFill>
                <a:latin typeface="Roboto Condensed"/>
                <a:ea typeface="Roboto Condensed"/>
                <a:cs typeface="Roboto Condensed"/>
                <a:sym typeface="Roboto Condensed"/>
              </a:endParaRPr>
            </a:p>
          </p:txBody>
        </p:sp>
        <p:sp>
          <p:nvSpPr>
            <p:cNvPr id="24" name="Shape 428"/>
            <p:cNvSpPr/>
            <p:nvPr/>
          </p:nvSpPr>
          <p:spPr>
            <a:xfrm rot="10800000" flipH="1">
              <a:off x="7218947" y="2125291"/>
              <a:ext cx="1100849" cy="1097419"/>
            </a:xfrm>
            <a:prstGeom prst="rtTriangle">
              <a:avLst/>
            </a:prstGeom>
            <a:solidFill>
              <a:schemeClr val="bg1">
                <a:lumMod val="85000"/>
              </a:schemeClr>
            </a:solidFill>
            <a:ln>
              <a:noFill/>
            </a:ln>
          </p:spPr>
          <p:txBody>
            <a:bodyPr lIns="91425" tIns="91425" rIns="91425" bIns="91425" anchor="ctr" anchorCtr="0">
              <a:noAutofit/>
            </a:bodyPr>
            <a:lstStyle/>
            <a:p>
              <a:pPr lvl="0" rtl="0">
                <a:spcBef>
                  <a:spcPts val="0"/>
                </a:spcBef>
                <a:buNone/>
              </a:pPr>
              <a:endParaRPr sz="2400">
                <a:solidFill>
                  <a:srgbClr val="263248"/>
                </a:solidFill>
                <a:latin typeface="Roboto Condensed"/>
                <a:ea typeface="Roboto Condensed"/>
                <a:cs typeface="Roboto Condensed"/>
                <a:sym typeface="Roboto Condensed"/>
              </a:endParaRPr>
            </a:p>
          </p:txBody>
        </p:sp>
        <p:sp>
          <p:nvSpPr>
            <p:cNvPr id="25" name="Shape 429"/>
            <p:cNvSpPr/>
            <p:nvPr/>
          </p:nvSpPr>
          <p:spPr>
            <a:xfrm>
              <a:off x="7264875" y="1764806"/>
              <a:ext cx="1100849" cy="365542"/>
            </a:xfrm>
            <a:prstGeom prst="triangle">
              <a:avLst>
                <a:gd name="adj" fmla="val 0"/>
              </a:avLst>
            </a:prstGeom>
            <a:solidFill>
              <a:schemeClr val="tx1">
                <a:lumMod val="65000"/>
                <a:lumOff val="35000"/>
              </a:schemeClr>
            </a:solidFill>
            <a:ln>
              <a:noFill/>
            </a:ln>
          </p:spPr>
          <p:txBody>
            <a:bodyPr lIns="91425" tIns="91425" rIns="91425" bIns="91425" anchor="ctr" anchorCtr="0">
              <a:noAutofit/>
            </a:bodyPr>
            <a:lstStyle/>
            <a:p>
              <a:pPr lvl="0" rtl="0">
                <a:spcBef>
                  <a:spcPts val="0"/>
                </a:spcBef>
                <a:buNone/>
              </a:pPr>
              <a:endParaRPr sz="2400">
                <a:latin typeface="Roboto Condensed"/>
                <a:ea typeface="Roboto Condensed"/>
                <a:cs typeface="Roboto Condensed"/>
                <a:sym typeface="Roboto Condensed"/>
              </a:endParaRPr>
            </a:p>
          </p:txBody>
        </p:sp>
      </p:grpSp>
      <p:grpSp>
        <p:nvGrpSpPr>
          <p:cNvPr id="26" name="Group 25"/>
          <p:cNvGrpSpPr/>
          <p:nvPr/>
        </p:nvGrpSpPr>
        <p:grpSpPr>
          <a:xfrm>
            <a:off x="2964429" y="2551792"/>
            <a:ext cx="9115866" cy="1075967"/>
            <a:chOff x="1326932" y="1764806"/>
            <a:chExt cx="7038792" cy="1457911"/>
          </a:xfrm>
        </p:grpSpPr>
        <p:sp>
          <p:nvSpPr>
            <p:cNvPr id="27" name="Shape 426"/>
            <p:cNvSpPr/>
            <p:nvPr/>
          </p:nvSpPr>
          <p:spPr>
            <a:xfrm flipH="1">
              <a:off x="2417096" y="2125298"/>
              <a:ext cx="4847779" cy="1097419"/>
            </a:xfrm>
            <a:prstGeom prst="rect">
              <a:avLst/>
            </a:prstGeom>
            <a:solidFill>
              <a:schemeClr val="bg1">
                <a:lumMod val="85000"/>
              </a:schemeClr>
            </a:solidFill>
            <a:ln>
              <a:noFill/>
            </a:ln>
          </p:spPr>
          <p:txBody>
            <a:bodyPr lIns="91425" tIns="91425" rIns="91425" bIns="91425" anchor="ctr" anchorCtr="0">
              <a:noAutofit/>
            </a:bodyPr>
            <a:lstStyle/>
            <a:p>
              <a:pPr lvl="0"/>
              <a:r>
                <a:rPr lang="en-US" dirty="0" err="1"/>
                <a:t>Bagaimana</a:t>
              </a:r>
              <a:r>
                <a:rPr lang="en-US" dirty="0"/>
                <a:t> </a:t>
              </a:r>
              <a:r>
                <a:rPr lang="en-US" dirty="0" err="1"/>
                <a:t>penerapan</a:t>
              </a:r>
              <a:r>
                <a:rPr lang="en-US" dirty="0"/>
                <a:t> </a:t>
              </a:r>
              <a:r>
                <a:rPr lang="en-US" dirty="0" err="1"/>
                <a:t>metode</a:t>
              </a:r>
              <a:r>
                <a:rPr lang="en-US" dirty="0"/>
                <a:t> naive </a:t>
              </a:r>
              <a:r>
                <a:rPr lang="en-US" dirty="0" err="1"/>
                <a:t>bayes</a:t>
              </a:r>
              <a:r>
                <a:rPr lang="en-US" dirty="0"/>
                <a:t> </a:t>
              </a:r>
              <a:r>
                <a:rPr lang="en-US" dirty="0" err="1"/>
                <a:t>jika</a:t>
              </a:r>
              <a:r>
                <a:rPr lang="en-US" dirty="0"/>
                <a:t> </a:t>
              </a:r>
              <a:r>
                <a:rPr lang="en-US" dirty="0" err="1"/>
                <a:t>digunakan</a:t>
              </a:r>
              <a:r>
                <a:rPr lang="en-US" dirty="0"/>
                <a:t> </a:t>
              </a:r>
              <a:r>
                <a:rPr lang="en-US" dirty="0" err="1"/>
                <a:t>sebagai</a:t>
              </a:r>
              <a:r>
                <a:rPr lang="en-US" dirty="0"/>
                <a:t> </a:t>
              </a:r>
              <a:r>
                <a:rPr lang="en-US" dirty="0" err="1"/>
                <a:t>klasifikasi</a:t>
              </a:r>
              <a:r>
                <a:rPr lang="en-US" dirty="0"/>
                <a:t> </a:t>
              </a:r>
              <a:r>
                <a:rPr lang="en-US" dirty="0" err="1"/>
                <a:t>keamanan</a:t>
              </a:r>
              <a:r>
                <a:rPr lang="en-US" dirty="0"/>
                <a:t> </a:t>
              </a:r>
              <a:r>
                <a:rPr lang="en-US" dirty="0" err="1"/>
                <a:t>berkendara</a:t>
              </a:r>
              <a:r>
                <a:rPr lang="en-US" dirty="0"/>
                <a:t>?</a:t>
              </a:r>
            </a:p>
          </p:txBody>
        </p:sp>
        <p:sp>
          <p:nvSpPr>
            <p:cNvPr id="28" name="Shape 427"/>
            <p:cNvSpPr/>
            <p:nvPr/>
          </p:nvSpPr>
          <p:spPr>
            <a:xfrm flipH="1">
              <a:off x="1326932" y="2125291"/>
              <a:ext cx="1100849" cy="1097419"/>
            </a:xfrm>
            <a:prstGeom prst="rtTriangle">
              <a:avLst/>
            </a:prstGeom>
            <a:solidFill>
              <a:schemeClr val="bg1">
                <a:lumMod val="85000"/>
              </a:schemeClr>
            </a:solidFill>
            <a:ln>
              <a:noFill/>
            </a:ln>
          </p:spPr>
          <p:txBody>
            <a:bodyPr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29" name="Shape 428"/>
            <p:cNvSpPr/>
            <p:nvPr/>
          </p:nvSpPr>
          <p:spPr>
            <a:xfrm rot="10800000" flipH="1">
              <a:off x="7218947" y="2125291"/>
              <a:ext cx="1100849" cy="1097419"/>
            </a:xfrm>
            <a:prstGeom prst="rtTriangle">
              <a:avLst/>
            </a:prstGeom>
            <a:solidFill>
              <a:schemeClr val="bg1">
                <a:lumMod val="85000"/>
              </a:schemeClr>
            </a:solidFill>
            <a:ln>
              <a:noFill/>
            </a:ln>
          </p:spPr>
          <p:txBody>
            <a:bodyPr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30" name="Shape 429"/>
            <p:cNvSpPr/>
            <p:nvPr/>
          </p:nvSpPr>
          <p:spPr>
            <a:xfrm>
              <a:off x="7264875" y="1764806"/>
              <a:ext cx="1100849" cy="365542"/>
            </a:xfrm>
            <a:prstGeom prst="triangle">
              <a:avLst>
                <a:gd name="adj" fmla="val 0"/>
              </a:avLst>
            </a:prstGeom>
            <a:solidFill>
              <a:schemeClr val="tx1">
                <a:lumMod val="65000"/>
                <a:lumOff val="35000"/>
              </a:schemeClr>
            </a:solidFill>
            <a:ln>
              <a:noFill/>
            </a:ln>
          </p:spPr>
          <p:txBody>
            <a:bodyPr lIns="91425" tIns="91425" rIns="91425" bIns="91425" anchor="ctr" anchorCtr="0">
              <a:noAutofit/>
            </a:bodyPr>
            <a:lstStyle/>
            <a:p>
              <a:pPr lvl="0" algn="ctr" rtl="0">
                <a:spcBef>
                  <a:spcPts val="0"/>
                </a:spcBef>
                <a:buNone/>
              </a:pPr>
              <a:endParaRPr sz="2400">
                <a:latin typeface="Roboto Condensed"/>
                <a:ea typeface="Roboto Condensed"/>
                <a:cs typeface="Roboto Condensed"/>
                <a:sym typeface="Roboto Condensed"/>
              </a:endParaRPr>
            </a:p>
          </p:txBody>
        </p:sp>
      </p:grpSp>
      <p:grpSp>
        <p:nvGrpSpPr>
          <p:cNvPr id="31" name="Group 30"/>
          <p:cNvGrpSpPr/>
          <p:nvPr/>
        </p:nvGrpSpPr>
        <p:grpSpPr>
          <a:xfrm>
            <a:off x="653368" y="3836392"/>
            <a:ext cx="9115866" cy="1018462"/>
            <a:chOff x="1326932" y="1764806"/>
            <a:chExt cx="7038792" cy="1457911"/>
          </a:xfrm>
        </p:grpSpPr>
        <p:sp>
          <p:nvSpPr>
            <p:cNvPr id="32" name="Shape 426"/>
            <p:cNvSpPr/>
            <p:nvPr/>
          </p:nvSpPr>
          <p:spPr>
            <a:xfrm flipH="1">
              <a:off x="2417095" y="2125298"/>
              <a:ext cx="4801851" cy="1097419"/>
            </a:xfrm>
            <a:prstGeom prst="rect">
              <a:avLst/>
            </a:prstGeom>
            <a:solidFill>
              <a:schemeClr val="bg1">
                <a:lumMod val="85000"/>
              </a:schemeClr>
            </a:solidFill>
            <a:ln>
              <a:noFill/>
            </a:ln>
          </p:spPr>
          <p:txBody>
            <a:bodyPr lIns="91425" tIns="91425" rIns="91425" bIns="91425" anchor="ctr" anchorCtr="0">
              <a:noAutofit/>
            </a:bodyPr>
            <a:lstStyle/>
            <a:p>
              <a:pPr lvl="0"/>
              <a:r>
                <a:rPr lang="en-US" dirty="0" err="1"/>
                <a:t>Bagaimana</a:t>
              </a:r>
              <a:r>
                <a:rPr lang="en-US" dirty="0"/>
                <a:t> </a:t>
              </a:r>
              <a:r>
                <a:rPr lang="en-US" dirty="0" err="1"/>
                <a:t>akurasi</a:t>
              </a:r>
              <a:r>
                <a:rPr lang="en-US" dirty="0"/>
                <a:t> </a:t>
              </a:r>
              <a:r>
                <a:rPr lang="en-US" dirty="0" err="1"/>
                <a:t>sistem</a:t>
              </a:r>
              <a:r>
                <a:rPr lang="en-US" dirty="0"/>
                <a:t> </a:t>
              </a:r>
              <a:r>
                <a:rPr lang="en-US" i="1" dirty="0"/>
                <a:t>safety riding</a:t>
              </a:r>
              <a:r>
                <a:rPr lang="en-US" dirty="0"/>
                <a:t> yang </a:t>
              </a:r>
              <a:r>
                <a:rPr lang="en-US" dirty="0" err="1"/>
                <a:t>dibuat</a:t>
              </a:r>
              <a:r>
                <a:rPr lang="en-US" dirty="0"/>
                <a:t> </a:t>
              </a:r>
              <a:r>
                <a:rPr lang="en-US" dirty="0" err="1"/>
                <a:t>dengan</a:t>
              </a:r>
              <a:r>
                <a:rPr lang="en-US" dirty="0"/>
                <a:t> </a:t>
              </a:r>
              <a:r>
                <a:rPr lang="en-US" dirty="0" err="1"/>
                <a:t>metode</a:t>
              </a:r>
              <a:r>
                <a:rPr lang="en-US" dirty="0"/>
                <a:t> N</a:t>
              </a:r>
              <a:r>
                <a:rPr lang="en-US" i="1" dirty="0"/>
                <a:t>aive </a:t>
              </a:r>
              <a:r>
                <a:rPr lang="en-US" i="1" dirty="0" err="1"/>
                <a:t>bayes</a:t>
              </a:r>
              <a:r>
                <a:rPr lang="en-US" dirty="0"/>
                <a:t>?</a:t>
              </a:r>
            </a:p>
          </p:txBody>
        </p:sp>
        <p:sp>
          <p:nvSpPr>
            <p:cNvPr id="33" name="Shape 427"/>
            <p:cNvSpPr/>
            <p:nvPr/>
          </p:nvSpPr>
          <p:spPr>
            <a:xfrm flipH="1">
              <a:off x="1326932" y="2125291"/>
              <a:ext cx="1100849" cy="1097419"/>
            </a:xfrm>
            <a:prstGeom prst="rtTriangle">
              <a:avLst/>
            </a:prstGeom>
            <a:solidFill>
              <a:schemeClr val="bg1">
                <a:lumMod val="85000"/>
              </a:schemeClr>
            </a:solidFill>
            <a:ln>
              <a:noFill/>
            </a:ln>
          </p:spPr>
          <p:txBody>
            <a:bodyPr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34" name="Shape 428"/>
            <p:cNvSpPr/>
            <p:nvPr/>
          </p:nvSpPr>
          <p:spPr>
            <a:xfrm rot="10800000" flipH="1">
              <a:off x="7218947" y="2125291"/>
              <a:ext cx="1100849" cy="1097419"/>
            </a:xfrm>
            <a:prstGeom prst="rtTriangle">
              <a:avLst/>
            </a:prstGeom>
            <a:solidFill>
              <a:schemeClr val="bg1">
                <a:lumMod val="85000"/>
              </a:schemeClr>
            </a:solidFill>
            <a:ln>
              <a:noFill/>
            </a:ln>
          </p:spPr>
          <p:txBody>
            <a:bodyPr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35" name="Shape 429"/>
            <p:cNvSpPr/>
            <p:nvPr/>
          </p:nvSpPr>
          <p:spPr>
            <a:xfrm>
              <a:off x="7264875" y="1764806"/>
              <a:ext cx="1100849" cy="365542"/>
            </a:xfrm>
            <a:prstGeom prst="triangle">
              <a:avLst>
                <a:gd name="adj" fmla="val 0"/>
              </a:avLst>
            </a:prstGeom>
            <a:solidFill>
              <a:schemeClr val="tx1">
                <a:lumMod val="65000"/>
                <a:lumOff val="35000"/>
              </a:schemeClr>
            </a:solidFill>
            <a:ln>
              <a:noFill/>
            </a:ln>
          </p:spPr>
          <p:txBody>
            <a:bodyPr lIns="91425" tIns="91425" rIns="91425" bIns="91425" anchor="ctr" anchorCtr="0">
              <a:noAutofit/>
            </a:bodyPr>
            <a:lstStyle/>
            <a:p>
              <a:pPr lvl="0" algn="ctr" rtl="0">
                <a:spcBef>
                  <a:spcPts val="0"/>
                </a:spcBef>
                <a:buNone/>
              </a:pPr>
              <a:endParaRPr sz="2400">
                <a:latin typeface="Roboto Condensed"/>
                <a:ea typeface="Roboto Condensed"/>
                <a:cs typeface="Roboto Condensed"/>
                <a:sym typeface="Roboto Condensed"/>
              </a:endParaRPr>
            </a:p>
          </p:txBody>
        </p:sp>
      </p:grpSp>
      <p:grpSp>
        <p:nvGrpSpPr>
          <p:cNvPr id="36" name="Group 35"/>
          <p:cNvGrpSpPr/>
          <p:nvPr/>
        </p:nvGrpSpPr>
        <p:grpSpPr>
          <a:xfrm>
            <a:off x="2741225" y="5013258"/>
            <a:ext cx="9115866" cy="1018462"/>
            <a:chOff x="1326932" y="1764806"/>
            <a:chExt cx="7038792" cy="1457911"/>
          </a:xfrm>
        </p:grpSpPr>
        <p:sp>
          <p:nvSpPr>
            <p:cNvPr id="38" name="Shape 426"/>
            <p:cNvSpPr/>
            <p:nvPr/>
          </p:nvSpPr>
          <p:spPr>
            <a:xfrm flipH="1">
              <a:off x="2417095" y="2125298"/>
              <a:ext cx="4801851" cy="1097419"/>
            </a:xfrm>
            <a:prstGeom prst="rect">
              <a:avLst/>
            </a:prstGeom>
            <a:solidFill>
              <a:schemeClr val="bg1">
                <a:lumMod val="85000"/>
              </a:schemeClr>
            </a:solidFill>
            <a:ln>
              <a:noFill/>
            </a:ln>
          </p:spPr>
          <p:txBody>
            <a:bodyPr lIns="91425" tIns="91425" rIns="91425" bIns="91425" anchor="ctr" anchorCtr="0">
              <a:noAutofit/>
            </a:bodyPr>
            <a:lstStyle/>
            <a:p>
              <a:pPr lvl="0"/>
              <a:r>
                <a:rPr lang="en-US" dirty="0" err="1"/>
                <a:t>Bagaimana</a:t>
              </a:r>
              <a:r>
                <a:rPr lang="en-US" dirty="0"/>
                <a:t> </a:t>
              </a:r>
              <a:r>
                <a:rPr lang="en-US" dirty="0" err="1"/>
                <a:t>performa</a:t>
              </a:r>
              <a:r>
                <a:rPr lang="en-US" dirty="0"/>
                <a:t> </a:t>
              </a:r>
              <a:r>
                <a:rPr lang="en-US" dirty="0" err="1"/>
                <a:t>sistem</a:t>
              </a:r>
              <a:r>
                <a:rPr lang="en-US" dirty="0"/>
                <a:t> safety riding </a:t>
              </a:r>
              <a:r>
                <a:rPr lang="en-US" dirty="0" err="1"/>
                <a:t>dengan</a:t>
              </a:r>
              <a:r>
                <a:rPr lang="en-US" dirty="0"/>
                <a:t> </a:t>
              </a:r>
              <a:r>
                <a:rPr lang="en-US" dirty="0" err="1"/>
                <a:t>metode</a:t>
              </a:r>
              <a:r>
                <a:rPr lang="en-US" dirty="0"/>
                <a:t> </a:t>
              </a:r>
              <a:r>
                <a:rPr lang="en-US" i="1" dirty="0"/>
                <a:t>Naive Bayes</a:t>
              </a:r>
              <a:r>
                <a:rPr lang="en-US" dirty="0"/>
                <a:t>?</a:t>
              </a:r>
            </a:p>
          </p:txBody>
        </p:sp>
        <p:sp>
          <p:nvSpPr>
            <p:cNvPr id="39" name="Shape 427"/>
            <p:cNvSpPr/>
            <p:nvPr/>
          </p:nvSpPr>
          <p:spPr>
            <a:xfrm flipH="1">
              <a:off x="1326932" y="2125291"/>
              <a:ext cx="1100849" cy="1097419"/>
            </a:xfrm>
            <a:prstGeom prst="rtTriangle">
              <a:avLst/>
            </a:prstGeom>
            <a:solidFill>
              <a:schemeClr val="bg1">
                <a:lumMod val="85000"/>
              </a:schemeClr>
            </a:solidFill>
            <a:ln>
              <a:noFill/>
            </a:ln>
          </p:spPr>
          <p:txBody>
            <a:bodyPr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40" name="Shape 428"/>
            <p:cNvSpPr/>
            <p:nvPr/>
          </p:nvSpPr>
          <p:spPr>
            <a:xfrm rot="10800000" flipH="1">
              <a:off x="7218947" y="2125291"/>
              <a:ext cx="1100849" cy="1097419"/>
            </a:xfrm>
            <a:prstGeom prst="rtTriangle">
              <a:avLst/>
            </a:prstGeom>
            <a:solidFill>
              <a:schemeClr val="bg1">
                <a:lumMod val="85000"/>
              </a:schemeClr>
            </a:solidFill>
            <a:ln>
              <a:noFill/>
            </a:ln>
          </p:spPr>
          <p:txBody>
            <a:bodyPr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41" name="Shape 429"/>
            <p:cNvSpPr/>
            <p:nvPr/>
          </p:nvSpPr>
          <p:spPr>
            <a:xfrm>
              <a:off x="7264875" y="1764806"/>
              <a:ext cx="1100849" cy="365542"/>
            </a:xfrm>
            <a:prstGeom prst="triangle">
              <a:avLst>
                <a:gd name="adj" fmla="val 0"/>
              </a:avLst>
            </a:prstGeom>
            <a:solidFill>
              <a:schemeClr val="tx1">
                <a:lumMod val="65000"/>
                <a:lumOff val="35000"/>
              </a:schemeClr>
            </a:solidFill>
            <a:ln>
              <a:noFill/>
            </a:ln>
          </p:spPr>
          <p:txBody>
            <a:bodyPr lIns="91425" tIns="91425" rIns="91425" bIns="91425" anchor="ctr" anchorCtr="0">
              <a:noAutofit/>
            </a:bodyPr>
            <a:lstStyle/>
            <a:p>
              <a:pPr lvl="0" algn="ctr" rtl="0">
                <a:spcBef>
                  <a:spcPts val="0"/>
                </a:spcBef>
                <a:buNone/>
              </a:pPr>
              <a:endParaRPr sz="2400">
                <a:latin typeface="Roboto Condensed"/>
                <a:ea typeface="Roboto Condensed"/>
                <a:cs typeface="Roboto Condensed"/>
                <a:sym typeface="Roboto Condensed"/>
              </a:endParaRPr>
            </a:p>
          </p:txBody>
        </p:sp>
      </p:grpSp>
      <p:sp>
        <p:nvSpPr>
          <p:cNvPr id="2" name="Rectangle 1"/>
          <p:cNvSpPr/>
          <p:nvPr/>
        </p:nvSpPr>
        <p:spPr>
          <a:xfrm>
            <a:off x="235390" y="1705804"/>
            <a:ext cx="769545" cy="6843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2" name="Rectangle 41"/>
          <p:cNvSpPr/>
          <p:nvPr/>
        </p:nvSpPr>
        <p:spPr>
          <a:xfrm>
            <a:off x="2053865" y="2899012"/>
            <a:ext cx="769545" cy="6843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3" name="Rectangle 42"/>
          <p:cNvSpPr/>
          <p:nvPr/>
        </p:nvSpPr>
        <p:spPr>
          <a:xfrm>
            <a:off x="197201" y="3964071"/>
            <a:ext cx="769545" cy="6843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4" name="Rectangle 43"/>
          <p:cNvSpPr/>
          <p:nvPr/>
        </p:nvSpPr>
        <p:spPr>
          <a:xfrm>
            <a:off x="1753774" y="5306243"/>
            <a:ext cx="769545" cy="6843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395741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anim calcmode="lin" valueType="num">
                                      <p:cBhvr>
                                        <p:cTn id="20" dur="1000" fill="hold"/>
                                        <p:tgtEl>
                                          <p:spTgt spid="31"/>
                                        </p:tgtEl>
                                        <p:attrNameLst>
                                          <p:attrName>ppt_x</p:attrName>
                                        </p:attrNameLst>
                                      </p:cBhvr>
                                      <p:tavLst>
                                        <p:tav tm="0">
                                          <p:val>
                                            <p:strVal val="#ppt_x"/>
                                          </p:val>
                                        </p:tav>
                                        <p:tav tm="100000">
                                          <p:val>
                                            <p:strVal val="#ppt_x"/>
                                          </p:val>
                                        </p:tav>
                                      </p:tavLst>
                                    </p:anim>
                                    <p:anim calcmode="lin" valueType="num">
                                      <p:cBhvr>
                                        <p:cTn id="21" dur="1000" fill="hold"/>
                                        <p:tgtEl>
                                          <p:spTgt spid="3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val="0"/>
              </a:ext>
            </a:extLst>
          </a:blip>
          <a:stretch>
            <a:fillRect/>
          </a:stretch>
        </p:blipFill>
        <p:spPr>
          <a:xfrm>
            <a:off x="7863928" y="-2033920"/>
            <a:ext cx="4078639" cy="5809029"/>
          </a:xfrm>
          <a:prstGeom prst="rect">
            <a:avLst/>
          </a:prstGeom>
        </p:spPr>
      </p:pic>
      <p:grpSp>
        <p:nvGrpSpPr>
          <p:cNvPr id="58" name="Bagian Pertama\"/>
          <p:cNvGrpSpPr/>
          <p:nvPr/>
        </p:nvGrpSpPr>
        <p:grpSpPr>
          <a:xfrm>
            <a:off x="427634" y="2523187"/>
            <a:ext cx="2134610" cy="2298700"/>
            <a:chOff x="4526927" y="2166424"/>
            <a:chExt cx="3540921" cy="3310300"/>
          </a:xfrm>
        </p:grpSpPr>
        <p:sp>
          <p:nvSpPr>
            <p:cNvPr id="59" name="Rectangle 58"/>
            <p:cNvSpPr/>
            <p:nvPr/>
          </p:nvSpPr>
          <p:spPr>
            <a:xfrm>
              <a:off x="4526927" y="2166424"/>
              <a:ext cx="3540921" cy="3310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alpha val="70000"/>
                  </a:srgbClr>
                </a:solidFill>
                <a:latin typeface="Roboto" panose="020B0604020202020204" charset="0"/>
                <a:ea typeface="Roboto" panose="020B0604020202020204" charset="0"/>
                <a:cs typeface="Roboto" panose="020B0604020202020204" charset="0"/>
              </a:endParaRPr>
            </a:p>
          </p:txBody>
        </p:sp>
        <p:sp>
          <p:nvSpPr>
            <p:cNvPr id="60" name="Rectangle 59"/>
            <p:cNvSpPr/>
            <p:nvPr/>
          </p:nvSpPr>
          <p:spPr>
            <a:xfrm>
              <a:off x="5091679" y="2560513"/>
              <a:ext cx="1227625" cy="1125650"/>
            </a:xfrm>
            <a:prstGeom prst="rect">
              <a:avLst/>
            </a:prstGeom>
            <a:ln>
              <a:noFill/>
            </a:ln>
          </p:spPr>
          <p:txBody>
            <a:bodyPr wrap="none">
              <a:spAutoFit/>
            </a:bodyPr>
            <a:lstStyle/>
            <a:p>
              <a:r>
                <a:rPr lang="en-US" sz="5400" dirty="0">
                  <a:solidFill>
                    <a:schemeClr val="bg1"/>
                  </a:solidFill>
                  <a:latin typeface="Roboto" panose="020B0604020202020204" charset="0"/>
                  <a:ea typeface="Roboto" panose="020B0604020202020204" charset="0"/>
                  <a:cs typeface="Roboto" panose="020B0604020202020204" charset="0"/>
                </a:rPr>
                <a:t>01</a:t>
              </a:r>
            </a:p>
          </p:txBody>
        </p:sp>
        <p:sp>
          <p:nvSpPr>
            <p:cNvPr id="61" name="Rectangle 60"/>
            <p:cNvSpPr/>
            <p:nvPr/>
          </p:nvSpPr>
          <p:spPr>
            <a:xfrm>
              <a:off x="4840684" y="3985833"/>
              <a:ext cx="2995022" cy="318934"/>
            </a:xfrm>
            <a:prstGeom prst="rect">
              <a:avLst/>
            </a:prstGeom>
            <a:ln>
              <a:noFill/>
            </a:ln>
          </p:spPr>
          <p:txBody>
            <a:bodyPr wrap="square">
              <a:spAutoFit/>
            </a:bodyPr>
            <a:lstStyle/>
            <a:p>
              <a:pPr marL="171450" indent="-171450">
                <a:buFont typeface="Wingdings" panose="05000000000000000000" pitchFamily="2" charset="2"/>
                <a:buChar char="§"/>
              </a:pPr>
              <a:endParaRPr lang="en-US" sz="1100" dirty="0">
                <a:solidFill>
                  <a:schemeClr val="bg1"/>
                </a:solidFill>
                <a:latin typeface="Roboto" panose="020B0604020202020204" charset="0"/>
                <a:ea typeface="Roboto" panose="020B0604020202020204" charset="0"/>
                <a:cs typeface="Roboto" panose="020B0604020202020204" charset="0"/>
              </a:endParaRPr>
            </a:p>
          </p:txBody>
        </p:sp>
        <p:sp>
          <p:nvSpPr>
            <p:cNvPr id="62" name="Rectangle 61"/>
            <p:cNvSpPr/>
            <p:nvPr/>
          </p:nvSpPr>
          <p:spPr>
            <a:xfrm>
              <a:off x="4922814" y="2527616"/>
              <a:ext cx="108000" cy="9448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63" name="타원 70"/>
            <p:cNvSpPr/>
            <p:nvPr/>
          </p:nvSpPr>
          <p:spPr>
            <a:xfrm>
              <a:off x="6490057" y="2280333"/>
              <a:ext cx="1444601" cy="14446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B0604020202020204" charset="0"/>
                <a:ea typeface="Roboto" panose="020B0604020202020204" charset="0"/>
                <a:cs typeface="Roboto" panose="020B0604020202020204" charset="0"/>
              </a:endParaRPr>
            </a:p>
          </p:txBody>
        </p:sp>
        <p:sp>
          <p:nvSpPr>
            <p:cNvPr id="64" name="Rectangle 63"/>
            <p:cNvSpPr/>
            <p:nvPr/>
          </p:nvSpPr>
          <p:spPr>
            <a:xfrm>
              <a:off x="5084509" y="4115407"/>
              <a:ext cx="2456886" cy="450260"/>
            </a:xfrm>
            <a:prstGeom prst="rect">
              <a:avLst/>
            </a:prstGeom>
            <a:ln>
              <a:noFill/>
            </a:ln>
          </p:spPr>
          <p:txBody>
            <a:bodyPr wrap="none">
              <a:spAutoFit/>
            </a:bodyPr>
            <a:lstStyle/>
            <a:p>
              <a:pPr algn="ctr"/>
              <a:r>
                <a:rPr lang="en-US" dirty="0" smtClean="0">
                  <a:solidFill>
                    <a:schemeClr val="bg1"/>
                  </a:solidFill>
                  <a:latin typeface="Roboto" panose="020B0604020202020204" charset="0"/>
                  <a:ea typeface="Roboto" panose="020B0604020202020204" charset="0"/>
                  <a:cs typeface="Roboto" panose="020B0604020202020204" charset="0"/>
                </a:rPr>
                <a:t>PENDAHULUAN</a:t>
              </a:r>
              <a:endParaRPr lang="en-US" dirty="0">
                <a:latin typeface="Roboto" panose="020B0604020202020204" charset="0"/>
                <a:ea typeface="Roboto" panose="020B0604020202020204" charset="0"/>
                <a:cs typeface="Roboto" panose="020B0604020202020204" charset="0"/>
              </a:endParaRPr>
            </a:p>
          </p:txBody>
        </p:sp>
      </p:grpSp>
      <p:grpSp>
        <p:nvGrpSpPr>
          <p:cNvPr id="43" name="Bagian ketiga"/>
          <p:cNvGrpSpPr/>
          <p:nvPr/>
        </p:nvGrpSpPr>
        <p:grpSpPr>
          <a:xfrm>
            <a:off x="9526149" y="2507666"/>
            <a:ext cx="2134609" cy="2298700"/>
            <a:chOff x="680169" y="1926109"/>
            <a:chExt cx="3540920" cy="2912012"/>
          </a:xfrm>
          <a:solidFill>
            <a:srgbClr val="FF33CC"/>
          </a:solidFill>
        </p:grpSpPr>
        <p:sp>
          <p:nvSpPr>
            <p:cNvPr id="44" name="Rectangle 43"/>
            <p:cNvSpPr/>
            <p:nvPr/>
          </p:nvSpPr>
          <p:spPr>
            <a:xfrm>
              <a:off x="680169" y="1926109"/>
              <a:ext cx="3540920" cy="29120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45" name="Rectangle 44"/>
            <p:cNvSpPr/>
            <p:nvPr/>
          </p:nvSpPr>
          <p:spPr>
            <a:xfrm>
              <a:off x="1244920" y="2320197"/>
              <a:ext cx="1582686" cy="1169682"/>
            </a:xfrm>
            <a:prstGeom prst="rect">
              <a:avLst/>
            </a:prstGeom>
            <a:grpFill/>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04</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47" name="Rectangle 46"/>
            <p:cNvSpPr/>
            <p:nvPr/>
          </p:nvSpPr>
          <p:spPr>
            <a:xfrm>
              <a:off x="1076056" y="2287300"/>
              <a:ext cx="108000" cy="9448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48" name="Rectangle 47"/>
            <p:cNvSpPr/>
            <p:nvPr/>
          </p:nvSpPr>
          <p:spPr>
            <a:xfrm>
              <a:off x="1101649" y="3701898"/>
              <a:ext cx="2571647" cy="467873"/>
            </a:xfrm>
            <a:prstGeom prst="rect">
              <a:avLst/>
            </a:prstGeom>
            <a:grpFill/>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PENGUJIAN</a:t>
              </a:r>
              <a:endParaRPr lang="en-US" dirty="0">
                <a:latin typeface="Roboto" panose="020B0604020202020204" charset="0"/>
                <a:ea typeface="Roboto" panose="020B0604020202020204" charset="0"/>
                <a:cs typeface="Roboto" panose="020B0604020202020204" charset="0"/>
              </a:endParaRPr>
            </a:p>
          </p:txBody>
        </p:sp>
        <p:sp>
          <p:nvSpPr>
            <p:cNvPr id="49" name="타원 123"/>
            <p:cNvSpPr/>
            <p:nvPr/>
          </p:nvSpPr>
          <p:spPr>
            <a:xfrm>
              <a:off x="2616296" y="2236103"/>
              <a:ext cx="1376269" cy="12089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grpSp>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Bagian kedua"/>
          <p:cNvGrpSpPr/>
          <p:nvPr/>
        </p:nvGrpSpPr>
        <p:grpSpPr>
          <a:xfrm>
            <a:off x="4917134" y="2515170"/>
            <a:ext cx="2167493" cy="2298701"/>
            <a:chOff x="2028445" y="1944595"/>
            <a:chExt cx="3595465" cy="3310299"/>
          </a:xfrm>
        </p:grpSpPr>
        <p:sp>
          <p:nvSpPr>
            <p:cNvPr id="30" name="Rectangle 29"/>
            <p:cNvSpPr/>
            <p:nvPr/>
          </p:nvSpPr>
          <p:spPr>
            <a:xfrm>
              <a:off x="2028445" y="1944595"/>
              <a:ext cx="3540921" cy="3310299"/>
            </a:xfrm>
            <a:prstGeom prst="rect">
              <a:avLst/>
            </a:prstGeom>
            <a:solidFill>
              <a:srgbClr val="E7980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31" name="Rectangle 30"/>
            <p:cNvSpPr/>
            <p:nvPr/>
          </p:nvSpPr>
          <p:spPr>
            <a:xfrm>
              <a:off x="2593198" y="2338683"/>
              <a:ext cx="1227625" cy="1125650"/>
            </a:xfrm>
            <a:prstGeom prst="rect">
              <a:avLst/>
            </a:prstGeom>
          </p:spPr>
          <p:txBody>
            <a:bodyPr wrap="none">
              <a:spAutoFit/>
            </a:bodyPr>
            <a:lstStyle/>
            <a:p>
              <a:r>
                <a:rPr lang="en-US" sz="5400" dirty="0">
                  <a:solidFill>
                    <a:schemeClr val="bg1"/>
                  </a:solidFill>
                  <a:latin typeface="Roboto" panose="020B0604020202020204" charset="0"/>
                  <a:ea typeface="Roboto" panose="020B0604020202020204" charset="0"/>
                  <a:cs typeface="Roboto" panose="020B0604020202020204" charset="0"/>
                </a:rPr>
                <a:t>02</a:t>
              </a:r>
            </a:p>
          </p:txBody>
        </p:sp>
        <p:sp>
          <p:nvSpPr>
            <p:cNvPr id="32" name="Rectangle 31"/>
            <p:cNvSpPr/>
            <p:nvPr/>
          </p:nvSpPr>
          <p:spPr>
            <a:xfrm>
              <a:off x="2085966" y="3766558"/>
              <a:ext cx="3537944" cy="337695"/>
            </a:xfrm>
            <a:prstGeom prst="rect">
              <a:avLst/>
            </a:prstGeom>
          </p:spPr>
          <p:txBody>
            <a:bodyPr wrap="square">
              <a:spAutoFit/>
            </a:bodyPr>
            <a:lstStyle/>
            <a:p>
              <a:pPr marL="171450" indent="-171450">
                <a:buFont typeface="Arial" panose="020B0604020202020204" pitchFamily="34" charset="0"/>
                <a:buChar char="•"/>
              </a:pPr>
              <a:endParaRPr lang="en-US" sz="1200" i="1" dirty="0">
                <a:solidFill>
                  <a:schemeClr val="bg1"/>
                </a:solidFill>
                <a:latin typeface="Roboto" panose="020B0604020202020204" charset="0"/>
                <a:ea typeface="Roboto" panose="020B0604020202020204" charset="0"/>
                <a:cs typeface="Roboto" panose="020B0604020202020204" charset="0"/>
              </a:endParaRPr>
            </a:p>
          </p:txBody>
        </p:sp>
        <p:sp>
          <p:nvSpPr>
            <p:cNvPr id="33" name="Rectangle 32"/>
            <p:cNvSpPr/>
            <p:nvPr/>
          </p:nvSpPr>
          <p:spPr>
            <a:xfrm>
              <a:off x="2424332" y="2305786"/>
              <a:ext cx="108000" cy="9448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34" name="Rectangle 33"/>
            <p:cNvSpPr/>
            <p:nvPr/>
          </p:nvSpPr>
          <p:spPr>
            <a:xfrm>
              <a:off x="2152624" y="3873218"/>
              <a:ext cx="3263225" cy="531865"/>
            </a:xfrm>
            <a:prstGeom prst="rect">
              <a:avLst/>
            </a:prstGeom>
          </p:spPr>
          <p:txBody>
            <a:bodyPr wrap="non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PERANCANGAN</a:t>
              </a:r>
              <a:endParaRPr lang="en-US" dirty="0">
                <a:latin typeface="Roboto" panose="020B0604020202020204" charset="0"/>
                <a:ea typeface="Roboto" panose="020B0604020202020204" charset="0"/>
                <a:cs typeface="Roboto" panose="020B0604020202020204" charset="0"/>
              </a:endParaRPr>
            </a:p>
          </p:txBody>
        </p:sp>
        <p:sp>
          <p:nvSpPr>
            <p:cNvPr id="35" name="타원 163"/>
            <p:cNvSpPr/>
            <p:nvPr/>
          </p:nvSpPr>
          <p:spPr>
            <a:xfrm>
              <a:off x="4071817" y="2019606"/>
              <a:ext cx="1410890" cy="1395787"/>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Roboto" panose="020B0604020202020204" charset="0"/>
                <a:ea typeface="Roboto" panose="020B0604020202020204" charset="0"/>
                <a:cs typeface="Roboto" panose="020B0604020202020204" charset="0"/>
              </a:endParaRPr>
            </a:p>
          </p:txBody>
        </p:sp>
      </p:grpSp>
      <p:grpSp>
        <p:nvGrpSpPr>
          <p:cNvPr id="2" name="Group 1"/>
          <p:cNvGrpSpPr/>
          <p:nvPr/>
        </p:nvGrpSpPr>
        <p:grpSpPr>
          <a:xfrm>
            <a:off x="7228333" y="2515170"/>
            <a:ext cx="2705342" cy="2298700"/>
            <a:chOff x="6005939" y="3880880"/>
            <a:chExt cx="2705342" cy="2298700"/>
          </a:xfrm>
        </p:grpSpPr>
        <p:sp>
          <p:nvSpPr>
            <p:cNvPr id="37" name="Rectangle 36"/>
            <p:cNvSpPr/>
            <p:nvPr/>
          </p:nvSpPr>
          <p:spPr>
            <a:xfrm>
              <a:off x="6005939" y="3880880"/>
              <a:ext cx="2134610" cy="2298700"/>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38" name="Rectangle 37"/>
            <p:cNvSpPr/>
            <p:nvPr/>
          </p:nvSpPr>
          <p:spPr>
            <a:xfrm>
              <a:off x="6374744" y="4120554"/>
              <a:ext cx="740062" cy="781661"/>
            </a:xfrm>
            <a:prstGeom prst="rect">
              <a:avLst/>
            </a:prstGeom>
          </p:spPr>
          <p:txBody>
            <a:bodyPr wrap="none">
              <a:spAutoFit/>
            </a:bodyPr>
            <a:lstStyle/>
            <a:p>
              <a:r>
                <a:rPr lang="en-US" sz="5400" dirty="0">
                  <a:solidFill>
                    <a:schemeClr val="bg1"/>
                  </a:solidFill>
                  <a:latin typeface="Roboto" panose="020B0604020202020204" charset="0"/>
                  <a:ea typeface="Roboto" panose="020B0604020202020204" charset="0"/>
                  <a:cs typeface="Roboto" panose="020B0604020202020204" charset="0"/>
                </a:rPr>
                <a:t>03</a:t>
              </a:r>
            </a:p>
          </p:txBody>
        </p:sp>
        <p:sp>
          <p:nvSpPr>
            <p:cNvPr id="39" name="Rectangle 38"/>
            <p:cNvSpPr/>
            <p:nvPr/>
          </p:nvSpPr>
          <p:spPr>
            <a:xfrm>
              <a:off x="6144640" y="5514545"/>
              <a:ext cx="2002461" cy="286609"/>
            </a:xfrm>
            <a:prstGeom prst="rect">
              <a:avLst/>
            </a:prstGeom>
          </p:spPr>
          <p:txBody>
            <a:bodyPr wrap="square">
              <a:spAutoFit/>
            </a:bodyPr>
            <a:lstStyle/>
            <a:p>
              <a:pPr marL="171450" indent="-171450">
                <a:buFont typeface="Arial" panose="020B0604020202020204" pitchFamily="34" charset="0"/>
                <a:buChar char="•"/>
              </a:pPr>
              <a:endParaRPr lang="en-US" sz="1600" dirty="0">
                <a:solidFill>
                  <a:schemeClr val="bg1"/>
                </a:solidFill>
                <a:latin typeface="Roboto" panose="020B0604020202020204" charset="0"/>
                <a:ea typeface="Roboto" panose="020B0604020202020204" charset="0"/>
                <a:cs typeface="Roboto" panose="020B0604020202020204" charset="0"/>
              </a:endParaRPr>
            </a:p>
          </p:txBody>
        </p:sp>
        <p:sp>
          <p:nvSpPr>
            <p:cNvPr id="40" name="Rectangle 39"/>
            <p:cNvSpPr/>
            <p:nvPr/>
          </p:nvSpPr>
          <p:spPr>
            <a:xfrm>
              <a:off x="6244563" y="4150117"/>
              <a:ext cx="65107" cy="74582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41" name="Rectangle 40"/>
            <p:cNvSpPr/>
            <p:nvPr/>
          </p:nvSpPr>
          <p:spPr>
            <a:xfrm>
              <a:off x="6386916" y="5281441"/>
              <a:ext cx="1964326" cy="369332"/>
            </a:xfrm>
            <a:prstGeom prst="rect">
              <a:avLst/>
            </a:prstGeom>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METODE</a:t>
              </a:r>
              <a:endParaRPr lang="en-US" dirty="0">
                <a:latin typeface="Roboto" panose="020B0604020202020204" charset="0"/>
                <a:ea typeface="Roboto" panose="020B0604020202020204" charset="0"/>
                <a:cs typeface="Roboto" panose="020B0604020202020204" charset="0"/>
              </a:endParaRPr>
            </a:p>
          </p:txBody>
        </p:sp>
        <p:sp>
          <p:nvSpPr>
            <p:cNvPr id="42" name="타원 123"/>
            <p:cNvSpPr/>
            <p:nvPr/>
          </p:nvSpPr>
          <p:spPr>
            <a:xfrm>
              <a:off x="7271460" y="3940443"/>
              <a:ext cx="829671" cy="95429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52" name="Rectangle 51"/>
            <p:cNvSpPr/>
            <p:nvPr/>
          </p:nvSpPr>
          <p:spPr>
            <a:xfrm>
              <a:off x="8646174" y="4154538"/>
              <a:ext cx="65107" cy="74582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grpSp>
      <p:sp>
        <p:nvSpPr>
          <p:cNvPr id="51" name="타원 123"/>
          <p:cNvSpPr/>
          <p:nvPr/>
        </p:nvSpPr>
        <p:spPr>
          <a:xfrm>
            <a:off x="10804314" y="2621273"/>
            <a:ext cx="829671" cy="95429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7" name="Title 1"/>
          <p:cNvSpPr txBox="1">
            <a:spLocks/>
          </p:cNvSpPr>
          <p:nvPr/>
        </p:nvSpPr>
        <p:spPr>
          <a:xfrm>
            <a:off x="717451" y="-280987"/>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Outline</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50" name="Bagian ketiga"/>
          <p:cNvGrpSpPr/>
          <p:nvPr/>
        </p:nvGrpSpPr>
        <p:grpSpPr>
          <a:xfrm>
            <a:off x="2655482" y="2507666"/>
            <a:ext cx="2134609" cy="2298700"/>
            <a:chOff x="680169" y="1926109"/>
            <a:chExt cx="3540920" cy="2912012"/>
          </a:xfrm>
          <a:solidFill>
            <a:srgbClr val="FF33CC"/>
          </a:solidFill>
        </p:grpSpPr>
        <p:sp>
          <p:nvSpPr>
            <p:cNvPr id="53" name="Rectangle 52"/>
            <p:cNvSpPr/>
            <p:nvPr/>
          </p:nvSpPr>
          <p:spPr>
            <a:xfrm>
              <a:off x="680169" y="1926109"/>
              <a:ext cx="3540920" cy="29120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55" name="Rectangle 54"/>
            <p:cNvSpPr/>
            <p:nvPr/>
          </p:nvSpPr>
          <p:spPr>
            <a:xfrm>
              <a:off x="1244920" y="2320197"/>
              <a:ext cx="1582686" cy="1169682"/>
            </a:xfrm>
            <a:prstGeom prst="rect">
              <a:avLst/>
            </a:prstGeom>
            <a:grpFill/>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04</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56" name="Rectangle 55"/>
            <p:cNvSpPr/>
            <p:nvPr/>
          </p:nvSpPr>
          <p:spPr>
            <a:xfrm>
              <a:off x="1076056" y="2287300"/>
              <a:ext cx="108000" cy="9448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57" name="Rectangle 56"/>
            <p:cNvSpPr/>
            <p:nvPr/>
          </p:nvSpPr>
          <p:spPr>
            <a:xfrm>
              <a:off x="755585" y="3611088"/>
              <a:ext cx="3360260" cy="467873"/>
            </a:xfrm>
            <a:prstGeom prst="rect">
              <a:avLst/>
            </a:prstGeom>
            <a:grpFill/>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DASAR TEORI</a:t>
              </a:r>
              <a:endParaRPr lang="en-US" dirty="0">
                <a:latin typeface="Roboto" panose="020B0604020202020204" charset="0"/>
                <a:ea typeface="Roboto" panose="020B0604020202020204" charset="0"/>
                <a:cs typeface="Roboto" panose="020B0604020202020204" charset="0"/>
              </a:endParaRPr>
            </a:p>
          </p:txBody>
        </p:sp>
        <p:sp>
          <p:nvSpPr>
            <p:cNvPr id="65" name="타원 123"/>
            <p:cNvSpPr/>
            <p:nvPr/>
          </p:nvSpPr>
          <p:spPr>
            <a:xfrm>
              <a:off x="2616296" y="2236103"/>
              <a:ext cx="1376269" cy="12089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grpSp>
      <p:sp>
        <p:nvSpPr>
          <p:cNvPr id="66" name="타원 123"/>
          <p:cNvSpPr/>
          <p:nvPr/>
        </p:nvSpPr>
        <p:spPr>
          <a:xfrm>
            <a:off x="3851644" y="2621273"/>
            <a:ext cx="829671" cy="95429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68" name="Shape 274"/>
          <p:cNvSpPr/>
          <p:nvPr/>
        </p:nvSpPr>
        <p:spPr>
          <a:xfrm>
            <a:off x="3956295" y="2726791"/>
            <a:ext cx="598212" cy="64614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solidFill>
                <a:srgbClr val="434343"/>
              </a:solidFill>
            </a:endParaRPr>
          </a:p>
        </p:txBody>
      </p:sp>
    </p:spTree>
    <p:extLst>
      <p:ext uri="{BB962C8B-B14F-4D97-AF65-F5344CB8AC3E}">
        <p14:creationId xmlns:p14="http://schemas.microsoft.com/office/powerpoint/2010/main" val="82561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par>
                                <p:cTn id="8" presetID="22" presetClass="entr" presetSubtype="4"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500"/>
                                        <p:tgtEl>
                                          <p:spTgt spid="43"/>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par>
                                <p:cTn id="20" presetID="22" presetClass="entr" presetSubtype="4"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down)">
                                      <p:cBhvr>
                                        <p:cTn id="22" dur="500"/>
                                        <p:tgtEl>
                                          <p:spTgt spid="5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par>
                                <p:cTn id="26" presetID="1" presetClass="entr" presetSubtype="0" fill="hold" grpId="1" nodeType="withEffect">
                                  <p:stCondLst>
                                    <p:cond delay="0"/>
                                  </p:stCondLst>
                                  <p:childTnLst>
                                    <p:set>
                                      <p:cBhvr>
                                        <p:cTn id="27" dur="1" fill="hold">
                                          <p:stCondLst>
                                            <p:cond delay="0"/>
                                          </p:stCondLst>
                                        </p:cTn>
                                        <p:tgtEl>
                                          <p:spTgt spid="68"/>
                                        </p:tgtEl>
                                        <p:attrNameLst>
                                          <p:attrName>style.visibility</p:attrName>
                                        </p:attrNameLst>
                                      </p:cBhvr>
                                      <p:to>
                                        <p:strVal val="visible"/>
                                      </p:to>
                                    </p:set>
                                  </p:childTnLst>
                                </p:cTn>
                              </p:par>
                              <p:par>
                                <p:cTn id="28" presetID="26" presetClass="emph" presetSubtype="0" repeatCount="indefinite" fill="hold" grpId="0" nodeType="withEffect">
                                  <p:stCondLst>
                                    <p:cond delay="0"/>
                                  </p:stCondLst>
                                  <p:childTnLst>
                                    <p:animEffect transition="out" filter="fade">
                                      <p:cBhvr>
                                        <p:cTn id="29" dur="1000" tmFilter="0, 0; .2, .5; .8, .5; 1, 0"/>
                                        <p:tgtEl>
                                          <p:spTgt spid="68"/>
                                        </p:tgtEl>
                                      </p:cBhvr>
                                    </p:animEffect>
                                    <p:animScale>
                                      <p:cBhvr>
                                        <p:cTn id="30" dur="50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6" grpId="0" animBg="1"/>
      <p:bldP spid="68" grpId="0" animBg="1"/>
      <p:bldP spid="6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0"/>
            <a:ext cx="7299158" cy="1553662"/>
            <a:chOff x="0" y="0"/>
            <a:chExt cx="7299158" cy="1553662"/>
          </a:xfrm>
        </p:grpSpPr>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 name="Group 15"/>
          <p:cNvGrpSpPr/>
          <p:nvPr/>
        </p:nvGrpSpPr>
        <p:grpSpPr>
          <a:xfrm>
            <a:off x="0" y="6448925"/>
            <a:ext cx="10299032" cy="425117"/>
            <a:chOff x="0" y="6360967"/>
            <a:chExt cx="9861821" cy="497034"/>
          </a:xfrm>
        </p:grpSpPr>
        <p:sp>
          <p:nvSpPr>
            <p:cNvPr id="9" name="Rectangle 8"/>
            <p:cNvSpPr/>
            <p:nvPr/>
          </p:nvSpPr>
          <p:spPr>
            <a:xfrm>
              <a:off x="0" y="6360967"/>
              <a:ext cx="9200271" cy="49703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sp>
        <p:nvSpPr>
          <p:cNvPr id="37" name="Title 1"/>
          <p:cNvSpPr txBox="1">
            <a:spLocks/>
          </p:cNvSpPr>
          <p:nvPr/>
        </p:nvSpPr>
        <p:spPr>
          <a:xfrm>
            <a:off x="176072" y="-335548"/>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rPr>
              <a:t>Dasar</a:t>
            </a:r>
            <a:r>
              <a:rPr lang="en-US" sz="4000"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rPr>
              <a:t> </a:t>
            </a:r>
            <a:r>
              <a:rPr lang="en-US" sz="4000" dirty="0" err="1">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rPr>
              <a:t>Teori</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072" y="1762103"/>
            <a:ext cx="2999630" cy="2110560"/>
          </a:xfrm>
          <a:prstGeom prst="rect">
            <a:avLst/>
          </a:prstGeom>
        </p:spPr>
      </p:pic>
      <p:pic>
        <p:nvPicPr>
          <p:cNvPr id="20" name="Picture 19"/>
          <p:cNvPicPr/>
          <p:nvPr/>
        </p:nvPicPr>
        <p:blipFill>
          <a:blip r:embed="rId5">
            <a:extLst>
              <a:ext uri="{28A0092B-C50C-407E-A947-70E740481C1C}">
                <a14:useLocalDpi xmlns:a14="http://schemas.microsoft.com/office/drawing/2010/main" val="0"/>
              </a:ext>
            </a:extLst>
          </a:blip>
          <a:srcRect/>
          <a:stretch>
            <a:fillRect/>
          </a:stretch>
        </p:blipFill>
        <p:spPr bwMode="auto">
          <a:xfrm>
            <a:off x="3761247" y="2217565"/>
            <a:ext cx="1748790" cy="1452245"/>
          </a:xfrm>
          <a:prstGeom prst="rect">
            <a:avLst/>
          </a:prstGeom>
          <a:noFill/>
        </p:spPr>
      </p:pic>
      <p:pic>
        <p:nvPicPr>
          <p:cNvPr id="25" name="Picture 24" descr="Image result for arduino mega"/>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00800" y="2387600"/>
            <a:ext cx="2355533" cy="1230586"/>
          </a:xfrm>
          <a:prstGeom prst="rect">
            <a:avLst/>
          </a:prstGeom>
          <a:noFill/>
        </p:spPr>
      </p:pic>
      <p:pic>
        <p:nvPicPr>
          <p:cNvPr id="26" name="Picture 25" descr="https://cdn.sparkfun.com//assets/parts/2/8/5/3/09312-1.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36051" y="2271174"/>
            <a:ext cx="1732866" cy="1741522"/>
          </a:xfrm>
          <a:prstGeom prst="rect">
            <a:avLst/>
          </a:prstGeom>
          <a:noFill/>
          <a:ln>
            <a:noFill/>
          </a:ln>
        </p:spPr>
      </p:pic>
      <p:pic>
        <p:nvPicPr>
          <p:cNvPr id="27" name="Picture 26" descr="https://i0.wp.com/www.nyebarilmu.com/wp-content/uploads/2017/09/LCD-16x2-dan-pin-out.png?resize=630%2C420&amp;ssl=1"/>
          <p:cNvPicPr/>
          <p:nvPr/>
        </p:nvPicPr>
        <p:blipFill>
          <a:blip r:embed="rId8">
            <a:extLst>
              <a:ext uri="{28A0092B-C50C-407E-A947-70E740481C1C}">
                <a14:useLocalDpi xmlns:a14="http://schemas.microsoft.com/office/drawing/2010/main" val="0"/>
              </a:ext>
            </a:extLst>
          </a:blip>
          <a:srcRect/>
          <a:stretch>
            <a:fillRect/>
          </a:stretch>
        </p:blipFill>
        <p:spPr bwMode="auto">
          <a:xfrm>
            <a:off x="495064" y="4231818"/>
            <a:ext cx="3314700" cy="2209800"/>
          </a:xfrm>
          <a:prstGeom prst="rect">
            <a:avLst/>
          </a:prstGeom>
          <a:noFill/>
          <a:ln>
            <a:noFill/>
          </a:ln>
        </p:spPr>
      </p:pic>
      <p:pic>
        <p:nvPicPr>
          <p:cNvPr id="28" name="Picture 27"/>
          <p:cNvPicPr/>
          <p:nvPr/>
        </p:nvPicPr>
        <p:blipFill>
          <a:blip r:embed="rId9">
            <a:extLst>
              <a:ext uri="{28A0092B-C50C-407E-A947-70E740481C1C}">
                <a14:useLocalDpi xmlns:a14="http://schemas.microsoft.com/office/drawing/2010/main" val="0"/>
              </a:ext>
            </a:extLst>
          </a:blip>
          <a:srcRect/>
          <a:stretch>
            <a:fillRect/>
          </a:stretch>
        </p:blipFill>
        <p:spPr bwMode="auto">
          <a:xfrm>
            <a:off x="4701599" y="4942935"/>
            <a:ext cx="3086100" cy="1323975"/>
          </a:xfrm>
          <a:prstGeom prst="rect">
            <a:avLst/>
          </a:prstGeom>
          <a:noFill/>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77514" y="4678476"/>
            <a:ext cx="1679441" cy="1679441"/>
          </a:xfrm>
          <a:prstGeom prst="rect">
            <a:avLst/>
          </a:prstGeom>
        </p:spPr>
      </p:pic>
      <p:sp>
        <p:nvSpPr>
          <p:cNvPr id="6" name="Rectangle 5"/>
          <p:cNvSpPr/>
          <p:nvPr/>
        </p:nvSpPr>
        <p:spPr>
          <a:xfrm>
            <a:off x="4252515" y="1428968"/>
            <a:ext cx="1378858" cy="66627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Vibration Sensor</a:t>
            </a:r>
            <a:endParaRPr lang="en-US" dirty="0"/>
          </a:p>
        </p:txBody>
      </p:sp>
      <p:sp>
        <p:nvSpPr>
          <p:cNvPr id="29" name="Rectangle 28"/>
          <p:cNvSpPr/>
          <p:nvPr/>
        </p:nvSpPr>
        <p:spPr>
          <a:xfrm>
            <a:off x="6850743" y="1504855"/>
            <a:ext cx="1378858" cy="66627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Arduino</a:t>
            </a:r>
            <a:endParaRPr lang="en-US" dirty="0"/>
          </a:p>
        </p:txBody>
      </p:sp>
      <p:sp>
        <p:nvSpPr>
          <p:cNvPr id="30" name="Rectangle 29"/>
          <p:cNvSpPr/>
          <p:nvPr/>
        </p:nvSpPr>
        <p:spPr>
          <a:xfrm>
            <a:off x="9887299" y="1604904"/>
            <a:ext cx="1378858" cy="66627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Hall Effect Sensor</a:t>
            </a:r>
            <a:endParaRPr lang="en-US" dirty="0"/>
          </a:p>
        </p:txBody>
      </p:sp>
      <p:sp>
        <p:nvSpPr>
          <p:cNvPr id="31" name="Rectangle 30"/>
          <p:cNvSpPr/>
          <p:nvPr/>
        </p:nvSpPr>
        <p:spPr>
          <a:xfrm>
            <a:off x="1139201" y="3679561"/>
            <a:ext cx="1378858" cy="66627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LCD DISPLAY</a:t>
            </a:r>
            <a:endParaRPr lang="en-US" dirty="0"/>
          </a:p>
        </p:txBody>
      </p:sp>
      <p:sp>
        <p:nvSpPr>
          <p:cNvPr id="32" name="Rectangle 31"/>
          <p:cNvSpPr/>
          <p:nvPr/>
        </p:nvSpPr>
        <p:spPr>
          <a:xfrm>
            <a:off x="5463751" y="3917353"/>
            <a:ext cx="1378858" cy="66627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I2C LCD</a:t>
            </a:r>
            <a:endParaRPr lang="en-US" dirty="0"/>
          </a:p>
        </p:txBody>
      </p:sp>
      <p:sp>
        <p:nvSpPr>
          <p:cNvPr id="33" name="Rectangle 32"/>
          <p:cNvSpPr/>
          <p:nvPr/>
        </p:nvSpPr>
        <p:spPr>
          <a:xfrm>
            <a:off x="9123626" y="3820413"/>
            <a:ext cx="1378858" cy="66627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BUZZER</a:t>
            </a:r>
            <a:endParaRPr lang="en-US" dirty="0"/>
          </a:p>
        </p:txBody>
      </p:sp>
    </p:spTree>
    <p:extLst>
      <p:ext uri="{BB962C8B-B14F-4D97-AF65-F5344CB8AC3E}">
        <p14:creationId xmlns:p14="http://schemas.microsoft.com/office/powerpoint/2010/main" val="3255958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p:cNvPicPr>
            <a:picLocks noChangeAspect="1"/>
          </p:cNvPicPr>
          <p:nvPr/>
        </p:nvPicPr>
        <p:blipFill>
          <a:blip r:embed="rId3">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val="0"/>
              </a:ext>
            </a:extLst>
          </a:blip>
          <a:stretch>
            <a:fillRect/>
          </a:stretch>
        </p:blipFill>
        <p:spPr>
          <a:xfrm>
            <a:off x="7863928" y="-2033920"/>
            <a:ext cx="4078639" cy="5809029"/>
          </a:xfrm>
          <a:prstGeom prst="rect">
            <a:avLst/>
          </a:prstGeom>
        </p:spPr>
      </p:pic>
      <p:grpSp>
        <p:nvGrpSpPr>
          <p:cNvPr id="58" name="Bagian Pertama\"/>
          <p:cNvGrpSpPr/>
          <p:nvPr/>
        </p:nvGrpSpPr>
        <p:grpSpPr>
          <a:xfrm>
            <a:off x="427634" y="2523187"/>
            <a:ext cx="2134610" cy="2298700"/>
            <a:chOff x="4526927" y="2166424"/>
            <a:chExt cx="3540921" cy="3310300"/>
          </a:xfrm>
        </p:grpSpPr>
        <p:sp>
          <p:nvSpPr>
            <p:cNvPr id="59" name="Rectangle 58"/>
            <p:cNvSpPr/>
            <p:nvPr/>
          </p:nvSpPr>
          <p:spPr>
            <a:xfrm>
              <a:off x="4526927" y="2166424"/>
              <a:ext cx="3540921" cy="3310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alpha val="70000"/>
                  </a:srgbClr>
                </a:solidFill>
                <a:latin typeface="Roboto" panose="020B0604020202020204" charset="0"/>
                <a:ea typeface="Roboto" panose="020B0604020202020204" charset="0"/>
                <a:cs typeface="Roboto" panose="020B0604020202020204" charset="0"/>
              </a:endParaRPr>
            </a:p>
          </p:txBody>
        </p:sp>
        <p:sp>
          <p:nvSpPr>
            <p:cNvPr id="60" name="Rectangle 59"/>
            <p:cNvSpPr/>
            <p:nvPr/>
          </p:nvSpPr>
          <p:spPr>
            <a:xfrm>
              <a:off x="5091679" y="2560513"/>
              <a:ext cx="1227625" cy="1125650"/>
            </a:xfrm>
            <a:prstGeom prst="rect">
              <a:avLst/>
            </a:prstGeom>
            <a:ln>
              <a:noFill/>
            </a:ln>
          </p:spPr>
          <p:txBody>
            <a:bodyPr wrap="none">
              <a:spAutoFit/>
            </a:bodyPr>
            <a:lstStyle/>
            <a:p>
              <a:r>
                <a:rPr lang="en-US" sz="5400" dirty="0">
                  <a:solidFill>
                    <a:schemeClr val="bg1"/>
                  </a:solidFill>
                  <a:latin typeface="Roboto" panose="020B0604020202020204" charset="0"/>
                  <a:ea typeface="Roboto" panose="020B0604020202020204" charset="0"/>
                  <a:cs typeface="Roboto" panose="020B0604020202020204" charset="0"/>
                </a:rPr>
                <a:t>01</a:t>
              </a:r>
            </a:p>
          </p:txBody>
        </p:sp>
        <p:sp>
          <p:nvSpPr>
            <p:cNvPr id="61" name="Rectangle 60"/>
            <p:cNvSpPr/>
            <p:nvPr/>
          </p:nvSpPr>
          <p:spPr>
            <a:xfrm>
              <a:off x="4840684" y="3985833"/>
              <a:ext cx="2995022" cy="318934"/>
            </a:xfrm>
            <a:prstGeom prst="rect">
              <a:avLst/>
            </a:prstGeom>
            <a:ln>
              <a:noFill/>
            </a:ln>
          </p:spPr>
          <p:txBody>
            <a:bodyPr wrap="square">
              <a:spAutoFit/>
            </a:bodyPr>
            <a:lstStyle/>
            <a:p>
              <a:pPr marL="171450" indent="-171450">
                <a:buFont typeface="Wingdings" panose="05000000000000000000" pitchFamily="2" charset="2"/>
                <a:buChar char="§"/>
              </a:pPr>
              <a:endParaRPr lang="en-US" sz="1100" dirty="0">
                <a:solidFill>
                  <a:schemeClr val="bg1"/>
                </a:solidFill>
                <a:latin typeface="Roboto" panose="020B0604020202020204" charset="0"/>
                <a:ea typeface="Roboto" panose="020B0604020202020204" charset="0"/>
                <a:cs typeface="Roboto" panose="020B0604020202020204" charset="0"/>
              </a:endParaRPr>
            </a:p>
          </p:txBody>
        </p:sp>
        <p:sp>
          <p:nvSpPr>
            <p:cNvPr id="62" name="Rectangle 61"/>
            <p:cNvSpPr/>
            <p:nvPr/>
          </p:nvSpPr>
          <p:spPr>
            <a:xfrm>
              <a:off x="4922814" y="2527616"/>
              <a:ext cx="108000" cy="9448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63" name="타원 70"/>
            <p:cNvSpPr/>
            <p:nvPr/>
          </p:nvSpPr>
          <p:spPr>
            <a:xfrm>
              <a:off x="6490057" y="2280333"/>
              <a:ext cx="1444601" cy="14446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B0604020202020204" charset="0"/>
                <a:ea typeface="Roboto" panose="020B0604020202020204" charset="0"/>
                <a:cs typeface="Roboto" panose="020B0604020202020204" charset="0"/>
              </a:endParaRPr>
            </a:p>
          </p:txBody>
        </p:sp>
        <p:sp>
          <p:nvSpPr>
            <p:cNvPr id="64" name="Rectangle 63"/>
            <p:cNvSpPr/>
            <p:nvPr/>
          </p:nvSpPr>
          <p:spPr>
            <a:xfrm>
              <a:off x="5084509" y="4115407"/>
              <a:ext cx="2456886" cy="450260"/>
            </a:xfrm>
            <a:prstGeom prst="rect">
              <a:avLst/>
            </a:prstGeom>
            <a:ln>
              <a:noFill/>
            </a:ln>
          </p:spPr>
          <p:txBody>
            <a:bodyPr wrap="none">
              <a:spAutoFit/>
            </a:bodyPr>
            <a:lstStyle/>
            <a:p>
              <a:pPr algn="ctr"/>
              <a:r>
                <a:rPr lang="en-US" dirty="0" smtClean="0">
                  <a:solidFill>
                    <a:schemeClr val="bg1"/>
                  </a:solidFill>
                  <a:latin typeface="Roboto" panose="020B0604020202020204" charset="0"/>
                  <a:ea typeface="Roboto" panose="020B0604020202020204" charset="0"/>
                  <a:cs typeface="Roboto" panose="020B0604020202020204" charset="0"/>
                </a:rPr>
                <a:t>PENDAHULUAN</a:t>
              </a:r>
              <a:endParaRPr lang="en-US" dirty="0">
                <a:latin typeface="Roboto" panose="020B0604020202020204" charset="0"/>
                <a:ea typeface="Roboto" panose="020B0604020202020204" charset="0"/>
                <a:cs typeface="Roboto" panose="020B0604020202020204" charset="0"/>
              </a:endParaRPr>
            </a:p>
          </p:txBody>
        </p:sp>
      </p:grpSp>
      <p:grpSp>
        <p:nvGrpSpPr>
          <p:cNvPr id="43" name="Bagian ketiga"/>
          <p:cNvGrpSpPr/>
          <p:nvPr/>
        </p:nvGrpSpPr>
        <p:grpSpPr>
          <a:xfrm>
            <a:off x="9608152" y="2507666"/>
            <a:ext cx="2134609" cy="2298700"/>
            <a:chOff x="680169" y="1926109"/>
            <a:chExt cx="3540920" cy="2912012"/>
          </a:xfrm>
          <a:solidFill>
            <a:srgbClr val="FF33CC"/>
          </a:solidFill>
        </p:grpSpPr>
        <p:sp>
          <p:nvSpPr>
            <p:cNvPr id="44" name="Rectangle 43"/>
            <p:cNvSpPr/>
            <p:nvPr/>
          </p:nvSpPr>
          <p:spPr>
            <a:xfrm>
              <a:off x="680169" y="1926109"/>
              <a:ext cx="3540920" cy="29120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45" name="Rectangle 44"/>
            <p:cNvSpPr/>
            <p:nvPr/>
          </p:nvSpPr>
          <p:spPr>
            <a:xfrm>
              <a:off x="1244921" y="2320197"/>
              <a:ext cx="1582686" cy="1169682"/>
            </a:xfrm>
            <a:prstGeom prst="rect">
              <a:avLst/>
            </a:prstGeom>
            <a:grpFill/>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05</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47" name="Rectangle 46"/>
            <p:cNvSpPr/>
            <p:nvPr/>
          </p:nvSpPr>
          <p:spPr>
            <a:xfrm>
              <a:off x="1076056" y="2287300"/>
              <a:ext cx="108000" cy="9448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48" name="Rectangle 47"/>
            <p:cNvSpPr/>
            <p:nvPr/>
          </p:nvSpPr>
          <p:spPr>
            <a:xfrm>
              <a:off x="1101649" y="3701898"/>
              <a:ext cx="2571647" cy="467873"/>
            </a:xfrm>
            <a:prstGeom prst="rect">
              <a:avLst/>
            </a:prstGeom>
            <a:grpFill/>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PENGUJIAN</a:t>
              </a:r>
              <a:endParaRPr lang="en-US" dirty="0">
                <a:latin typeface="Roboto" panose="020B0604020202020204" charset="0"/>
                <a:ea typeface="Roboto" panose="020B0604020202020204" charset="0"/>
                <a:cs typeface="Roboto" panose="020B0604020202020204" charset="0"/>
              </a:endParaRPr>
            </a:p>
          </p:txBody>
        </p:sp>
        <p:sp>
          <p:nvSpPr>
            <p:cNvPr id="49" name="타원 123"/>
            <p:cNvSpPr/>
            <p:nvPr/>
          </p:nvSpPr>
          <p:spPr>
            <a:xfrm>
              <a:off x="2616296" y="2236103"/>
              <a:ext cx="1376269" cy="12089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grpSp>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Bagian kedua"/>
          <p:cNvGrpSpPr/>
          <p:nvPr/>
        </p:nvGrpSpPr>
        <p:grpSpPr>
          <a:xfrm>
            <a:off x="4917134" y="2515170"/>
            <a:ext cx="2167493" cy="2298701"/>
            <a:chOff x="2028445" y="1944595"/>
            <a:chExt cx="3595465" cy="3310299"/>
          </a:xfrm>
        </p:grpSpPr>
        <p:sp>
          <p:nvSpPr>
            <p:cNvPr id="30" name="Rectangle 29"/>
            <p:cNvSpPr/>
            <p:nvPr/>
          </p:nvSpPr>
          <p:spPr>
            <a:xfrm>
              <a:off x="2028445" y="1944595"/>
              <a:ext cx="3540921" cy="3310299"/>
            </a:xfrm>
            <a:prstGeom prst="rect">
              <a:avLst/>
            </a:prstGeom>
            <a:solidFill>
              <a:srgbClr val="E7980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31" name="Rectangle 30"/>
            <p:cNvSpPr/>
            <p:nvPr/>
          </p:nvSpPr>
          <p:spPr>
            <a:xfrm>
              <a:off x="2593198" y="2338683"/>
              <a:ext cx="1582685" cy="1329663"/>
            </a:xfrm>
            <a:prstGeom prst="rect">
              <a:avLst/>
            </a:prstGeom>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03</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32" name="Rectangle 31"/>
            <p:cNvSpPr/>
            <p:nvPr/>
          </p:nvSpPr>
          <p:spPr>
            <a:xfrm>
              <a:off x="2085966" y="3766558"/>
              <a:ext cx="3537944" cy="337695"/>
            </a:xfrm>
            <a:prstGeom prst="rect">
              <a:avLst/>
            </a:prstGeom>
          </p:spPr>
          <p:txBody>
            <a:bodyPr wrap="square">
              <a:spAutoFit/>
            </a:bodyPr>
            <a:lstStyle/>
            <a:p>
              <a:pPr marL="171450" indent="-171450">
                <a:buFont typeface="Arial" panose="020B0604020202020204" pitchFamily="34" charset="0"/>
                <a:buChar char="•"/>
              </a:pPr>
              <a:endParaRPr lang="en-US" sz="1200" i="1" dirty="0">
                <a:solidFill>
                  <a:schemeClr val="bg1"/>
                </a:solidFill>
                <a:latin typeface="Roboto" panose="020B0604020202020204" charset="0"/>
                <a:ea typeface="Roboto" panose="020B0604020202020204" charset="0"/>
                <a:cs typeface="Roboto" panose="020B0604020202020204" charset="0"/>
              </a:endParaRPr>
            </a:p>
          </p:txBody>
        </p:sp>
        <p:sp>
          <p:nvSpPr>
            <p:cNvPr id="33" name="Rectangle 32"/>
            <p:cNvSpPr/>
            <p:nvPr/>
          </p:nvSpPr>
          <p:spPr>
            <a:xfrm>
              <a:off x="2424332" y="2305786"/>
              <a:ext cx="108000" cy="9448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34" name="Rectangle 33"/>
            <p:cNvSpPr/>
            <p:nvPr/>
          </p:nvSpPr>
          <p:spPr>
            <a:xfrm>
              <a:off x="2152624" y="3873218"/>
              <a:ext cx="3263225" cy="531865"/>
            </a:xfrm>
            <a:prstGeom prst="rect">
              <a:avLst/>
            </a:prstGeom>
          </p:spPr>
          <p:txBody>
            <a:bodyPr wrap="non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PERANCANGAN</a:t>
              </a:r>
              <a:endParaRPr lang="en-US" dirty="0">
                <a:latin typeface="Roboto" panose="020B0604020202020204" charset="0"/>
                <a:ea typeface="Roboto" panose="020B0604020202020204" charset="0"/>
                <a:cs typeface="Roboto" panose="020B0604020202020204" charset="0"/>
              </a:endParaRPr>
            </a:p>
          </p:txBody>
        </p:sp>
        <p:sp>
          <p:nvSpPr>
            <p:cNvPr id="35" name="타원 163"/>
            <p:cNvSpPr/>
            <p:nvPr/>
          </p:nvSpPr>
          <p:spPr>
            <a:xfrm>
              <a:off x="4071817" y="2019606"/>
              <a:ext cx="1410890" cy="1395787"/>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Roboto" panose="020B0604020202020204" charset="0"/>
                <a:ea typeface="Roboto" panose="020B0604020202020204" charset="0"/>
                <a:cs typeface="Roboto" panose="020B0604020202020204" charset="0"/>
              </a:endParaRPr>
            </a:p>
          </p:txBody>
        </p:sp>
      </p:grpSp>
      <p:grpSp>
        <p:nvGrpSpPr>
          <p:cNvPr id="2" name="Group 1"/>
          <p:cNvGrpSpPr/>
          <p:nvPr/>
        </p:nvGrpSpPr>
        <p:grpSpPr>
          <a:xfrm>
            <a:off x="7228333" y="2515170"/>
            <a:ext cx="2705342" cy="2298700"/>
            <a:chOff x="6005939" y="3880880"/>
            <a:chExt cx="2705342" cy="2298700"/>
          </a:xfrm>
        </p:grpSpPr>
        <p:sp>
          <p:nvSpPr>
            <p:cNvPr id="37" name="Rectangle 36"/>
            <p:cNvSpPr/>
            <p:nvPr/>
          </p:nvSpPr>
          <p:spPr>
            <a:xfrm>
              <a:off x="6005939" y="3880880"/>
              <a:ext cx="2134610" cy="2298700"/>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38" name="Rectangle 37"/>
            <p:cNvSpPr/>
            <p:nvPr/>
          </p:nvSpPr>
          <p:spPr>
            <a:xfrm>
              <a:off x="6374744" y="4120554"/>
              <a:ext cx="954107" cy="923330"/>
            </a:xfrm>
            <a:prstGeom prst="rect">
              <a:avLst/>
            </a:prstGeom>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04</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39" name="Rectangle 38"/>
            <p:cNvSpPr/>
            <p:nvPr/>
          </p:nvSpPr>
          <p:spPr>
            <a:xfrm>
              <a:off x="6144640" y="5514545"/>
              <a:ext cx="2002461" cy="286609"/>
            </a:xfrm>
            <a:prstGeom prst="rect">
              <a:avLst/>
            </a:prstGeom>
          </p:spPr>
          <p:txBody>
            <a:bodyPr wrap="square">
              <a:spAutoFit/>
            </a:bodyPr>
            <a:lstStyle/>
            <a:p>
              <a:pPr marL="171450" indent="-171450">
                <a:buFont typeface="Arial" panose="020B0604020202020204" pitchFamily="34" charset="0"/>
                <a:buChar char="•"/>
              </a:pPr>
              <a:endParaRPr lang="en-US" sz="1600" dirty="0">
                <a:solidFill>
                  <a:schemeClr val="bg1"/>
                </a:solidFill>
                <a:latin typeface="Roboto" panose="020B0604020202020204" charset="0"/>
                <a:ea typeface="Roboto" panose="020B0604020202020204" charset="0"/>
                <a:cs typeface="Roboto" panose="020B0604020202020204" charset="0"/>
              </a:endParaRPr>
            </a:p>
          </p:txBody>
        </p:sp>
        <p:sp>
          <p:nvSpPr>
            <p:cNvPr id="40" name="Rectangle 39"/>
            <p:cNvSpPr/>
            <p:nvPr/>
          </p:nvSpPr>
          <p:spPr>
            <a:xfrm>
              <a:off x="6244563" y="4150117"/>
              <a:ext cx="65107" cy="74582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41" name="Rectangle 40"/>
            <p:cNvSpPr/>
            <p:nvPr/>
          </p:nvSpPr>
          <p:spPr>
            <a:xfrm>
              <a:off x="6386916" y="5281441"/>
              <a:ext cx="1964326" cy="369332"/>
            </a:xfrm>
            <a:prstGeom prst="rect">
              <a:avLst/>
            </a:prstGeom>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METODE</a:t>
              </a:r>
              <a:endParaRPr lang="en-US" dirty="0">
                <a:latin typeface="Roboto" panose="020B0604020202020204" charset="0"/>
                <a:ea typeface="Roboto" panose="020B0604020202020204" charset="0"/>
                <a:cs typeface="Roboto" panose="020B0604020202020204" charset="0"/>
              </a:endParaRPr>
            </a:p>
          </p:txBody>
        </p:sp>
        <p:sp>
          <p:nvSpPr>
            <p:cNvPr id="42" name="타원 123"/>
            <p:cNvSpPr/>
            <p:nvPr/>
          </p:nvSpPr>
          <p:spPr>
            <a:xfrm>
              <a:off x="7271460" y="3940443"/>
              <a:ext cx="829671" cy="95429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52" name="Rectangle 51"/>
            <p:cNvSpPr/>
            <p:nvPr/>
          </p:nvSpPr>
          <p:spPr>
            <a:xfrm>
              <a:off x="8646174" y="4154538"/>
              <a:ext cx="65107" cy="74582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grpSp>
      <p:sp>
        <p:nvSpPr>
          <p:cNvPr id="51" name="타원 123"/>
          <p:cNvSpPr/>
          <p:nvPr/>
        </p:nvSpPr>
        <p:spPr>
          <a:xfrm>
            <a:off x="10804314" y="2621273"/>
            <a:ext cx="829671" cy="95429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7" name="Title 1"/>
          <p:cNvSpPr txBox="1">
            <a:spLocks/>
          </p:cNvSpPr>
          <p:nvPr/>
        </p:nvSpPr>
        <p:spPr>
          <a:xfrm>
            <a:off x="717451" y="-280987"/>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Outline</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50" name="Bagian ketiga"/>
          <p:cNvGrpSpPr/>
          <p:nvPr/>
        </p:nvGrpSpPr>
        <p:grpSpPr>
          <a:xfrm>
            <a:off x="2655482" y="2507666"/>
            <a:ext cx="2134609" cy="2298700"/>
            <a:chOff x="680169" y="1926109"/>
            <a:chExt cx="3540920" cy="2912012"/>
          </a:xfrm>
          <a:solidFill>
            <a:srgbClr val="FF33CC"/>
          </a:solidFill>
        </p:grpSpPr>
        <p:sp>
          <p:nvSpPr>
            <p:cNvPr id="53" name="Rectangle 52"/>
            <p:cNvSpPr/>
            <p:nvPr/>
          </p:nvSpPr>
          <p:spPr>
            <a:xfrm>
              <a:off x="680169" y="1926109"/>
              <a:ext cx="3540920" cy="29120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70000"/>
                  </a:schemeClr>
                </a:solidFill>
                <a:latin typeface="Roboto" panose="020B0604020202020204" charset="0"/>
                <a:ea typeface="Roboto" panose="020B0604020202020204" charset="0"/>
                <a:cs typeface="Roboto" panose="020B0604020202020204" charset="0"/>
              </a:endParaRPr>
            </a:p>
          </p:txBody>
        </p:sp>
        <p:sp>
          <p:nvSpPr>
            <p:cNvPr id="55" name="Rectangle 54"/>
            <p:cNvSpPr/>
            <p:nvPr/>
          </p:nvSpPr>
          <p:spPr>
            <a:xfrm>
              <a:off x="1244921" y="2320197"/>
              <a:ext cx="1582686" cy="1169682"/>
            </a:xfrm>
            <a:prstGeom prst="rect">
              <a:avLst/>
            </a:prstGeom>
            <a:grpFill/>
          </p:spPr>
          <p:txBody>
            <a:bodyPr wrap="none">
              <a:spAutoFit/>
            </a:bodyPr>
            <a:lstStyle/>
            <a:p>
              <a:r>
                <a:rPr lang="en-US" sz="5400" dirty="0" smtClean="0">
                  <a:solidFill>
                    <a:schemeClr val="bg1"/>
                  </a:solidFill>
                  <a:latin typeface="Roboto" panose="020B0604020202020204" charset="0"/>
                  <a:ea typeface="Roboto" panose="020B0604020202020204" charset="0"/>
                  <a:cs typeface="Roboto" panose="020B0604020202020204" charset="0"/>
                </a:rPr>
                <a:t>02</a:t>
              </a:r>
              <a:endParaRPr lang="en-US" sz="5400" dirty="0">
                <a:solidFill>
                  <a:schemeClr val="bg1"/>
                </a:solidFill>
                <a:latin typeface="Roboto" panose="020B0604020202020204" charset="0"/>
                <a:ea typeface="Roboto" panose="020B0604020202020204" charset="0"/>
                <a:cs typeface="Roboto" panose="020B0604020202020204" charset="0"/>
              </a:endParaRPr>
            </a:p>
          </p:txBody>
        </p:sp>
        <p:sp>
          <p:nvSpPr>
            <p:cNvPr id="56" name="Rectangle 55"/>
            <p:cNvSpPr/>
            <p:nvPr/>
          </p:nvSpPr>
          <p:spPr>
            <a:xfrm>
              <a:off x="1076056" y="2287300"/>
              <a:ext cx="108000" cy="9448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cs typeface="Roboto" panose="020B0604020202020204" charset="0"/>
              </a:endParaRPr>
            </a:p>
          </p:txBody>
        </p:sp>
        <p:sp>
          <p:nvSpPr>
            <p:cNvPr id="57" name="Rectangle 56"/>
            <p:cNvSpPr/>
            <p:nvPr/>
          </p:nvSpPr>
          <p:spPr>
            <a:xfrm>
              <a:off x="921394" y="3611088"/>
              <a:ext cx="3194452" cy="467873"/>
            </a:xfrm>
            <a:prstGeom prst="rect">
              <a:avLst/>
            </a:prstGeom>
            <a:grpFill/>
          </p:spPr>
          <p:txBody>
            <a:bodyPr wrap="square">
              <a:spAutoFit/>
            </a:bodyPr>
            <a:lstStyle/>
            <a:p>
              <a:r>
                <a:rPr lang="en-US" dirty="0" smtClean="0">
                  <a:solidFill>
                    <a:schemeClr val="bg1"/>
                  </a:solidFill>
                  <a:latin typeface="Roboto" panose="020B0604020202020204" charset="0"/>
                  <a:ea typeface="Roboto" panose="020B0604020202020204" charset="0"/>
                  <a:cs typeface="Roboto" panose="020B0604020202020204" charset="0"/>
                </a:rPr>
                <a:t>DASAR TEORI</a:t>
              </a:r>
              <a:endParaRPr lang="en-US" dirty="0">
                <a:latin typeface="Roboto" panose="020B0604020202020204" charset="0"/>
                <a:ea typeface="Roboto" panose="020B0604020202020204" charset="0"/>
                <a:cs typeface="Roboto" panose="020B0604020202020204" charset="0"/>
              </a:endParaRPr>
            </a:p>
          </p:txBody>
        </p:sp>
        <p:sp>
          <p:nvSpPr>
            <p:cNvPr id="65" name="타원 123"/>
            <p:cNvSpPr/>
            <p:nvPr/>
          </p:nvSpPr>
          <p:spPr>
            <a:xfrm>
              <a:off x="2616296" y="2236103"/>
              <a:ext cx="1376269" cy="12089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grpSp>
      <p:sp>
        <p:nvSpPr>
          <p:cNvPr id="66" name="타원 123"/>
          <p:cNvSpPr/>
          <p:nvPr/>
        </p:nvSpPr>
        <p:spPr>
          <a:xfrm>
            <a:off x="3851644" y="2621273"/>
            <a:ext cx="829671" cy="95429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67" name="타원 123"/>
          <p:cNvSpPr/>
          <p:nvPr/>
        </p:nvSpPr>
        <p:spPr>
          <a:xfrm>
            <a:off x="6137424" y="2563757"/>
            <a:ext cx="829671" cy="95429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Roboto" panose="020B0604020202020204" charset="0"/>
              <a:ea typeface="Roboto" panose="020B0604020202020204" charset="0"/>
              <a:cs typeface="Roboto" panose="020B0604020202020204" charset="0"/>
            </a:endParaRPr>
          </a:p>
        </p:txBody>
      </p:sp>
      <p:sp>
        <p:nvSpPr>
          <p:cNvPr id="69" name="Shape 274"/>
          <p:cNvSpPr/>
          <p:nvPr/>
        </p:nvSpPr>
        <p:spPr>
          <a:xfrm>
            <a:off x="6286319" y="2698771"/>
            <a:ext cx="598212" cy="64614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solidFill>
                <a:srgbClr val="434343"/>
              </a:solidFill>
            </a:endParaRPr>
          </a:p>
        </p:txBody>
      </p:sp>
    </p:spTree>
    <p:extLst>
      <p:ext uri="{BB962C8B-B14F-4D97-AF65-F5344CB8AC3E}">
        <p14:creationId xmlns:p14="http://schemas.microsoft.com/office/powerpoint/2010/main" val="169606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par>
                                <p:cTn id="8" presetID="22" presetClass="entr" presetSubtype="4"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500"/>
                                        <p:tgtEl>
                                          <p:spTgt spid="43"/>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par>
                                <p:cTn id="20" presetID="22" presetClass="entr" presetSubtype="4"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down)">
                                      <p:cBhvr>
                                        <p:cTn id="22" dur="500"/>
                                        <p:tgtEl>
                                          <p:spTgt spid="5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wipe(down)">
                                      <p:cBhvr>
                                        <p:cTn id="28" dur="500"/>
                                        <p:tgtEl>
                                          <p:spTgt spid="67"/>
                                        </p:tgtEl>
                                      </p:cBhvr>
                                    </p:animEffect>
                                  </p:childTnLst>
                                </p:cTn>
                              </p:par>
                              <p:par>
                                <p:cTn id="29" presetID="1" presetClass="entr" presetSubtype="0" fill="hold" grpId="1"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26" presetClass="emph" presetSubtype="0" repeatCount="indefinite" fill="hold" grpId="0" nodeType="withEffect">
                                  <p:stCondLst>
                                    <p:cond delay="0"/>
                                  </p:stCondLst>
                                  <p:childTnLst>
                                    <p:animEffect transition="out" filter="fade">
                                      <p:cBhvr>
                                        <p:cTn id="32" dur="1000" tmFilter="0, 0; .2, .5; .8, .5; 1, 0"/>
                                        <p:tgtEl>
                                          <p:spTgt spid="69"/>
                                        </p:tgtEl>
                                      </p:cBhvr>
                                    </p:animEffect>
                                    <p:animScale>
                                      <p:cBhvr>
                                        <p:cTn id="33" dur="500" autoRev="1" fill="hold"/>
                                        <p:tgtEl>
                                          <p:spTgt spid="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6" grpId="0" animBg="1"/>
      <p:bldP spid="67" grpId="0" animBg="1"/>
      <p:bldP spid="69" grpId="0" animBg="1"/>
      <p:bldP spid="6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0"/>
            <a:ext cx="7218947" cy="1553662"/>
            <a:chOff x="0" y="0"/>
            <a:chExt cx="7218947" cy="1553662"/>
          </a:xfrm>
        </p:grpSpPr>
        <p:sp>
          <p:nvSpPr>
            <p:cNvPr id="17" name="Rectangle 16"/>
            <p:cNvSpPr/>
            <p:nvPr/>
          </p:nvSpPr>
          <p:spPr>
            <a:xfrm>
              <a:off x="0" y="0"/>
              <a:ext cx="5646821" cy="15536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ight Triangle 17"/>
            <p:cNvSpPr/>
            <p:nvPr/>
          </p:nvSpPr>
          <p:spPr>
            <a:xfrm rot="5400000">
              <a:off x="5662863" y="-16042"/>
              <a:ext cx="1540042" cy="1572126"/>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20"/>
          <p:cNvSpPr/>
          <p:nvPr/>
        </p:nvSpPr>
        <p:spPr>
          <a:xfrm>
            <a:off x="0" y="401053"/>
            <a:ext cx="6400800" cy="91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rot="5400000">
            <a:off x="6392780" y="409078"/>
            <a:ext cx="914398" cy="89835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rot="8277713">
            <a:off x="6810786" y="219037"/>
            <a:ext cx="418308" cy="381668"/>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46702" y="-335547"/>
            <a:ext cx="11954217" cy="2387600"/>
          </a:xfrm>
          <a:prstGeom prst="rect">
            <a:avLst/>
          </a:prstGeom>
          <a:ln>
            <a:noFill/>
          </a:ln>
          <a:effectLst>
            <a:glow rad="228600">
              <a:schemeClr val="accent5">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Perancangan</a:t>
            </a:r>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 </a:t>
            </a:r>
            <a:r>
              <a:rPr lang="en-US" sz="4000" dirty="0" err="1"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Sistem</a:t>
            </a:r>
            <a:r>
              <a:rPr lang="en-US" sz="4000" dirty="0" smtClean="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rPr>
              <a:t> Safety Riding</a:t>
            </a:r>
            <a:endParaRPr lang="id-ID" sz="4000" i="1" dirty="0">
              <a:ln w="25400">
                <a:solidFill>
                  <a:schemeClr val="tx1"/>
                </a:solidFill>
              </a:ln>
              <a:solidFill>
                <a:schemeClr val="tx1">
                  <a:lumMod val="95000"/>
                  <a:lumOff val="5000"/>
                  <a:alpha val="97000"/>
                </a:schemeClr>
              </a:solidFill>
              <a:effectLst>
                <a:glow rad="381000">
                  <a:schemeClr val="bg1"/>
                </a:glow>
                <a:outerShdw blurRad="25400" dist="19050" dir="2700000" algn="tl" rotWithShape="0">
                  <a:schemeClr val="tx1">
                    <a:alpha val="41000"/>
                  </a:schemeClr>
                </a:outerShdw>
              </a:effectLst>
              <a:latin typeface="+mn-lt"/>
            </a:endParaRPr>
          </a:p>
        </p:txBody>
      </p:sp>
      <p:grpSp>
        <p:nvGrpSpPr>
          <p:cNvPr id="16" name="Group 15"/>
          <p:cNvGrpSpPr/>
          <p:nvPr/>
        </p:nvGrpSpPr>
        <p:grpSpPr>
          <a:xfrm>
            <a:off x="0" y="6448925"/>
            <a:ext cx="10299032" cy="425117"/>
            <a:chOff x="0" y="6360967"/>
            <a:chExt cx="9861821" cy="497034"/>
          </a:xfrm>
          <a:solidFill>
            <a:schemeClr val="bg2">
              <a:lumMod val="50000"/>
            </a:schemeClr>
          </a:solidFill>
        </p:grpSpPr>
        <p:sp>
          <p:nvSpPr>
            <p:cNvPr id="9" name="Rectangle 8"/>
            <p:cNvSpPr/>
            <p:nvPr/>
          </p:nvSpPr>
          <p:spPr>
            <a:xfrm>
              <a:off x="0" y="6360967"/>
              <a:ext cx="9200271" cy="497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rot="5400000">
              <a:off x="9282530" y="6278709"/>
              <a:ext cx="497032" cy="66155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Picture 3" descr="C:\Users\mahasiswa\Desktop\filk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316" y="6270785"/>
            <a:ext cx="2137548" cy="79157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3400354" y="1588428"/>
            <a:ext cx="4770128" cy="4791761"/>
          </a:xfrm>
          <a:prstGeom prst="rect">
            <a:avLst/>
          </a:prstGeom>
        </p:spPr>
      </p:pic>
    </p:spTree>
    <p:extLst>
      <p:ext uri="{BB962C8B-B14F-4D97-AF65-F5344CB8AC3E}">
        <p14:creationId xmlns:p14="http://schemas.microsoft.com/office/powerpoint/2010/main" val="4132030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2317</TotalTime>
  <Words>1237</Words>
  <Application>Microsoft Office PowerPoint</Application>
  <PresentationFormat>Widescreen</PresentationFormat>
  <Paragraphs>605</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Arvo</vt:lpstr>
      <vt:lpstr>Calibri</vt:lpstr>
      <vt:lpstr>Calibri Light</vt:lpstr>
      <vt:lpstr>Cambria Math</vt:lpstr>
      <vt:lpstr>Roboto</vt:lpstr>
      <vt:lpstr>Roboto Condensed</vt:lpstr>
      <vt:lpstr>Times New Roman</vt:lpstr>
      <vt:lpstr>Wingdings</vt:lpstr>
      <vt:lpstr>Office Theme</vt:lpstr>
      <vt:lpstr>IMPLEMENTASI EMBEDDED SYSTEM UNTUK KEAMANAN BERKENDARA KENDARAAN RODA DUA BERDASARKAN GUNCANGAN DAN KECEPATAN MENGGUNAKAN METODE NAIVE BAYES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KENDALI NAVIGASI AR DRONE QUADCOPTER MENGGUNAKAN SUARA MELALUI SMARTPHONE DAN ARDUINO</dc:title>
  <dc:creator>Ive</dc:creator>
  <cp:lastModifiedBy>IveGanteng</cp:lastModifiedBy>
  <cp:revision>160</cp:revision>
  <dcterms:created xsi:type="dcterms:W3CDTF">2017-06-27T13:53:06Z</dcterms:created>
  <dcterms:modified xsi:type="dcterms:W3CDTF">2018-08-28T11:31:57Z</dcterms:modified>
</cp:coreProperties>
</file>