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1CAEF-099A-4F09-BDB1-DBA381BD5A07}" v="1" dt="2020-06-03T23:04:50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0CC6-7CAE-4DFE-87AE-A5272751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hr-HR" sz="6000" dirty="0"/>
              <a:t>Apstraktna tvornica</a:t>
            </a:r>
            <a:br>
              <a:rPr lang="hr-HR" sz="6000" dirty="0"/>
            </a:br>
            <a:r>
              <a:rPr lang="hr-HR" sz="6000" dirty="0"/>
              <a:t> </a:t>
            </a:r>
            <a:r>
              <a:rPr lang="hr-HR" sz="3600" dirty="0"/>
              <a:t>(</a:t>
            </a:r>
            <a:r>
              <a:rPr lang="hr-HR" sz="3600" i="1" dirty="0" err="1"/>
              <a:t>Abstract</a:t>
            </a:r>
            <a:r>
              <a:rPr lang="hr-HR" sz="3600" i="1" dirty="0"/>
              <a:t> </a:t>
            </a:r>
            <a:r>
              <a:rPr lang="hr-HR" sz="3600" i="1" dirty="0" err="1"/>
              <a:t>factory</a:t>
            </a:r>
            <a:r>
              <a:rPr lang="hr-HR" sz="3600" dirty="0"/>
              <a:t>)</a:t>
            </a:r>
            <a:br>
              <a:rPr lang="hr-HR" sz="6000" dirty="0"/>
            </a:br>
            <a:endParaRPr lang="hr-HR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FC73C-2123-4F75-8B17-BB4BD928AC62}"/>
              </a:ext>
            </a:extLst>
          </p:cNvPr>
          <p:cNvSpPr txBox="1"/>
          <p:nvPr/>
        </p:nvSpPr>
        <p:spPr>
          <a:xfrm>
            <a:off x="6753225" y="608038"/>
            <a:ext cx="420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Visoka škola za informacijske tehnologije</a:t>
            </a:r>
          </a:p>
          <a:p>
            <a:r>
              <a:rPr lang="hr-HR" dirty="0"/>
              <a:t>Kolegij: Objektno orijentirano modeliranje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315EA-5324-412C-8276-29DDE228AEF0}"/>
              </a:ext>
            </a:extLst>
          </p:cNvPr>
          <p:cNvSpPr txBox="1"/>
          <p:nvPr/>
        </p:nvSpPr>
        <p:spPr>
          <a:xfrm>
            <a:off x="1578803" y="5441806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Student: Ivan Batinić</a:t>
            </a:r>
          </a:p>
          <a:p>
            <a:r>
              <a:rPr lang="hr-HR" dirty="0"/>
              <a:t>Zagreb, 03.06.2020.</a:t>
            </a:r>
          </a:p>
        </p:txBody>
      </p:sp>
    </p:spTree>
    <p:extLst>
      <p:ext uri="{BB962C8B-B14F-4D97-AF65-F5344CB8AC3E}">
        <p14:creationId xmlns:p14="http://schemas.microsoft.com/office/powerpoint/2010/main" val="399566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057-656E-4F29-89A4-A5C615B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5FF-A6CB-439C-AC45-15F1D6D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50906" cy="3581400"/>
          </a:xfrm>
        </p:spPr>
        <p:txBody>
          <a:bodyPr/>
          <a:lstStyle/>
          <a:p>
            <a:r>
              <a:rPr lang="hr-HR" dirty="0"/>
              <a:t>Sučelje za proizvod (formu) sadrži metodu za zatvaranje prozora </a:t>
            </a:r>
          </a:p>
          <a:p>
            <a:endParaRPr lang="hr-H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72DF3-ADDE-4522-8C89-6B12B0C50CD2}"/>
              </a:ext>
            </a:extLst>
          </p:cNvPr>
          <p:cNvSpPr txBox="1"/>
          <p:nvPr/>
        </p:nvSpPr>
        <p:spPr>
          <a:xfrm>
            <a:off x="6568751" y="2090057"/>
            <a:ext cx="3354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public interface </a:t>
            </a:r>
            <a:r>
              <a:rPr lang="en-US" dirty="0" err="1">
                <a:solidFill>
                  <a:srgbClr val="00B050"/>
                </a:solidFill>
              </a:rPr>
              <a:t>IAbstractProduct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00B0F0"/>
                </a:solidFill>
              </a:rPr>
              <a:t>        void </a:t>
            </a:r>
            <a:r>
              <a:rPr lang="en-US" dirty="0" err="1"/>
              <a:t>CloseForm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/>
              <a:t>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732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057-656E-4F29-89A4-A5C615B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5FF-A6CB-439C-AC45-15F1D6D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3750906" cy="35814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Tvornica </a:t>
            </a:r>
            <a:r>
              <a:rPr lang="en-US" dirty="0" err="1">
                <a:solidFill>
                  <a:srgbClr val="007434"/>
                </a:solidFill>
              </a:rPr>
              <a:t>FixedSizeWindowFactory</a:t>
            </a:r>
            <a:r>
              <a:rPr lang="hr-HR" dirty="0"/>
              <a:t> za izradu klase </a:t>
            </a:r>
            <a:r>
              <a:rPr lang="hr-HR" dirty="0" err="1"/>
              <a:t>FormProduct</a:t>
            </a:r>
            <a:r>
              <a:rPr lang="hr-HR" dirty="0"/>
              <a:t>(forma) sa </a:t>
            </a:r>
            <a:r>
              <a:rPr lang="hr-HR" dirty="0" err="1"/>
              <a:t>false</a:t>
            </a:r>
            <a:r>
              <a:rPr lang="hr-HR" dirty="0"/>
              <a:t> parametrom za promjenu veličine prozora</a:t>
            </a:r>
          </a:p>
          <a:p>
            <a:r>
              <a:rPr lang="hr-HR" dirty="0"/>
              <a:t>Tvornica</a:t>
            </a:r>
            <a:r>
              <a:rPr lang="hr-HR" dirty="0">
                <a:solidFill>
                  <a:srgbClr val="007434"/>
                </a:solidFill>
              </a:rPr>
              <a:t> </a:t>
            </a:r>
            <a:r>
              <a:rPr lang="en-US" dirty="0" err="1">
                <a:solidFill>
                  <a:srgbClr val="007434"/>
                </a:solidFill>
              </a:rPr>
              <a:t>ResizableWindowFactory</a:t>
            </a:r>
            <a:r>
              <a:rPr lang="hr-HR" dirty="0">
                <a:solidFill>
                  <a:srgbClr val="007434"/>
                </a:solidFill>
              </a:rPr>
              <a:t> </a:t>
            </a:r>
            <a:r>
              <a:rPr lang="hr-HR" dirty="0"/>
              <a:t>za izradu klase </a:t>
            </a:r>
            <a:r>
              <a:rPr lang="hr-HR" dirty="0" err="1"/>
              <a:t>FormProduct</a:t>
            </a:r>
            <a:r>
              <a:rPr lang="hr-HR" dirty="0"/>
              <a:t>(forma) sa </a:t>
            </a:r>
            <a:r>
              <a:rPr lang="hr-HR" dirty="0" err="1"/>
              <a:t>true</a:t>
            </a:r>
            <a:r>
              <a:rPr lang="hr-HR" dirty="0"/>
              <a:t> parametrom za promjenu veličine prozora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72DF3-ADDE-4522-8C89-6B12B0C50CD2}"/>
              </a:ext>
            </a:extLst>
          </p:cNvPr>
          <p:cNvSpPr txBox="1"/>
          <p:nvPr/>
        </p:nvSpPr>
        <p:spPr>
          <a:xfrm>
            <a:off x="6484861" y="1270337"/>
            <a:ext cx="4879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class </a:t>
            </a:r>
            <a:r>
              <a:rPr lang="en-US" dirty="0" err="1">
                <a:solidFill>
                  <a:srgbClr val="007434"/>
                </a:solidFill>
              </a:rPr>
              <a:t>FixedSizeWindowFactory</a:t>
            </a:r>
            <a:r>
              <a:rPr lang="en-US" dirty="0">
                <a:solidFill>
                  <a:srgbClr val="00B0F0"/>
                </a:solidFill>
              </a:rPr>
              <a:t> : </a:t>
            </a:r>
            <a:r>
              <a:rPr lang="en-US" dirty="0" err="1">
                <a:solidFill>
                  <a:srgbClr val="00B050"/>
                </a:solidFill>
              </a:rPr>
              <a:t>IAbstractFactory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00B0F0"/>
                </a:solidFill>
              </a:rPr>
              <a:t>        public </a:t>
            </a:r>
            <a:r>
              <a:rPr lang="en-US" dirty="0" err="1">
                <a:solidFill>
                  <a:srgbClr val="00B050"/>
                </a:solidFill>
              </a:rPr>
              <a:t>IAbstractProduct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CreateProduct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return new </a:t>
            </a:r>
            <a:r>
              <a:rPr lang="en-US" dirty="0" err="1">
                <a:solidFill>
                  <a:srgbClr val="007434"/>
                </a:solidFill>
              </a:rPr>
              <a:t>FormProduct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/>
              <a:t>}</a:t>
            </a:r>
          </a:p>
          <a:p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/>
              <a:t>}</a:t>
            </a:r>
            <a:endParaRPr lang="hr-HR" dirty="0"/>
          </a:p>
          <a:p>
            <a:endParaRPr lang="hr-HR" dirty="0"/>
          </a:p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7434"/>
                </a:solidFill>
              </a:rPr>
              <a:t>ResizableWindowFactory</a:t>
            </a:r>
            <a:r>
              <a:rPr lang="en-US" dirty="0"/>
              <a:t> : </a:t>
            </a:r>
            <a:r>
              <a:rPr lang="en-US" dirty="0" err="1">
                <a:solidFill>
                  <a:srgbClr val="00B050"/>
                </a:solidFill>
              </a:rPr>
              <a:t>IAbstractFactory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IAbstractProduct</a:t>
            </a:r>
            <a:r>
              <a:rPr lang="en-US" dirty="0"/>
              <a:t> </a:t>
            </a:r>
            <a:r>
              <a:rPr lang="en-US" dirty="0" err="1"/>
              <a:t>CreateProduct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7434"/>
                </a:solidFill>
              </a:rPr>
              <a:t>FormProduct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58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057-656E-4F29-89A4-A5C615B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5FF-A6CB-439C-AC45-15F1D6D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3750906" cy="3581400"/>
          </a:xfrm>
        </p:spPr>
        <p:txBody>
          <a:bodyPr>
            <a:normAutofit/>
          </a:bodyPr>
          <a:lstStyle/>
          <a:p>
            <a:r>
              <a:rPr lang="hr-HR" dirty="0"/>
              <a:t>Klasa </a:t>
            </a:r>
            <a:r>
              <a:rPr lang="en-US" dirty="0" err="1">
                <a:solidFill>
                  <a:srgbClr val="007434"/>
                </a:solidFill>
              </a:rPr>
              <a:t>FormProduct</a:t>
            </a:r>
            <a:r>
              <a:rPr lang="hr-HR" dirty="0">
                <a:solidFill>
                  <a:srgbClr val="007434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je „proizvod”, nasljeđuje iz klase </a:t>
            </a:r>
            <a:r>
              <a:rPr lang="en-US" dirty="0">
                <a:solidFill>
                  <a:srgbClr val="00B050"/>
                </a:solidFill>
              </a:rPr>
              <a:t>Form</a:t>
            </a:r>
            <a:r>
              <a:rPr lang="hr-HR" dirty="0">
                <a:solidFill>
                  <a:schemeClr val="tx1"/>
                </a:solidFill>
              </a:rPr>
              <a:t> i sučelja </a:t>
            </a:r>
            <a:r>
              <a:rPr lang="en-US" dirty="0" err="1">
                <a:solidFill>
                  <a:srgbClr val="00B050"/>
                </a:solidFill>
              </a:rPr>
              <a:t>IAbstractProduct</a:t>
            </a:r>
            <a:r>
              <a:rPr lang="hr-HR" dirty="0">
                <a:solidFill>
                  <a:srgbClr val="00B050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te prima </a:t>
            </a:r>
            <a:r>
              <a:rPr lang="hr-HR" dirty="0" err="1">
                <a:solidFill>
                  <a:schemeClr val="tx1"/>
                </a:solidFill>
              </a:rPr>
              <a:t>boolean</a:t>
            </a:r>
            <a:r>
              <a:rPr lang="hr-HR" dirty="0">
                <a:solidFill>
                  <a:srgbClr val="00B050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argument u konstruktoru za određivanje dozvole promjene veličine prozora.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72DF3-ADDE-4522-8C89-6B12B0C50CD2}"/>
              </a:ext>
            </a:extLst>
          </p:cNvPr>
          <p:cNvSpPr txBox="1"/>
          <p:nvPr/>
        </p:nvSpPr>
        <p:spPr>
          <a:xfrm>
            <a:off x="5352348" y="685800"/>
            <a:ext cx="62301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public partial class </a:t>
            </a:r>
            <a:r>
              <a:rPr lang="en-US" sz="1400" dirty="0" err="1">
                <a:solidFill>
                  <a:srgbClr val="007434"/>
                </a:solidFill>
              </a:rPr>
              <a:t>FormProduct</a:t>
            </a:r>
            <a:r>
              <a:rPr lang="en-US" sz="1400" dirty="0">
                <a:solidFill>
                  <a:srgbClr val="00B0F0"/>
                </a:solidFill>
              </a:rPr>
              <a:t> : </a:t>
            </a:r>
            <a:r>
              <a:rPr lang="en-US" sz="1400" dirty="0">
                <a:solidFill>
                  <a:srgbClr val="00B050"/>
                </a:solidFill>
              </a:rPr>
              <a:t>Form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IAbstractProduct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public </a:t>
            </a:r>
            <a:r>
              <a:rPr lang="en-US" sz="1400" dirty="0" err="1">
                <a:solidFill>
                  <a:srgbClr val="007434"/>
                </a:solidFill>
              </a:rPr>
              <a:t>FormProduct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F0"/>
                </a:solidFill>
              </a:rPr>
              <a:t>bool </a:t>
            </a:r>
            <a:r>
              <a:rPr lang="en-US" sz="1400" dirty="0"/>
              <a:t>resizable)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InitializeComponent</a:t>
            </a:r>
            <a:r>
              <a:rPr lang="en-US" sz="1400" dirty="0"/>
              <a:t>();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if </a:t>
            </a:r>
            <a:r>
              <a:rPr lang="en-US" sz="1400" dirty="0"/>
              <a:t>(!resizable)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    </a:t>
            </a:r>
            <a:r>
              <a:rPr lang="en-US" sz="1400" dirty="0" err="1">
                <a:solidFill>
                  <a:srgbClr val="00B0F0"/>
                </a:solidFill>
              </a:rPr>
              <a:t>this.</a:t>
            </a:r>
            <a:r>
              <a:rPr lang="en-US" sz="1400" dirty="0" err="1"/>
              <a:t>FormBorderStyle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FormBorderStyle</a:t>
            </a:r>
            <a:r>
              <a:rPr lang="en-US" sz="1400" dirty="0" err="1">
                <a:solidFill>
                  <a:srgbClr val="00B0F0"/>
                </a:solidFill>
              </a:rPr>
              <a:t>.FixedSingle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    </a:t>
            </a:r>
            <a:r>
              <a:rPr lang="en-US" sz="1400" dirty="0" err="1">
                <a:solidFill>
                  <a:srgbClr val="00B0F0"/>
                </a:solidFill>
              </a:rPr>
              <a:t>this.</a:t>
            </a:r>
            <a:r>
              <a:rPr lang="en-US" sz="1400" dirty="0" err="1"/>
              <a:t>MinimizeBox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B0F0"/>
                </a:solidFill>
              </a:rPr>
              <a:t> false;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    </a:t>
            </a:r>
            <a:r>
              <a:rPr lang="en-US" sz="1400" dirty="0" err="1">
                <a:solidFill>
                  <a:srgbClr val="00B0F0"/>
                </a:solidFill>
              </a:rPr>
              <a:t>this.</a:t>
            </a:r>
            <a:r>
              <a:rPr lang="en-US" sz="1400" dirty="0" err="1"/>
              <a:t>MaximizeBox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B0F0"/>
                </a:solidFill>
              </a:rPr>
              <a:t> false;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this.</a:t>
            </a:r>
            <a:r>
              <a:rPr lang="en-US" sz="1400" dirty="0" err="1"/>
              <a:t>Show</a:t>
            </a:r>
            <a:r>
              <a:rPr lang="en-US" sz="1400" dirty="0"/>
              <a:t>();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}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        public void </a:t>
            </a:r>
            <a:r>
              <a:rPr lang="en-US" sz="1400" dirty="0" err="1"/>
              <a:t>CloseForm</a:t>
            </a:r>
            <a:r>
              <a:rPr lang="en-US" sz="1400" dirty="0"/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this.</a:t>
            </a:r>
            <a:r>
              <a:rPr lang="en-US" sz="1400" dirty="0" err="1"/>
              <a:t>Close</a:t>
            </a:r>
            <a:r>
              <a:rPr lang="en-US" sz="1400" dirty="0"/>
              <a:t>();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}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        private void </a:t>
            </a:r>
            <a:r>
              <a:rPr lang="en-US" sz="1400" dirty="0" err="1"/>
              <a:t>btnOk_Click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F0"/>
                </a:solidFill>
              </a:rPr>
              <a:t>object </a:t>
            </a:r>
            <a:r>
              <a:rPr lang="en-US" sz="1400" dirty="0"/>
              <a:t>sender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EventArgs</a:t>
            </a:r>
            <a:r>
              <a:rPr lang="en-US" sz="1400" dirty="0">
                <a:solidFill>
                  <a:srgbClr val="00B0F0"/>
                </a:solidFill>
              </a:rPr>
              <a:t> 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/>
              <a:t>CloseForm</a:t>
            </a:r>
            <a:r>
              <a:rPr lang="en-US" sz="1400" dirty="0"/>
              <a:t>();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dirty="0"/>
              <a:t>}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99829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4DE7-B242-49AE-BA35-36C408FF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7188-1365-475E-9EF7-4223297F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r-HR" dirty="0"/>
              <a:t>Dijagram klasa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F70BE-455A-4710-BBB5-A38B255A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02" y="439833"/>
            <a:ext cx="6742048" cy="58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E69-974B-4648-BEFF-AADB893AA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2608"/>
            <a:ext cx="8361229" cy="2098226"/>
          </a:xfrm>
        </p:spPr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27C8A-01F5-4EB0-B93F-2B2FFE8D5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Možete postaviti pitanja</a:t>
            </a:r>
          </a:p>
        </p:txBody>
      </p:sp>
    </p:spTree>
    <p:extLst>
      <p:ext uri="{BB962C8B-B14F-4D97-AF65-F5344CB8AC3E}">
        <p14:creationId xmlns:p14="http://schemas.microsoft.com/office/powerpoint/2010/main" val="11438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CB0-C38D-4866-8CB4-59BDF82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13D5-89B7-4320-95CF-3273315C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Kreacijski obrasci - općenito</a:t>
            </a:r>
          </a:p>
          <a:p>
            <a:r>
              <a:rPr lang="hr-HR" dirty="0"/>
              <a:t>Apstraktna tvornica</a:t>
            </a:r>
          </a:p>
          <a:p>
            <a:pPr lvl="1"/>
            <a:r>
              <a:rPr lang="hr-HR" dirty="0"/>
              <a:t>Namjena</a:t>
            </a:r>
          </a:p>
          <a:p>
            <a:pPr lvl="1"/>
            <a:r>
              <a:rPr lang="hr-HR" dirty="0"/>
              <a:t>Alternativni naziv</a:t>
            </a:r>
          </a:p>
          <a:p>
            <a:pPr lvl="1"/>
            <a:r>
              <a:rPr lang="hr-HR" dirty="0"/>
              <a:t>Motivacija</a:t>
            </a:r>
          </a:p>
          <a:p>
            <a:pPr lvl="1"/>
            <a:r>
              <a:rPr lang="hr-HR" dirty="0"/>
              <a:t>Kada koristiti</a:t>
            </a:r>
          </a:p>
          <a:p>
            <a:pPr lvl="1"/>
            <a:r>
              <a:rPr lang="hr-HR" dirty="0"/>
              <a:t>Struktura</a:t>
            </a:r>
          </a:p>
          <a:p>
            <a:pPr lvl="1"/>
            <a:r>
              <a:rPr lang="hr-HR" dirty="0"/>
              <a:t>Primjer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63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A07B-7B90-49FC-907F-0F9F6B35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Kreacijski obrasci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8F0A-52DC-49D0-9B48-36848318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Obrasci koji upravljaju mehanizmima kreiranja objekata</a:t>
            </a:r>
          </a:p>
          <a:p>
            <a:r>
              <a:rPr lang="hr-HR" dirty="0"/>
              <a:t>Moderno programiranje oslanja se više na kompoziciju objekata nego na nasljeđivanje</a:t>
            </a:r>
          </a:p>
          <a:p>
            <a:r>
              <a:rPr lang="hr-HR" dirty="0"/>
              <a:t>Definira se manji set osnovnih ponašanja koji se mogu složiti u kompleksno</a:t>
            </a:r>
          </a:p>
          <a:p>
            <a:r>
              <a:rPr lang="hr-HR" dirty="0"/>
              <a:t>Stvaranje objekta na najprikladniji način za određenu situaciju</a:t>
            </a:r>
          </a:p>
          <a:p>
            <a:r>
              <a:rPr lang="hr-HR" dirty="0"/>
              <a:t>Smanjenje kompleksnosti i nestabilnosti</a:t>
            </a:r>
          </a:p>
          <a:p>
            <a:r>
              <a:rPr lang="hr-HR" dirty="0"/>
              <a:t>Dizajn postaje fleksibilniji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08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7F7F-7DC4-42F4-8C14-294A9FAE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3334"/>
          </a:xfrm>
        </p:spPr>
        <p:txBody>
          <a:bodyPr/>
          <a:lstStyle/>
          <a:p>
            <a:r>
              <a:rPr lang="hr-HR" dirty="0"/>
              <a:t>Apstraktna tvornica</a:t>
            </a:r>
            <a:br>
              <a:rPr lang="hr-HR" dirty="0"/>
            </a:br>
            <a:r>
              <a:rPr lang="hr-HR" sz="2400" dirty="0"/>
              <a:t>(</a:t>
            </a:r>
            <a:r>
              <a:rPr lang="hr-HR" sz="2400" i="1" dirty="0" err="1"/>
              <a:t>Abstract</a:t>
            </a:r>
            <a:r>
              <a:rPr lang="hr-HR" sz="2400" dirty="0"/>
              <a:t> </a:t>
            </a:r>
            <a:r>
              <a:rPr lang="hr-HR" sz="2400" i="1" dirty="0" err="1"/>
              <a:t>factory</a:t>
            </a:r>
            <a:r>
              <a:rPr lang="hr-HR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0457-DA42-4E02-97F4-41A3D549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9134"/>
            <a:ext cx="9601200" cy="3988266"/>
          </a:xfrm>
        </p:spPr>
        <p:txBody>
          <a:bodyPr/>
          <a:lstStyle/>
          <a:p>
            <a:r>
              <a:rPr lang="hr-HR" dirty="0"/>
              <a:t>Može se nazvati i tvornicom tvornica</a:t>
            </a:r>
          </a:p>
          <a:p>
            <a:r>
              <a:rPr lang="hr-HR" dirty="0"/>
              <a:t>Enkapsulacija grupe individualnih tvornica zajedničkog „interesa” bez navođenja konkretnih klasa</a:t>
            </a:r>
          </a:p>
          <a:p>
            <a:r>
              <a:rPr lang="hr-HR" dirty="0"/>
              <a:t>Pojavljuje se najčešće u kompleksnim sistemima</a:t>
            </a:r>
          </a:p>
          <a:p>
            <a:r>
              <a:rPr lang="hr-HR" dirty="0"/>
              <a:t>U pravilu, svaka apstraktna tvornica ima više tvorničkih metoda</a:t>
            </a:r>
          </a:p>
          <a:p>
            <a:r>
              <a:rPr lang="hr-HR" dirty="0"/>
              <a:t>Omogućava izmjenu specifične implementacije bez izmjene koda </a:t>
            </a:r>
          </a:p>
          <a:p>
            <a:r>
              <a:rPr lang="hr-HR" dirty="0"/>
              <a:t>Može rezultirat uvećanjem kompleksnosti i otežano </a:t>
            </a:r>
            <a:r>
              <a:rPr lang="hr-HR" dirty="0" err="1"/>
              <a:t>debugiranje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63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098C-8574-41D5-A4D6-6A425534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hr-HR" dirty="0"/>
              <a:t>Namjena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D0DE-22BA-4CF3-BA72-D2823F34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hr-HR" sz="1800"/>
              <a:t>Pruža razinu indirektnosti koja apstrahira stvaranje obitelji povezanih ili ovisnih objekata bez izravnog određivanja njihovih konkretnih klasa</a:t>
            </a:r>
          </a:p>
          <a:p>
            <a:r>
              <a:rPr lang="hr-HR" sz="1800"/>
              <a:t>Objekt "tvornice" odgovoran je za pružanje kreativnih usluga za cijelu obitelj platformi</a:t>
            </a:r>
          </a:p>
          <a:p>
            <a:r>
              <a:rPr lang="hr-HR" sz="1800"/>
              <a:t>Klijenti koriste tvornički uzorak za izradu objekata platforme, ali ih nikada ne stvaraju izravno.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B602C-0104-4E08-957B-F4A0699C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194" y="2350235"/>
            <a:ext cx="483633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EEBD-CF87-4824-8B90-6538BF7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Alternativni naziv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39D3-FA70-496C-9691-24D3B210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Kit</a:t>
            </a:r>
          </a:p>
          <a:p>
            <a:r>
              <a:rPr lang="hr-HR" dirty="0"/>
              <a:t>Zbog korištenja „super tvornice” za gradnju drugih tvornica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8282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B4A-BCC8-4E9B-B2BC-D33E5AC1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r-HR" dirty="0"/>
              <a:t>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C559-5801-4A90-B408-3471B6F1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r-HR" dirty="0"/>
              <a:t>Primer:</a:t>
            </a:r>
          </a:p>
          <a:p>
            <a:pPr lvl="1"/>
            <a:r>
              <a:rPr lang="hr-HR" dirty="0"/>
              <a:t>Korištenje hipotetske aplikacije za crtanje 2D ili 3D objekata prema zahtjevu klijenta</a:t>
            </a:r>
          </a:p>
          <a:p>
            <a:pPr marL="530352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BFB35-71BC-4B7B-8E4F-C69862BD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95" y="1199811"/>
            <a:ext cx="6985638" cy="4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EC24-0A8A-43ED-B586-5D51BFA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Kada koristiti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AE-BF62-4F66-81CD-BCE2585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Želimo da sustav bude neovisan o </a:t>
            </a:r>
            <a:r>
              <a:rPr lang="hr-HR" dirty="0" err="1"/>
              <a:t>instanciranju</a:t>
            </a:r>
            <a:r>
              <a:rPr lang="hr-HR" dirty="0"/>
              <a:t> objekata</a:t>
            </a:r>
          </a:p>
          <a:p>
            <a:r>
              <a:rPr lang="hr-HR" dirty="0"/>
              <a:t>Sustav treba konfigurirati sa jednom ili više obitelji proizvoda</a:t>
            </a:r>
          </a:p>
          <a:p>
            <a:r>
              <a:rPr lang="hr-HR" dirty="0"/>
              <a:t>Obitelj srodnih proizvoda koncipirana je da se koristi zajedno</a:t>
            </a:r>
          </a:p>
          <a:p>
            <a:r>
              <a:rPr lang="hr-HR" dirty="0"/>
              <a:t>Klijenti su izolirani od implementacija biblioteka klase, pristupa se samo sučelju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868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057-656E-4F29-89A4-A5C615B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5FF-A6CB-439C-AC45-15F1D6D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50906" cy="3581400"/>
          </a:xfrm>
        </p:spPr>
        <p:txBody>
          <a:bodyPr/>
          <a:lstStyle/>
          <a:p>
            <a:r>
              <a:rPr lang="hr-HR" dirty="0"/>
              <a:t>Sučelje apstraktne tvornice za kreiranje dvije izvedbe prozora u Windows okruženju, prozor fiksne veličine i prozor kojem se može mijenjati veličina</a:t>
            </a:r>
          </a:p>
          <a:p>
            <a:r>
              <a:rPr lang="hr-HR" dirty="0" err="1"/>
              <a:t>Product</a:t>
            </a:r>
            <a:r>
              <a:rPr lang="hr-HR" dirty="0"/>
              <a:t> (proizvod) predstavlja konkretan prozor(formu) aplikacije </a:t>
            </a:r>
          </a:p>
          <a:p>
            <a:endParaRPr lang="hr-H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72DF3-ADDE-4522-8C89-6B12B0C50CD2}"/>
              </a:ext>
            </a:extLst>
          </p:cNvPr>
          <p:cNvSpPr txBox="1"/>
          <p:nvPr/>
        </p:nvSpPr>
        <p:spPr>
          <a:xfrm>
            <a:off x="6568751" y="2090057"/>
            <a:ext cx="3887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>
                <a:solidFill>
                  <a:srgbClr val="00B0F0"/>
                </a:solidFill>
              </a:rPr>
              <a:t>public</a:t>
            </a:r>
            <a:r>
              <a:rPr lang="hr-HR" dirty="0">
                <a:solidFill>
                  <a:srgbClr val="00B0F0"/>
                </a:solidFill>
              </a:rPr>
              <a:t> interface </a:t>
            </a:r>
            <a:r>
              <a:rPr lang="hr-HR" dirty="0" err="1">
                <a:solidFill>
                  <a:srgbClr val="00B050"/>
                </a:solidFill>
              </a:rPr>
              <a:t>IAbstractFactory</a:t>
            </a:r>
            <a:endParaRPr lang="hr-HR" dirty="0">
              <a:solidFill>
                <a:srgbClr val="00B050"/>
              </a:solidFill>
            </a:endParaRPr>
          </a:p>
          <a:p>
            <a:r>
              <a:rPr lang="hr-HR" dirty="0"/>
              <a:t>    {</a:t>
            </a:r>
          </a:p>
          <a:p>
            <a:r>
              <a:rPr lang="hr-HR" dirty="0"/>
              <a:t>        </a:t>
            </a:r>
            <a:r>
              <a:rPr lang="hr-HR" dirty="0" err="1">
                <a:solidFill>
                  <a:srgbClr val="00B050"/>
                </a:solidFill>
              </a:rPr>
              <a:t>IAbstractProduct</a:t>
            </a:r>
            <a:r>
              <a:rPr lang="hr-HR" dirty="0"/>
              <a:t> </a:t>
            </a:r>
            <a:r>
              <a:rPr lang="hr-HR" dirty="0" err="1"/>
              <a:t>CreateProduct</a:t>
            </a:r>
            <a:r>
              <a:rPr lang="hr-HR" dirty="0"/>
              <a:t>();</a:t>
            </a:r>
          </a:p>
          <a:p>
            <a:r>
              <a:rPr lang="hr-HR" dirty="0"/>
              <a:t>    }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2334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Apstraktna tvornica  (Abstract factory) </vt:lpstr>
      <vt:lpstr>Sadržaj</vt:lpstr>
      <vt:lpstr>Kreacijski obrasci</vt:lpstr>
      <vt:lpstr>Apstraktna tvornica (Abstract factory)</vt:lpstr>
      <vt:lpstr>Namjena</vt:lpstr>
      <vt:lpstr>Alternativni naziv</vt:lpstr>
      <vt:lpstr>Motivacija</vt:lpstr>
      <vt:lpstr>Kada koristiti</vt:lpstr>
      <vt:lpstr>Primjer</vt:lpstr>
      <vt:lpstr>Primjer</vt:lpstr>
      <vt:lpstr>Primjer</vt:lpstr>
      <vt:lpstr>Primjer</vt:lpstr>
      <vt:lpstr>Primjer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Apstraktna tvornica  (Abstract factory) </dc:title>
  <dc:creator>Ivan Batinić</dc:creator>
  <cp:lastModifiedBy>Ivan Batinić</cp:lastModifiedBy>
  <cp:revision>4</cp:revision>
  <dcterms:created xsi:type="dcterms:W3CDTF">2020-06-03T21:21:12Z</dcterms:created>
  <dcterms:modified xsi:type="dcterms:W3CDTF">2020-06-03T23:05:17Z</dcterms:modified>
</cp:coreProperties>
</file>