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76"/>
  </p:notesMasterIdLst>
  <p:handoutMasterIdLst>
    <p:handoutMasterId r:id="rId77"/>
  </p:handoutMasterIdLst>
  <p:sldIdLst>
    <p:sldId id="402" r:id="rId3"/>
    <p:sldId id="471" r:id="rId4"/>
    <p:sldId id="443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1" r:id="rId17"/>
    <p:sldId id="492" r:id="rId18"/>
    <p:sldId id="495" r:id="rId19"/>
    <p:sldId id="498" r:id="rId20"/>
    <p:sldId id="501" r:id="rId21"/>
    <p:sldId id="503" r:id="rId22"/>
    <p:sldId id="505" r:id="rId23"/>
    <p:sldId id="506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9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43" r:id="rId52"/>
    <p:sldId id="544" r:id="rId53"/>
    <p:sldId id="545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6" r:id="rId63"/>
    <p:sldId id="557" r:id="rId64"/>
    <p:sldId id="559" r:id="rId65"/>
    <p:sldId id="560" r:id="rId66"/>
    <p:sldId id="561" r:id="rId67"/>
    <p:sldId id="562" r:id="rId68"/>
    <p:sldId id="565" r:id="rId69"/>
    <p:sldId id="477" r:id="rId70"/>
    <p:sldId id="566" r:id="rId71"/>
    <p:sldId id="567" r:id="rId72"/>
    <p:sldId id="568" r:id="rId73"/>
    <p:sldId id="569" r:id="rId74"/>
    <p:sldId id="570" r:id="rId7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  <p14:sldId id="443"/>
          </p14:sldIdLst>
        </p14:section>
        <p14:section name="HTML Basics" id="{2BC3BB9A-1FE8-4A6D-9C33-83D72EFA1B19}">
          <p14:sldIdLst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mmon Tags" id="{3A51485B-89AA-4D8C-B7B9-C580F65E18C9}">
          <p14:sldIdLst>
            <p14:sldId id="491"/>
            <p14:sldId id="492"/>
            <p14:sldId id="495"/>
            <p14:sldId id="498"/>
            <p14:sldId id="501"/>
            <p14:sldId id="503"/>
            <p14:sldId id="505"/>
            <p14:sldId id="506"/>
            <p14:sldId id="507"/>
            <p14:sldId id="509"/>
            <p14:sldId id="510"/>
            <p14:sldId id="511"/>
            <p14:sldId id="512"/>
            <p14:sldId id="513"/>
            <p14:sldId id="514"/>
            <p14:sldId id="515"/>
            <p14:sldId id="519"/>
            <p14:sldId id="521"/>
          </p14:sldIdLst>
        </p14:section>
        <p14:section name="HTML Form Elements" id="{FBEB02E0-87EE-419B-9B5A-785B3CDBC6D3}">
          <p14:sldIdLst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SS Basics" id="{A938678F-438E-43BD-8450-B6F91A01FAA4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43"/>
            <p14:sldId id="544"/>
            <p14:sldId id="545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0"/>
            <p14:sldId id="561"/>
            <p14:sldId id="562"/>
            <p14:sldId id="565"/>
          </p14:sldIdLst>
        </p14:section>
        <p14:section name="Conclusion" id="{10E03AB1-9AA8-4E86-9A64-D741901E50A2}">
          <p14:sldIdLst>
            <p14:sldId id="477"/>
            <p14:sldId id="566"/>
            <p14:sldId id="567"/>
            <p14:sldId id="568"/>
            <p14:sldId id="569"/>
            <p14:sldId id="5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533" autoAdjust="0"/>
  </p:normalViewPr>
  <p:slideViewPr>
    <p:cSldViewPr>
      <p:cViewPr>
        <p:scale>
          <a:sx n="122" d="100"/>
          <a:sy n="122" d="100"/>
        </p:scale>
        <p:origin x="-102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4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0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6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9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5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0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268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1932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0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3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2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0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0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83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8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8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7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1.jpeg"/><Relationship Id="rId7" Type="http://schemas.openxmlformats.org/officeDocument/2006/relationships/image" Target="../media/image9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4.gi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56191" y="1173606"/>
            <a:ext cx="9982199" cy="882654"/>
          </a:xfrm>
        </p:spPr>
        <p:txBody>
          <a:bodyPr>
            <a:noAutofit/>
          </a:bodyPr>
          <a:lstStyle/>
          <a:p>
            <a:r>
              <a:rPr lang="en-US" sz="3500" dirty="0"/>
              <a:t>Hypertext Markup Language,</a:t>
            </a:r>
          </a:p>
          <a:p>
            <a:r>
              <a:rPr lang="en-US" sz="3500" dirty="0"/>
              <a:t>Cascading Style Sheets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Fundamentals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1" y="3259285"/>
            <a:ext cx="2116290" cy="21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Резултат с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8" y="3064042"/>
            <a:ext cx="2048668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94012" y="2831462"/>
            <a:ext cx="2362200" cy="56064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6413" y="4083186"/>
            <a:ext cx="3657600" cy="1098414"/>
          </a:xfrm>
          <a:prstGeom prst="wedgeRoundRectCallout">
            <a:avLst>
              <a:gd name="adj1" fmla="val -63796"/>
              <a:gd name="adj2" fmla="val -10271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a title for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6212" y="2209800"/>
            <a:ext cx="1828800" cy="6216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3962400"/>
            <a:ext cx="3687155" cy="1295118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visible page content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11453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84612" y="4977283"/>
            <a:ext cx="3687155" cy="1295118"/>
          </a:xfrm>
          <a:prstGeom prst="wedgeRoundRectCallout">
            <a:avLst>
              <a:gd name="adj1" fmla="val -96785"/>
              <a:gd name="adj2" fmla="val -8045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large heading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2146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3212" y="5229884"/>
            <a:ext cx="3687155" cy="1295118"/>
          </a:xfrm>
          <a:prstGeom prst="wedgeRoundRectCallout">
            <a:avLst>
              <a:gd name="adj1" fmla="val -90377"/>
              <a:gd name="adj2" fmla="val -6185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paragraph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5048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HTML5 To Create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In HTML5 there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layout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6412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40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Tags in HTML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Widely Used Tags in Most Websites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0812" y="1295400"/>
            <a:ext cx="3962400" cy="27419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&lt;img&gt;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90413" y="1066801"/>
            <a:ext cx="11804822" cy="5334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Headings: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Headings help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page structure</a:t>
            </a:r>
            <a:r>
              <a:rPr lang="en-US" sz="3200" dirty="0"/>
              <a:t>, as in Microsoft Word</a:t>
            </a:r>
          </a:p>
          <a:p>
            <a:r>
              <a:rPr lang="en-US" sz="3200" dirty="0"/>
              <a:t>Html has six different HTML headings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important </a:t>
            </a:r>
            <a:r>
              <a:rPr lang="en-GB" dirty="0"/>
              <a:t>heading. 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least important </a:t>
            </a:r>
            <a:r>
              <a:rPr lang="en-GB" dirty="0"/>
              <a:t>heading.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600200"/>
            <a:ext cx="10744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2951" y="1751206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3908" y="1751207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3907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2951" y="1752170"/>
            <a:ext cx="3554124" cy="1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08212" y="3021817"/>
            <a:ext cx="4038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Paragraphs: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paragraph</a:t>
            </a:r>
          </a:p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line break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5025" y="197285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5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6733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Comment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7795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7795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7795" y="1733384"/>
            <a:ext cx="2492828" cy="2000416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1006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Bullets and Numbered Lists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79410" y="12088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79410" y="39520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1208855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09" y="3952055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1209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1209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1209" y="3952055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1209" y="3952055"/>
            <a:ext cx="4057284" cy="1458146"/>
          </a:xfrm>
          <a:prstGeom prst="roundRect">
            <a:avLst>
              <a:gd name="adj" fmla="val 1545"/>
            </a:avLst>
          </a:prstGeom>
        </p:spPr>
      </p:pic>
    </p:spTree>
    <p:extLst>
      <p:ext uri="{BB962C8B-B14F-4D97-AF65-F5344CB8AC3E}">
        <p14:creationId xmlns:p14="http://schemas.microsoft.com/office/powerpoint/2010/main" val="27431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Created by using the &lt;a&gt; tag</a:t>
            </a:r>
          </a:p>
          <a:p>
            <a:endParaRPr lang="en-ZA" dirty="0"/>
          </a:p>
          <a:p>
            <a:r>
              <a:rPr lang="en-ZA" dirty="0"/>
              <a:t>The actual address is specified in the 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href=""</a:t>
            </a:r>
            <a:r>
              <a:rPr lang="en-ZA" dirty="0"/>
              <a:t> attribute</a:t>
            </a:r>
          </a:p>
          <a:p>
            <a:endParaRPr lang="en-ZA" dirty="0"/>
          </a:p>
          <a:p>
            <a:r>
              <a:rPr lang="en-ZA" dirty="0"/>
              <a:t>External hyperlink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71600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807" y="4716005"/>
            <a:ext cx="1543215" cy="582707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1878132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326728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</a:p>
        </p:txBody>
      </p:sp>
    </p:spTree>
    <p:extLst>
      <p:ext uri="{BB962C8B-B14F-4D97-AF65-F5344CB8AC3E}">
        <p14:creationId xmlns:p14="http://schemas.microsoft.com/office/powerpoint/2010/main" val="278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726497" cy="479593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HTML Basics</a:t>
            </a:r>
          </a:p>
          <a:p>
            <a:pPr lvl="1"/>
            <a:r>
              <a:rPr lang="en-CA" dirty="0"/>
              <a:t>What is HTML? Common tags in HTML</a:t>
            </a:r>
          </a:p>
          <a:p>
            <a:pPr marL="647630" indent="-514350"/>
            <a:r>
              <a:rPr lang="en-CA" dirty="0"/>
              <a:t>Common Tags in HTML</a:t>
            </a:r>
          </a:p>
          <a:p>
            <a:pPr marL="1123569" lvl="1" indent="-514350"/>
            <a:r>
              <a:rPr lang="en-CA" dirty="0"/>
              <a:t>Widely Used Tags in Most Websites</a:t>
            </a:r>
          </a:p>
          <a:p>
            <a:pPr marL="647630" indent="-514350"/>
            <a:r>
              <a:rPr lang="en-CA" dirty="0"/>
              <a:t>HTML Form Elements</a:t>
            </a:r>
          </a:p>
          <a:p>
            <a:pPr marL="1123569" lvl="1" indent="-514350"/>
            <a:r>
              <a:rPr lang="en-CA" dirty="0"/>
              <a:t>Commonly Used Elements When Making Forms</a:t>
            </a:r>
          </a:p>
          <a:p>
            <a:pPr marL="647630" indent="-514350"/>
            <a:r>
              <a:rPr lang="en-CA" dirty="0"/>
              <a:t>CSS (Cascading Style Sheets)</a:t>
            </a:r>
          </a:p>
          <a:p>
            <a:pPr marL="1123569" lvl="1" indent="-514350"/>
            <a:r>
              <a:rPr lang="en-CA" dirty="0"/>
              <a:t>Add Style to Your Website</a:t>
            </a:r>
          </a:p>
          <a:p>
            <a:pPr marL="64763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Local hyperlink – link to the same web site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Local links can point to the same page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4248925"/>
            <a:ext cx="10867748" cy="1480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some long text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5612" y="1823037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2589696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5457483" y="2772482"/>
            <a:ext cx="864005" cy="33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90012" y="4038600"/>
            <a:ext cx="2815102" cy="2056924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9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0612" y="2113290"/>
            <a:ext cx="44958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408235" y="2873005"/>
            <a:ext cx="3219577" cy="479795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URL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60612" y="2557006"/>
            <a:ext cx="3657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7612" y="3268660"/>
            <a:ext cx="3791077" cy="1523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dirty="0">
              <a:solidFill>
                <a:srgbClr val="FFFFFF"/>
              </a:solidFill>
            </a:endParaRP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Alternative text (displayed if the image fails to load)</a:t>
            </a:r>
          </a:p>
          <a:p>
            <a:pPr algn="ctr" defTabSz="1218987"/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2971800"/>
            <a:ext cx="2438400" cy="8382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41" y="1573975"/>
            <a:ext cx="2705182" cy="2372545"/>
          </a:xfrm>
          <a:prstGeom prst="roundRect">
            <a:avLst>
              <a:gd name="adj" fmla="val 586"/>
            </a:avLst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589212" y="4099734"/>
            <a:ext cx="3276600" cy="1005666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Dimensions (Measured in Pixels)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1412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Tables are defined with the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1219200"/>
            <a:ext cx="14478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4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41412" y="2330791"/>
            <a:ext cx="3276600" cy="7172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row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1661983"/>
            <a:ext cx="83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293812" y="3657600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header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3812" y="2971800"/>
            <a:ext cx="834154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0012" y="5686802"/>
            <a:ext cx="3429000" cy="838200"/>
          </a:xfrm>
          <a:prstGeom prst="wedgeRoundRectCallout">
            <a:avLst>
              <a:gd name="adj1" fmla="val -29364"/>
              <a:gd name="adj2" fmla="val -69966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cell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69866" y="5115666"/>
            <a:ext cx="807833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812" y="1237418"/>
            <a:ext cx="17526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551112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whether the table border should be visible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55812" y="2989218"/>
            <a:ext cx="2209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2612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columns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189412" y="3276600"/>
            <a:ext cx="3810000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901836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8282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rows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3621157"/>
            <a:ext cx="2209800" cy="381000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8945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7412" y="2819400"/>
            <a:ext cx="2743200" cy="8017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2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forms </a:t>
            </a:r>
            <a:r>
              <a:rPr lang="en-US" dirty="0"/>
              <a:t>allow user to fill data</a:t>
            </a:r>
            <a:br>
              <a:rPr lang="en-US" dirty="0"/>
            </a:br>
            <a:r>
              <a:rPr lang="en-US" dirty="0"/>
              <a:t>and send it to the server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fields </a:t>
            </a:r>
            <a:r>
              <a:rPr lang="en-US" dirty="0"/>
              <a:t>can hold text, number,</a:t>
            </a:r>
            <a:br>
              <a:rPr lang="en-US" dirty="0"/>
            </a:br>
            <a:r>
              <a:rPr lang="en-US" dirty="0"/>
              <a:t>date, radio button, checkbox, …</a:t>
            </a:r>
          </a:p>
          <a:p>
            <a:r>
              <a:rPr lang="en-US" dirty="0"/>
              <a:t>Creating a contact form: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7236" y="4267200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080555" y="1324614"/>
            <a:ext cx="3352800" cy="2819400"/>
          </a:xfrm>
          <a:prstGeom prst="roundRect">
            <a:avLst>
              <a:gd name="adj" fmla="val 2783"/>
            </a:avLst>
          </a:prstGeom>
        </p:spPr>
      </p:pic>
    </p:spTree>
    <p:extLst>
      <p:ext uri="{BB962C8B-B14F-4D97-AF65-F5344CB8AC3E}">
        <p14:creationId xmlns:p14="http://schemas.microsoft.com/office/powerpoint/2010/main" val="32920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Problems in Class (Lab)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47" y="1369986"/>
            <a:ext cx="4479403" cy="299495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62" y="838200"/>
            <a:ext cx="4036118" cy="2698567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528" y="2977959"/>
            <a:ext cx="2570480" cy="167640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60" y="1525788"/>
            <a:ext cx="2971800" cy="3095914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012" y="6096000"/>
            <a:ext cx="10958928" cy="271219"/>
          </a:xfrm>
        </p:spPr>
        <p:txBody>
          <a:bodyPr/>
          <a:lstStyle/>
          <a:p>
            <a:r>
              <a:rPr lang="en-US" sz="4000" dirty="0"/>
              <a:t>Commonly Used Elements When Making Forms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6412" y="4697816"/>
            <a:ext cx="6324600" cy="820738"/>
          </a:xfrm>
        </p:spPr>
        <p:txBody>
          <a:bodyPr>
            <a:noAutofit/>
          </a:bodyPr>
          <a:lstStyle/>
          <a:p>
            <a:r>
              <a:rPr lang="en-US" sz="5400" dirty="0"/>
              <a:t>HTML Form Elements</a:t>
            </a:r>
          </a:p>
        </p:txBody>
      </p:sp>
      <p:pic>
        <p:nvPicPr>
          <p:cNvPr id="2052" name="Picture 4" descr="Резултат с изображение за html 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17" y="838200"/>
            <a:ext cx="6361718" cy="36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3BE665-5113-4002-AC39-F1304DB1B60D}"/>
              </a:ext>
            </a:extLst>
          </p:cNvPr>
          <p:cNvSpPr/>
          <p:nvPr/>
        </p:nvSpPr>
        <p:spPr>
          <a:xfrm>
            <a:off x="2208212" y="2103620"/>
            <a:ext cx="22860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xmlns="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3454253"/>
            <a:ext cx="3810000" cy="734952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text input field</a:t>
            </a:r>
          </a:p>
        </p:txBody>
      </p:sp>
    </p:spTree>
    <p:extLst>
      <p:ext uri="{BB962C8B-B14F-4D97-AF65-F5344CB8AC3E}">
        <p14:creationId xmlns:p14="http://schemas.microsoft.com/office/powerpoint/2010/main" val="15196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93812" y="2514600"/>
            <a:ext cx="36576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7920" y="3731458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text displayed in the input field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17612" y="3810000"/>
            <a:ext cx="464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65412" y="4984564"/>
            <a:ext cx="4800600" cy="1219200"/>
          </a:xfrm>
          <a:prstGeom prst="wedgeRoundRectCallout">
            <a:avLst>
              <a:gd name="adj1" fmla="val -56280"/>
              <a:gd name="adj2" fmla="val -107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Placeholder text which gets removed upon user input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59622" y="4686954"/>
            <a:ext cx="312039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&lt;!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–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Code continues on next slide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--&gt;</a:t>
            </a:r>
            <a:endParaRPr lang="en-US" sz="2800" i="1" dirty="0">
              <a:solidFill>
                <a:schemeClr val="bg1"/>
              </a:solidFill>
              <a:effectLst/>
            </a:endParaRPr>
          </a:p>
          <a:p>
            <a:r>
              <a:rPr lang="en-US" sz="2800" i="1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. . .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55812" y="2971800"/>
            <a:ext cx="3810000" cy="1385558"/>
          </a:xfrm>
          <a:prstGeom prst="wedgeRoundRectCallout">
            <a:avLst>
              <a:gd name="adj1" fmla="val -8561"/>
              <a:gd name="adj2" fmla="val 7891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Defines a password input field (input text gets masked with </a:t>
            </a:r>
            <a:r>
              <a:rPr lang="en-US" dirty="0"/>
              <a:t>● or *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3012"/>
            <a:ext cx="39664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54" y="1443011"/>
            <a:ext cx="3964457" cy="39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6FFA2F-35DC-407B-A623-A18C3089A05D}"/>
              </a:ext>
            </a:extLst>
          </p:cNvPr>
          <p:cNvSpPr/>
          <p:nvPr/>
        </p:nvSpPr>
        <p:spPr>
          <a:xfrm>
            <a:off x="4799012" y="2145539"/>
            <a:ext cx="2590800" cy="36906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D30A0C-E5D0-4670-951A-43E8C5BEAB3D}"/>
              </a:ext>
            </a:extLst>
          </p:cNvPr>
          <p:cNvSpPr/>
          <p:nvPr/>
        </p:nvSpPr>
        <p:spPr>
          <a:xfrm>
            <a:off x="2208212" y="2133601"/>
            <a:ext cx="24384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xmlns="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radio button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xmlns="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929937"/>
            <a:ext cx="5791200" cy="840300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NOTE: All radio buttons of a group MUST share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913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4412" y="3886200"/>
            <a:ext cx="2971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&lt;p&gt;What transport do you use:&lt;/p&gt;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checkbox</a:t>
            </a:r>
          </a:p>
        </p:txBody>
      </p:sp>
    </p:spTree>
    <p:extLst>
      <p:ext uri="{BB962C8B-B14F-4D97-AF65-F5344CB8AC3E}">
        <p14:creationId xmlns:p14="http://schemas.microsoft.com/office/powerpoint/2010/main" val="18417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4212" y="5670550"/>
            <a:ext cx="10958928" cy="854075"/>
          </a:xfrm>
        </p:spPr>
        <p:txBody>
          <a:bodyPr/>
          <a:lstStyle/>
          <a:p>
            <a:r>
              <a:rPr lang="en-US" dirty="0"/>
              <a:t>What is HTML? Common tags in HTML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81" y="976467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5066" y="5562600"/>
            <a:ext cx="2745746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&lt;p&gt;What transport do you use:&lt;/p&gt;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85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212" y="5562600"/>
            <a:ext cx="26670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8183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submit button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7134" y="4356257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 displayed inside the 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/>
          <a:lstStyle/>
          <a:p>
            <a:r>
              <a:rPr lang="en-US" dirty="0"/>
              <a:t>Dropdown lists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 </a:t>
            </a:r>
            <a:r>
              <a:rPr lang="en-US" dirty="0"/>
              <a:t>tag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en-US" dirty="0"/>
              <a:t>elements define options that can be selected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Lists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918613"/>
            <a:ext cx="4114800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Text areas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dirty="0"/>
              <a:t> input fields</a:t>
            </a:r>
            <a:r>
              <a:rPr lang="bg-BG" dirty="0"/>
              <a:t>)</a:t>
            </a:r>
            <a:r>
              <a:rPr lang="en-US" dirty="0"/>
              <a:t>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/>
              <a:t>tag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dirty="0"/>
              <a:t> attributes define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the text area will span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cat was playing in the garden.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87" y="2586447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84612" y="5081671"/>
            <a:ext cx="4886325" cy="1342876"/>
          </a:xfrm>
          <a:prstGeom prst="wedgeRoundRectCallout">
            <a:avLst>
              <a:gd name="adj1" fmla="val 100076"/>
              <a:gd name="adj2" fmla="val -322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The user can drag the bottom-right corner to resize the text area</a:t>
            </a:r>
          </a:p>
        </p:txBody>
      </p:sp>
    </p:spTree>
    <p:extLst>
      <p:ext uri="{BB962C8B-B14F-4D97-AF65-F5344CB8AC3E}">
        <p14:creationId xmlns:p14="http://schemas.microsoft.com/office/powerpoint/2010/main" val="13482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Style to Your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94" y="777237"/>
            <a:ext cx="3826414" cy="37250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CSS specifies fonts, colors, margins, sizes, positioning, floating, …</a:t>
            </a:r>
          </a:p>
          <a:p>
            <a:pPr lvl="1"/>
            <a:r>
              <a:rPr lang="en-US" dirty="0"/>
              <a:t>Uses CSS declarations in format: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property:value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Inline CSS </a:t>
            </a:r>
            <a:r>
              <a:rPr lang="en-US" dirty="0"/>
              <a:t>defines formatting rules for certain HTML element: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652" y="4264152"/>
            <a:ext cx="1086774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055"/>
          <a:stretch/>
        </p:blipFill>
        <p:spPr>
          <a:xfrm>
            <a:off x="3275012" y="4830461"/>
            <a:ext cx="6286500" cy="16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"&gt;Purple 24pt&lt;/p&gt;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2" y="3873294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sets the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"Consolas",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24pt;"&gt;Purple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Block-level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Always start on a new line</a:t>
            </a:r>
          </a:p>
          <a:p>
            <a:pPr lvl="1"/>
            <a:r>
              <a:rPr lang="en-US" dirty="0"/>
              <a:t>Take up the whole width available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element:</a:t>
            </a:r>
          </a:p>
          <a:p>
            <a:pPr lvl="1"/>
            <a:r>
              <a:rPr lang="en-US" dirty="0"/>
              <a:t>is often used as a container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HTML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209800"/>
            <a:ext cx="4296512" cy="2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markup)</a:t>
            </a:r>
          </a:p>
          <a:p>
            <a:pPr>
              <a:defRPr/>
            </a:pPr>
            <a:r>
              <a:rPr lang="en-US" dirty="0"/>
              <a:t>The markup tags provide meta-information about the page      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 its structure</a:t>
            </a:r>
          </a:p>
          <a:p>
            <a:pPr>
              <a:defRPr/>
            </a:pPr>
            <a:r>
              <a:rPr lang="en-US" dirty="0"/>
              <a:t>A HTML document consists of many tags (with nesting)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2" y="1524000"/>
            <a:ext cx="1573415" cy="1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9"/>
            <a:ext cx="3059396" cy="1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6"/>
            <a:ext cx="3059399" cy="1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sets the background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3" y="3553331"/>
            <a:ext cx="3059399" cy="15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144845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31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17812" y="10668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4057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0412" y="8382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6187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2514" y="1151121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4412" y="24384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29210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7997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5" y="3205461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4" y="3205460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margin-bottom: 10px;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3" y="3203001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6116" y="5159979"/>
            <a:ext cx="358140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14851" y="4216550"/>
            <a:ext cx="260399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11681" y="4149209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3592" y="1143000"/>
            <a:ext cx="11801642" cy="20615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Tags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smallest piece in HTML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Attributes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properties of the tag, e.g. size, color, etc… 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Elements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0151" y="3429000"/>
            <a:ext cx="2317529" cy="500370"/>
          </a:xfrm>
          <a:prstGeom prst="wedgeRoundRectCallout">
            <a:avLst>
              <a:gd name="adj1" fmla="val 14742"/>
              <a:gd name="adj2" fmla="val 110863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Opening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275011" y="3429000"/>
            <a:ext cx="4038601" cy="500370"/>
          </a:xfrm>
          <a:prstGeom prst="wedgeRoundRectCallout">
            <a:avLst>
              <a:gd name="adj1" fmla="val -38689"/>
              <a:gd name="adj2" fmla="val 10442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Attribute: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"value"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250086" y="4876799"/>
            <a:ext cx="1520726" cy="461581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63909" y="5943599"/>
            <a:ext cx="1892303" cy="527691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Closing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2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5461"/>
            <a:ext cx="5174559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3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padding-bottom: 15px"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page demonstrates padding.&lt;/p&gt;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2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141412" y="2268508"/>
            <a:ext cx="2895600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CSS: Philosophy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8328927" y="2214536"/>
            <a:ext cx="2819401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8474442" y="3583313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8474442" y="4130301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8461968" y="4686811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8494655" y="2354277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8488713" y="2693067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8499769" y="299267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41412" y="1276161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8494655" y="1284172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4143804" y="2479261"/>
            <a:ext cx="3987117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494211" y="2886235"/>
            <a:ext cx="3630445" cy="1197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906636" y="2910709"/>
            <a:ext cx="4587605" cy="67260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4418011" y="4326536"/>
            <a:ext cx="3809999" cy="5397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235017" y="4725836"/>
            <a:ext cx="4093909" cy="18963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4196798" y="2537998"/>
            <a:ext cx="3886200" cy="1146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41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 animBg="1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4" y="1196976"/>
            <a:ext cx="4648198" cy="520382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</a:rPr>
              <a:t>Title</a:t>
            </a:r>
            <a:endParaRPr lang="en-US" sz="2000" b="1" noProof="1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i="1" noProof="1">
                <a:solidFill>
                  <a:schemeClr val="bg1"/>
                </a:solidFill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270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5376" y="5159383"/>
            <a:ext cx="1596635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2062" y="4773875"/>
            <a:ext cx="1228150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074170" y="4456992"/>
            <a:ext cx="2629842" cy="2868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15180" y="3286671"/>
            <a:ext cx="2055432" cy="32690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id="content"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beer&lt;/span&gt; for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6627" y="454070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1110780"/>
          </a:xfrm>
        </p:spPr>
        <p:txBody>
          <a:bodyPr/>
          <a:lstStyle/>
          <a:p>
            <a:r>
              <a:rPr lang="en-US" dirty="0"/>
              <a:t>Combining HTML and CSS Files – body id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103813" y="1143000"/>
            <a:ext cx="2430296" cy="2003781"/>
          </a:xfrm>
          <a:prstGeom prst="bentArrow">
            <a:avLst>
              <a:gd name="adj1" fmla="val 10682"/>
              <a:gd name="adj2" fmla="val 10659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698" y="4952649"/>
            <a:ext cx="2827164" cy="1675629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20310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0" grpId="0" animBg="1"/>
      <p:bldP spid="17" grpId="0" animBg="1"/>
      <p:bldP spid="8" grpId="0" animBg="1"/>
      <p:bldP spid="22" grpId="0" animBg="1"/>
      <p:bldP spid="23" grpId="0" animBg="1"/>
      <p:bldP spid="12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dirty="0"/>
              <a:t> – selects a group of elements</a:t>
            </a:r>
            <a:br>
              <a:rPr lang="en-US" dirty="0"/>
            </a:br>
            <a:r>
              <a:rPr lang="en-US" dirty="0"/>
              <a:t>with the specified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dirty="0"/>
              <a:t> – selects a unique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selects all specified tags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38918" y="4495800"/>
            <a:ext cx="3581400" cy="1898250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42129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838200"/>
            <a:ext cx="3709776" cy="2769136"/>
          </a:xfrm>
          <a:prstGeom prst="roundRect">
            <a:avLst>
              <a:gd name="adj" fmla="val 174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Problems in Class (Lab)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Styling with CSS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3060774"/>
            <a:ext cx="4696234" cy="1451833"/>
          </a:xfrm>
          <a:prstGeom prst="roundRect">
            <a:avLst>
              <a:gd name="adj" fmla="val 209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2743200"/>
            <a:ext cx="2894405" cy="1782270"/>
          </a:xfrm>
          <a:prstGeom prst="roundRect">
            <a:avLst>
              <a:gd name="adj" fmla="val 25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95370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4058" y="32048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  <a:r>
              <a:rPr lang="en-US" sz="3200" dirty="0">
                <a:solidFill>
                  <a:schemeClr val="bg2"/>
                </a:solidFill>
              </a:rPr>
              <a:t> describes text with formatting,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images, tables, forms, etc.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Uses tags 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&lt;a</a:t>
            </a:r>
            <a:r>
              <a:rPr lang="en-US" sz="3000" b="1" noProof="1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href="…"&gt;</a:t>
            </a:r>
            <a:endParaRPr lang="en-US" sz="3000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  <a:r>
              <a:rPr lang="en-US" sz="3200" dirty="0">
                <a:solidFill>
                  <a:schemeClr val="bg2"/>
                </a:solidFill>
              </a:rPr>
              <a:t> adds styling to the HTML documents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Font, color, background, alignment, …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Layout, position, size, margins, paddings, …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Web sites</a:t>
            </a:r>
            <a:r>
              <a:rPr lang="en-US" sz="3200" dirty="0">
                <a:solidFill>
                  <a:schemeClr val="bg2"/>
                </a:solidFill>
              </a:rPr>
              <a:t> consist of HTML + CSS + images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May hold JavaScript code and other assets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19" y="1723767"/>
            <a:ext cx="2202536" cy="12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418012" y="1600200"/>
            <a:ext cx="3124200" cy="1301087"/>
          </a:xfrm>
          <a:prstGeom prst="wedgeRoundRectCallout">
            <a:avLst>
              <a:gd name="adj1" fmla="val -72836"/>
              <a:gd name="adj2" fmla="val -367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this document to be HTML5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724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115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649446" y="2077893"/>
            <a:ext cx="3429000" cy="843888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root element of an HTML page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649446" y="4571999"/>
            <a:ext cx="4054566" cy="1049857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Almost every HTML tag must be closed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2209800"/>
            <a:ext cx="3687155" cy="1295118"/>
          </a:xfrm>
          <a:prstGeom prst="wedgeRoundRectCallout">
            <a:avLst>
              <a:gd name="adj1" fmla="val -71138"/>
              <a:gd name="adj2" fmla="val -1843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meta information about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797</TotalTime>
  <Words>3845</Words>
  <Application>Microsoft Office PowerPoint</Application>
  <PresentationFormat>По избор</PresentationFormat>
  <Paragraphs>793</Paragraphs>
  <Slides>73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73</vt:i4>
      </vt:variant>
    </vt:vector>
  </HeadingPairs>
  <TitlesOfParts>
    <vt:vector size="74" baseType="lpstr">
      <vt:lpstr>SoftUni3_1</vt:lpstr>
      <vt:lpstr>Web Fundamentals Introduction</vt:lpstr>
      <vt:lpstr>Table of Content</vt:lpstr>
      <vt:lpstr>Questions</vt:lpstr>
      <vt:lpstr>Презентация на PowerPoint</vt:lpstr>
      <vt:lpstr>What is HTML?</vt:lpstr>
      <vt:lpstr>HTML Terminology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Using HTML5 To Create a Structure</vt:lpstr>
      <vt:lpstr>Презентация на PowerPoint</vt:lpstr>
      <vt:lpstr>Headings</vt:lpstr>
      <vt:lpstr>Paragraphs</vt:lpstr>
      <vt:lpstr>Bullets and Numbered Lists</vt:lpstr>
      <vt:lpstr>Hyperlinks</vt:lpstr>
      <vt:lpstr>Local Hyperlinks</vt:lpstr>
      <vt:lpstr>Images</vt:lpstr>
      <vt:lpstr>Images</vt:lpstr>
      <vt:lpstr>Images</vt:lpstr>
      <vt:lpstr>Tables</vt:lpstr>
      <vt:lpstr>Tables</vt:lpstr>
      <vt:lpstr>Tables</vt:lpstr>
      <vt:lpstr>Tables</vt:lpstr>
      <vt:lpstr>Table Attributes</vt:lpstr>
      <vt:lpstr>Table Attributes (2)</vt:lpstr>
      <vt:lpstr>Table Attributes (3)</vt:lpstr>
      <vt:lpstr>HTML Forms</vt:lpstr>
      <vt:lpstr>Презентация на PowerPoint</vt:lpstr>
      <vt:lpstr>HTML Form Elements</vt:lpstr>
      <vt:lpstr>HTML Input Types (1)</vt:lpstr>
      <vt:lpstr>HTML Input Types (1)</vt:lpstr>
      <vt:lpstr>HTML Input Types (1)</vt:lpstr>
      <vt:lpstr>HTML Input Types (1)</vt:lpstr>
      <vt:lpstr>HTML Input Types (2)</vt:lpstr>
      <vt:lpstr>HTML Input Types (2)</vt:lpstr>
      <vt:lpstr>HTML Input Types (2)</vt:lpstr>
      <vt:lpstr>Dropdown Lists</vt:lpstr>
      <vt:lpstr>Text Areas</vt:lpstr>
      <vt:lpstr>Презентация на PowerPoint</vt:lpstr>
      <vt:lpstr>What is CSS?</vt:lpstr>
      <vt:lpstr>Fonts – Font Family, Size and Colors</vt:lpstr>
      <vt:lpstr>Fonts – Font Family, Size and Colors</vt:lpstr>
      <vt:lpstr>Fonts – Font Family, Size and Colors</vt:lpstr>
      <vt:lpstr>Block-level Elements</vt:lpstr>
      <vt:lpstr>The &lt;div&gt; Element - Example</vt:lpstr>
      <vt:lpstr>Borders, Backgrounds</vt:lpstr>
      <vt:lpstr>Borders, Backgrounds</vt:lpstr>
      <vt:lpstr>Borders, Backgrounds</vt:lpstr>
      <vt:lpstr>The Dev Tools / Styles Inspector / [F12]</vt:lpstr>
      <vt:lpstr>The Dev Tools / Styles Inspector / [F12]</vt:lpstr>
      <vt:lpstr>The Dev Tools / Styles Inspector / [F12]</vt:lpstr>
      <vt:lpstr>The Dev Tools / Styles Inspector / [F12]</vt:lpstr>
      <vt:lpstr>Margins</vt:lpstr>
      <vt:lpstr>Margins</vt:lpstr>
      <vt:lpstr>Margins</vt:lpstr>
      <vt:lpstr>Padding</vt:lpstr>
      <vt:lpstr>Padding</vt:lpstr>
      <vt:lpstr>Padding</vt:lpstr>
      <vt:lpstr>CSS: Philosophy</vt:lpstr>
      <vt:lpstr>The Resulting Page</vt:lpstr>
      <vt:lpstr>Combining HTML and CSS Files – body id</vt:lpstr>
      <vt:lpstr>CSS Selectors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Admin</cp:lastModifiedBy>
  <cp:revision>461</cp:revision>
  <dcterms:created xsi:type="dcterms:W3CDTF">2014-01-02T17:00:34Z</dcterms:created>
  <dcterms:modified xsi:type="dcterms:W3CDTF">2019-01-21T18:56:53Z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