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300" r:id="rId25"/>
    <p:sldId id="301" r:id="rId26"/>
    <p:sldId id="302" r:id="rId27"/>
    <p:sldId id="303" r:id="rId28"/>
    <p:sldId id="304" r:id="rId29"/>
    <p:sldId id="288" r:id="rId30"/>
    <p:sldId id="294" r:id="rId31"/>
    <p:sldId id="305" r:id="rId32"/>
    <p:sldId id="30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6"/>
            <p14:sldId id="257"/>
            <p14:sldId id="258"/>
          </p14:sldIdLst>
        </p14:section>
        <p14:section name="JSP" id="{A93F8385-5140-432D-87C5-7B08670A89DF}">
          <p14:sldIdLst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ilters" id="{DD20D3C8-D1F0-4A9A-97CD-1CE655A141AB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Conclusion" id="{940BB3D2-932B-4B90-A84C-9BEA93E9C132}">
          <p14:sldIdLst>
            <p14:sldId id="288"/>
            <p14:sldId id="294"/>
            <p14:sldId id="305"/>
            <p14:sldId id="30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4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16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98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32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85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5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57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49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6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1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65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1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13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9.png"/><Relationship Id="rId10" Type="http://schemas.openxmlformats.org/officeDocument/2006/relationships/image" Target="../media/image7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6" b="11916"/>
          <a:stretch>
            <a:fillRect/>
          </a:stretch>
        </p:blipFill>
        <p:spPr>
          <a:xfrm>
            <a:off x="2146906" y="2071980"/>
            <a:ext cx="5439372" cy="2325990"/>
          </a:xfr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web server </a:t>
            </a:r>
            <a:r>
              <a:rPr lang="en-US" dirty="0" smtClean="0"/>
              <a:t>needs: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JSP </a:t>
            </a:r>
            <a:r>
              <a:rPr lang="en-US" dirty="0">
                <a:solidFill>
                  <a:schemeClr val="bg1"/>
                </a:solidFill>
              </a:rPr>
              <a:t>engine</a:t>
            </a:r>
            <a:r>
              <a:rPr lang="en-US" dirty="0"/>
              <a:t>, i.e, a </a:t>
            </a:r>
            <a:r>
              <a:rPr lang="en-US" dirty="0">
                <a:solidFill>
                  <a:schemeClr val="bg1"/>
                </a:solidFill>
              </a:rPr>
              <a:t>container</a:t>
            </a:r>
            <a:r>
              <a:rPr lang="en-US" dirty="0"/>
              <a:t> to process </a:t>
            </a:r>
            <a:r>
              <a:rPr lang="en-US" dirty="0" smtClean="0"/>
              <a:t> JSP pages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JSP </a:t>
            </a:r>
            <a:r>
              <a:rPr lang="en-US" dirty="0" smtClean="0">
                <a:solidFill>
                  <a:schemeClr val="bg1"/>
                </a:solidFill>
              </a:rPr>
              <a:t>container: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Responsible</a:t>
            </a:r>
            <a:r>
              <a:rPr lang="en-US" dirty="0" smtClean="0"/>
              <a:t> </a:t>
            </a:r>
            <a:r>
              <a:rPr lang="en-US" dirty="0"/>
              <a:t>for intercepting requests for </a:t>
            </a:r>
            <a:r>
              <a:rPr lang="en-US" dirty="0" smtClean="0"/>
              <a:t> JSP pages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Works</a:t>
            </a:r>
            <a:r>
              <a:rPr lang="en-US" dirty="0" smtClean="0"/>
              <a:t> </a:t>
            </a:r>
            <a:r>
              <a:rPr lang="en-US" dirty="0"/>
              <a:t>with the Web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runtime </a:t>
            </a:r>
            <a:r>
              <a:rPr lang="en-US" dirty="0"/>
              <a:t>environment and other services a JSP </a:t>
            </a:r>
            <a:r>
              <a:rPr lang="en-US" dirty="0" smtClean="0"/>
              <a:t>needs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Knows</a:t>
            </a:r>
            <a:r>
              <a:rPr lang="en-US" dirty="0" smtClean="0"/>
              <a:t> </a:t>
            </a:r>
            <a:r>
              <a:rPr lang="en-US" dirty="0"/>
              <a:t>how to understand the special elements that are part of </a:t>
            </a:r>
            <a:r>
              <a:rPr lang="en-US" dirty="0" smtClean="0"/>
              <a:t>JSPs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61" y="3317314"/>
            <a:ext cx="1155832" cy="11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solidFill>
                  <a:schemeClr val="bg1"/>
                </a:solidFill>
              </a:rPr>
              <a:t>diagram</a:t>
            </a:r>
            <a:r>
              <a:rPr lang="en-US" dirty="0"/>
              <a:t> shows the position of JSP container and JSP </a:t>
            </a:r>
            <a:r>
              <a:rPr lang="en-US" dirty="0" smtClean="0"/>
              <a:t> files </a:t>
            </a:r>
            <a:r>
              <a:rPr lang="en-US" dirty="0"/>
              <a:t>in a Web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Architecture(2)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1" y="2855437"/>
            <a:ext cx="6457950" cy="32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>
                <a:solidFill>
                  <a:schemeClr val="bg1"/>
                </a:solidFill>
              </a:rPr>
              <a:t>sends</a:t>
            </a:r>
            <a:r>
              <a:rPr lang="en-US" dirty="0"/>
              <a:t> an HTTP request to the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Web server: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Recognizes</a:t>
            </a:r>
            <a:r>
              <a:rPr lang="en-US" dirty="0" smtClean="0"/>
              <a:t> </a:t>
            </a:r>
            <a:r>
              <a:rPr lang="en-US" dirty="0"/>
              <a:t>that the HTTP request is for a JSP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it to a JSP </a:t>
            </a:r>
            <a:r>
              <a:rPr lang="en-US" dirty="0" smtClean="0"/>
              <a:t>engine using the  URL </a:t>
            </a:r>
            <a:r>
              <a:rPr lang="en-US" dirty="0"/>
              <a:t>or JSP </a:t>
            </a:r>
            <a:r>
              <a:rPr lang="en-US" dirty="0" smtClean="0"/>
              <a:t>page </a:t>
            </a:r>
            <a:r>
              <a:rPr lang="en-US" dirty="0"/>
              <a:t>which </a:t>
            </a:r>
            <a:r>
              <a:rPr lang="en-US" dirty="0" smtClean="0"/>
              <a:t>     ends </a:t>
            </a:r>
            <a:r>
              <a:rPr lang="en-US" dirty="0"/>
              <a:t>with </a:t>
            </a:r>
            <a:r>
              <a:rPr lang="en-US" dirty="0">
                <a:solidFill>
                  <a:schemeClr val="bg1"/>
                </a:solidFill>
              </a:rPr>
              <a:t>.jsp</a:t>
            </a:r>
            <a:r>
              <a:rPr lang="en-US" dirty="0"/>
              <a:t> instead of .</a:t>
            </a:r>
            <a:r>
              <a:rPr lang="en-US" dirty="0" smtClean="0"/>
              <a:t>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Processing(1)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3921262"/>
            <a:ext cx="2860266" cy="26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JSP engine: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Loads</a:t>
            </a:r>
            <a:r>
              <a:rPr lang="en-US" dirty="0" smtClean="0"/>
              <a:t> </a:t>
            </a:r>
            <a:r>
              <a:rPr lang="en-US" dirty="0"/>
              <a:t>the JSP page from </a:t>
            </a:r>
            <a:r>
              <a:rPr lang="en-US" dirty="0" smtClean="0"/>
              <a:t>disk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Converts</a:t>
            </a:r>
            <a:r>
              <a:rPr lang="en-US" dirty="0" smtClean="0"/>
              <a:t> </a:t>
            </a:r>
            <a:r>
              <a:rPr lang="en-US" dirty="0"/>
              <a:t>it into a servlet </a:t>
            </a:r>
            <a:r>
              <a:rPr lang="en-US" dirty="0" smtClean="0"/>
              <a:t>content: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Template </a:t>
            </a:r>
            <a:r>
              <a:rPr lang="en-US" dirty="0"/>
              <a:t>text is converted to </a:t>
            </a:r>
            <a:r>
              <a:rPr lang="en-US" dirty="0">
                <a:solidFill>
                  <a:schemeClr val="bg1"/>
                </a:solidFill>
              </a:rPr>
              <a:t>println( ) </a:t>
            </a:r>
            <a:r>
              <a:rPr lang="en-US" dirty="0" smtClean="0"/>
              <a:t>statements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All </a:t>
            </a:r>
            <a:r>
              <a:rPr lang="en-US" dirty="0"/>
              <a:t>JSP </a:t>
            </a:r>
            <a:r>
              <a:rPr lang="en-US" dirty="0" smtClean="0"/>
              <a:t>elements </a:t>
            </a:r>
            <a:r>
              <a:rPr lang="en-US" dirty="0"/>
              <a:t>are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dirty="0"/>
              <a:t> to Java </a:t>
            </a:r>
            <a:r>
              <a:rPr lang="en-US" dirty="0" smtClean="0"/>
              <a:t>code that </a:t>
            </a:r>
            <a:r>
              <a:rPr lang="en-US" dirty="0"/>
              <a:t>implements </a:t>
            </a:r>
            <a:r>
              <a:rPr lang="en-US" dirty="0" smtClean="0"/>
              <a:t>the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                corresponding </a:t>
            </a:r>
            <a:r>
              <a:rPr lang="en-US" dirty="0"/>
              <a:t>dynamic behavior of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23" y="1390376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engine: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Compiles</a:t>
            </a:r>
            <a:r>
              <a:rPr lang="en-US" dirty="0" smtClean="0"/>
              <a:t> </a:t>
            </a:r>
            <a:r>
              <a:rPr lang="en-US" dirty="0"/>
              <a:t>the servlet into an executable class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the original request to a servlet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Servlet engine: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Loads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Servlet </a:t>
            </a:r>
            <a:r>
              <a:rPr lang="en-US" dirty="0"/>
              <a:t>class and </a:t>
            </a:r>
            <a:r>
              <a:rPr lang="en-US" dirty="0">
                <a:solidFill>
                  <a:schemeClr val="bg1"/>
                </a:solidFill>
              </a:rPr>
              <a:t>executes</a:t>
            </a:r>
            <a:r>
              <a:rPr lang="en-US" dirty="0"/>
              <a:t> </a:t>
            </a:r>
            <a:r>
              <a:rPr lang="en-US" dirty="0" smtClean="0"/>
              <a:t>it: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servlet </a:t>
            </a:r>
            <a:r>
              <a:rPr lang="en-US" dirty="0" smtClean="0">
                <a:solidFill>
                  <a:schemeClr val="bg1"/>
                </a:solidFill>
              </a:rPr>
              <a:t>produces</a:t>
            </a:r>
            <a:r>
              <a:rPr lang="en-US" dirty="0" smtClean="0"/>
              <a:t> </a:t>
            </a:r>
            <a:r>
              <a:rPr lang="en-US" dirty="0"/>
              <a:t>an output in HTML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Output </a:t>
            </a:r>
            <a:r>
              <a:rPr lang="en-US" dirty="0"/>
              <a:t>is </a:t>
            </a:r>
            <a:r>
              <a:rPr lang="en-US" dirty="0" smtClean="0"/>
              <a:t>further </a:t>
            </a:r>
            <a:r>
              <a:rPr lang="en-US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inside a HTTP response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65" y="1915073"/>
            <a:ext cx="2791369" cy="2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Web server: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the HTTP response to your </a:t>
            </a:r>
            <a:r>
              <a:rPr lang="en-US" dirty="0" smtClean="0"/>
              <a:t>browser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Web browser: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Handles</a:t>
            </a:r>
            <a:r>
              <a:rPr lang="en-US" dirty="0" smtClean="0"/>
              <a:t> </a:t>
            </a:r>
            <a:r>
              <a:rPr lang="en-US" dirty="0"/>
              <a:t>the dynamically-generated </a:t>
            </a:r>
            <a:r>
              <a:rPr lang="en-US" dirty="0" smtClean="0"/>
              <a:t>HTML as </a:t>
            </a:r>
            <a:r>
              <a:rPr lang="en-US" dirty="0"/>
              <a:t>if it </a:t>
            </a:r>
            <a:r>
              <a:rPr lang="en-US" dirty="0" smtClean="0"/>
              <a:t>is a static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0" y="3834388"/>
            <a:ext cx="5389814" cy="27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62" y="1432225"/>
            <a:ext cx="1767055" cy="23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= “Hello World!”;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.setAttribute(“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”,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.gerRequestDispatcher(“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”).forward(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2709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page contentType="text/html;charset=UTF-8" language="java"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&lt;title&gt;HelloWorld!&lt;/title&gt;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&lt;%=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.getAttribute("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54" y="4222406"/>
            <a:ext cx="5364484" cy="23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2128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HomeServlet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.gerRequestDispatcher(“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”).forward(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JavaServer Pages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Processing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Servlet Filters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341216" cy="4992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import="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import="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domain.User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contentType="text/html;charset=UTF-8" language="java"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&lt;title&gt;Register Users!&lt;/title&gt;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 href="/register"&gt;Register User!&lt;/a&gt;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 if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 !=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&amp;&amp; 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List&lt;User&gt;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0) {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&lt;h2&gt;Our Users!&lt;/h2&gt;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 for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user : 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List&lt;User&gt;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"))) {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&lt;p&gt;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&lt;%= String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.format("Username: %s; Password: %s;",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.getUsername(),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.getPassword())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}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35" y="2610364"/>
            <a:ext cx="3695445" cy="13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("/register")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List&lt;User&gt;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.setAttribute("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.getRequestDispatcher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/register-user.jsp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doPost(…)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String username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password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.add(new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User(username, password));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.sendRedirect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RegisterServlet.java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register-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user.jsp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page contentType="text/html;charset=UTF-8" language="java"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&lt;title&gt;Register Users!&lt;/title&gt;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form action="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method="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 for="usernameId"&gt;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input type="text" id="usernameId" name="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 for="passwordId"&gt;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input type="password" id="passwordId" name="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button&gt;Register!&lt;/button&gt;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79" y="2198602"/>
            <a:ext cx="4792104" cy="152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33" y="3879543"/>
            <a:ext cx="3293461" cy="22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802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</a:t>
            </a:r>
            <a:r>
              <a:rPr lang="en-US" dirty="0" smtClean="0">
                <a:solidFill>
                  <a:schemeClr val="bg1"/>
                </a:solidFill>
              </a:rPr>
              <a:t>Filters: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luggable</a:t>
            </a:r>
            <a:r>
              <a:rPr lang="en-US" dirty="0"/>
              <a:t> java </a:t>
            </a:r>
            <a:r>
              <a:rPr lang="en-US" dirty="0" smtClean="0">
                <a:solidFill>
                  <a:schemeClr val="bg1"/>
                </a:solidFill>
              </a:rPr>
              <a:t>components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bg1"/>
                </a:solidFill>
              </a:rPr>
              <a:t>intercept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/>
                </a:solidFill>
              </a:rPr>
              <a:t>process:</a:t>
            </a:r>
            <a:r>
              <a:rPr lang="en-US" dirty="0" smtClean="0"/>
              <a:t>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Requests</a:t>
            </a:r>
            <a:r>
              <a:rPr lang="en-US" dirty="0" smtClean="0"/>
              <a:t> </a:t>
            </a:r>
            <a:r>
              <a:rPr lang="en-US" i="1" dirty="0" smtClean="0"/>
              <a:t>before</a:t>
            </a:r>
            <a:r>
              <a:rPr lang="en-US" dirty="0" smtClean="0"/>
              <a:t> they are sent to servlets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Response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servlet code is finished and </a:t>
            </a:r>
            <a:r>
              <a:rPr lang="en-US" dirty="0" smtClean="0"/>
              <a:t>before </a:t>
            </a:r>
            <a:r>
              <a:rPr lang="en-US" dirty="0"/>
              <a:t>container </a:t>
            </a:r>
            <a:endParaRPr lang="en-US" dirty="0" smtClean="0"/>
          </a:p>
          <a:p>
            <a:pPr marL="1142286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sends it back </a:t>
            </a:r>
            <a:r>
              <a:rPr lang="en-US" dirty="0"/>
              <a:t>to the </a:t>
            </a:r>
            <a:r>
              <a:rPr lang="en-US" dirty="0" smtClean="0"/>
              <a:t>client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Servlet Filters?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40" y="715707"/>
            <a:ext cx="3080951" cy="30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Logging</a:t>
            </a:r>
            <a:r>
              <a:rPr lang="en-US" dirty="0"/>
              <a:t> request parameters to log </a:t>
            </a:r>
            <a:r>
              <a:rPr lang="en-US" dirty="0" smtClean="0"/>
              <a:t>files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bg1"/>
                </a:solidFill>
              </a:rPr>
              <a:t>authorization</a:t>
            </a:r>
            <a:r>
              <a:rPr lang="en-US" dirty="0" smtClean="0"/>
              <a:t> </a:t>
            </a:r>
            <a:r>
              <a:rPr lang="en-US" dirty="0"/>
              <a:t>of request for </a:t>
            </a:r>
            <a:r>
              <a:rPr lang="en-US" dirty="0" smtClean="0"/>
              <a:t>resources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Formatting</a:t>
            </a:r>
            <a:r>
              <a:rPr lang="en-US" dirty="0"/>
              <a:t> of request body or header before sending it to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servlet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Compressing</a:t>
            </a:r>
            <a:r>
              <a:rPr lang="en-US" dirty="0"/>
              <a:t> the response data sent to the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Alter</a:t>
            </a:r>
            <a:r>
              <a:rPr lang="en-US" dirty="0"/>
              <a:t> response by adding some cookies, header information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Tasks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Filter</a:t>
            </a:r>
            <a:r>
              <a:rPr lang="en-US" dirty="0"/>
              <a:t> </a:t>
            </a:r>
            <a:r>
              <a:rPr lang="en-US" dirty="0" smtClean="0"/>
              <a:t>interface: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Servlet </a:t>
            </a:r>
            <a:r>
              <a:rPr lang="en-US" dirty="0" smtClean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Managed by servlet container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Contains </a:t>
            </a:r>
            <a:r>
              <a:rPr lang="en-US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 of a </a:t>
            </a:r>
            <a:r>
              <a:rPr lang="en-US" dirty="0" smtClean="0"/>
              <a:t>Filter: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init() </a:t>
            </a:r>
            <a:r>
              <a:rPr lang="en-US" dirty="0" smtClean="0"/>
              <a:t>method – called when container initializes the filter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doFilter() </a:t>
            </a:r>
            <a:r>
              <a:rPr lang="en-US" dirty="0" smtClean="0"/>
              <a:t>method – called when container needs to apply filter to a resource. </a:t>
            </a:r>
            <a:r>
              <a:rPr lang="en-US" dirty="0" smtClean="0">
                <a:solidFill>
                  <a:schemeClr val="bg1"/>
                </a:solidFill>
              </a:rPr>
              <a:t>FilterChain</a:t>
            </a:r>
            <a:r>
              <a:rPr lang="en-US" b="1" dirty="0" smtClean="0"/>
              <a:t> </a:t>
            </a:r>
            <a:r>
              <a:rPr lang="en-US" dirty="0"/>
              <a:t>parameter is used to invoke the next </a:t>
            </a:r>
            <a:r>
              <a:rPr lang="en-US" dirty="0" smtClean="0"/>
              <a:t>filter </a:t>
            </a:r>
            <a:r>
              <a:rPr lang="en-US" dirty="0"/>
              <a:t>in the </a:t>
            </a:r>
            <a:r>
              <a:rPr lang="en-US" dirty="0" smtClean="0"/>
              <a:t>chain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estroy()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interface(1)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Configuration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325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 = "1.0" encoding = 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&lt;web-app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xmlns="http://java.sun.com/xml/ns/javaee"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xmlns:web="http://java.sun.com/xml/ns/javaee/web-app_2_5.xsd"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xsi:schemaLocation="http://java.sun.com/xml/ns/javaee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id="WebApp_ID" version="2.5"&gt;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&lt;filter&gt;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&lt;filter-class&gt;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demo.web.filters.ServletFilter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&lt;/filter-class&gt;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&lt;/filter&gt;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&lt;filter-mapping&gt;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/*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&lt;/filter-mapping&gt;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2144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ServletFilter.java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WebFilter("/ServletFilter")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 = (HttpServletRequest) 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resp = (HttpServletResponse) 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req.getSession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().setAttribute("username", 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.doFilter(req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resp);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JavaServer Pages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Server-side </a:t>
            </a:r>
            <a:r>
              <a:rPr lang="en-US" dirty="0"/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technology.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the creation of </a:t>
            </a:r>
            <a:r>
              <a:rPr lang="en-US" dirty="0">
                <a:solidFill>
                  <a:schemeClr val="bg1"/>
                </a:solidFill>
              </a:rPr>
              <a:t>dynamic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platform-independent</a:t>
            </a:r>
            <a:r>
              <a:rPr lang="en-US" dirty="0" smtClean="0"/>
              <a:t> </a:t>
            </a:r>
            <a:r>
              <a:rPr lang="en-US" dirty="0"/>
              <a:t>method for building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Web-based applications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</a:t>
            </a:r>
            <a:r>
              <a:rPr lang="en-US" dirty="0" smtClean="0">
                <a:solidFill>
                  <a:schemeClr val="bg1"/>
                </a:solidFill>
              </a:rPr>
              <a:t>Filters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Pluggable</a:t>
            </a:r>
            <a:r>
              <a:rPr lang="en-US" dirty="0"/>
              <a:t> java </a:t>
            </a:r>
            <a:r>
              <a:rPr lang="en-US" dirty="0">
                <a:solidFill>
                  <a:schemeClr val="bg1"/>
                </a:solidFill>
              </a:rPr>
              <a:t>components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intercept</a:t>
            </a:r>
            <a:r>
              <a:rPr lang="en-US" dirty="0"/>
              <a:t> and </a:t>
            </a:r>
            <a:r>
              <a:rPr lang="en-US" dirty="0" smtClean="0"/>
              <a:t>process</a:t>
            </a:r>
            <a:r>
              <a:rPr lang="en-US" dirty="0"/>
              <a:t>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 requests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bg1"/>
                </a:solidFill>
              </a:rPr>
              <a:t> responses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43" y="1151122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79" y="3393219"/>
            <a:ext cx="2092642" cy="2513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7642E7B-234D-4023-9FB0-88625CC2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80" y="4431426"/>
            <a:ext cx="2574041" cy="195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92" y="422937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80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39" y="1353094"/>
            <a:ext cx="1930892" cy="25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 Server Pages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)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dirty="0"/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technology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Dynamic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Platform-independent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for building </a:t>
            </a:r>
            <a:r>
              <a:rPr lang="en-US" dirty="0">
                <a:solidFill>
                  <a:schemeClr val="bg1"/>
                </a:solidFill>
              </a:rPr>
              <a:t>Web-based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 have access to the </a:t>
            </a:r>
            <a:r>
              <a:rPr lang="en-US" dirty="0">
                <a:solidFill>
                  <a:schemeClr val="bg1"/>
                </a:solidFill>
              </a:rPr>
              <a:t>entire</a:t>
            </a:r>
            <a:r>
              <a:rPr lang="en-US" dirty="0"/>
              <a:t> family of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Pages?(1)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71" y="1923555"/>
            <a:ext cx="1980849" cy="19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Pages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Technology </a:t>
            </a:r>
            <a:r>
              <a:rPr lang="en-US" dirty="0"/>
              <a:t>for developing Webpages that </a:t>
            </a:r>
            <a:r>
              <a:rPr lang="en-US" dirty="0" smtClean="0"/>
              <a:t>support: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/>
              <a:t>content</a:t>
            </a:r>
            <a:r>
              <a:rPr lang="en-US" dirty="0" smtClean="0"/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Insertion </a:t>
            </a:r>
            <a:r>
              <a:rPr lang="en-US" dirty="0" smtClean="0"/>
              <a:t>of </a:t>
            </a:r>
            <a:r>
              <a:rPr lang="en-US" dirty="0"/>
              <a:t>java code in HTML </a:t>
            </a:r>
            <a:r>
              <a:rPr lang="en-US" dirty="0" smtClean="0"/>
              <a:t>pages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dirty="0"/>
              <a:t>of special JSP </a:t>
            </a:r>
            <a:r>
              <a:rPr lang="en-US" dirty="0" smtClean="0">
                <a:solidFill>
                  <a:schemeClr val="bg1"/>
                </a:solidFill>
              </a:rPr>
              <a:t>tags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&lt;%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chemeClr val="bg1"/>
                </a:solidFill>
              </a:rPr>
              <a:t>%&gt;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JavaServer Pages?(2)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8" y="4609730"/>
            <a:ext cx="5406287" cy="16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</a:t>
            </a:r>
            <a:r>
              <a:rPr lang="en-US" dirty="0" smtClean="0">
                <a:solidFill>
                  <a:schemeClr val="bg1"/>
                </a:solidFill>
              </a:rPr>
              <a:t>Pages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JSP</a:t>
            </a:r>
            <a:r>
              <a:rPr lang="en-US" dirty="0" smtClean="0"/>
              <a:t>) component: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servlet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fulfill the role of a </a:t>
            </a:r>
            <a:r>
              <a:rPr lang="en-US" dirty="0">
                <a:solidFill>
                  <a:schemeClr val="bg1"/>
                </a:solidFill>
              </a:rPr>
              <a:t>user interface </a:t>
            </a:r>
            <a:r>
              <a:rPr lang="en-US" dirty="0"/>
              <a:t>for a Java web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application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JSPs</a:t>
            </a:r>
            <a:r>
              <a:rPr lang="en-US" dirty="0" smtClean="0"/>
              <a:t> are </a:t>
            </a:r>
            <a:r>
              <a:rPr lang="en-US" dirty="0">
                <a:solidFill>
                  <a:schemeClr val="bg1"/>
                </a:solidFill>
              </a:rPr>
              <a:t>text files</a:t>
            </a:r>
            <a:r>
              <a:rPr lang="en-US" dirty="0"/>
              <a:t> that combine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XHTML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/>
              <a:t>Embedded JSP actions and </a:t>
            </a:r>
            <a:r>
              <a:rPr lang="en-US" dirty="0" smtClean="0"/>
              <a:t>commands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1" y="3849411"/>
            <a:ext cx="3176202" cy="19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, you </a:t>
            </a:r>
            <a:r>
              <a:rPr lang="en-US" dirty="0">
                <a:solidFill>
                  <a:schemeClr val="bg1"/>
                </a:solidFill>
              </a:rPr>
              <a:t>can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Collect input</a:t>
            </a:r>
            <a:r>
              <a:rPr lang="en-US" dirty="0"/>
              <a:t> from users through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Webpage </a:t>
            </a:r>
            <a:r>
              <a:rPr lang="en-US" dirty="0" smtClean="0">
                <a:solidFill>
                  <a:schemeClr val="bg1"/>
                </a:solidFill>
              </a:rPr>
              <a:t>forms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>
                <a:solidFill>
                  <a:schemeClr val="bg1"/>
                </a:solidFill>
              </a:rPr>
              <a:t>records</a:t>
            </a:r>
            <a:r>
              <a:rPr lang="en-US" dirty="0"/>
              <a:t> from a database or another </a:t>
            </a:r>
            <a:r>
              <a:rPr lang="en-US" dirty="0" smtClean="0"/>
              <a:t>source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reate </a:t>
            </a:r>
            <a:r>
              <a:rPr lang="en-US" dirty="0">
                <a:solidFill>
                  <a:schemeClr val="bg1"/>
                </a:solidFill>
              </a:rPr>
              <a:t>Webpages</a:t>
            </a:r>
            <a:r>
              <a:rPr lang="en-US" dirty="0"/>
              <a:t> </a:t>
            </a:r>
            <a:r>
              <a:rPr lang="en-US" dirty="0" smtClean="0"/>
              <a:t>dynamically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77" y="3830784"/>
            <a:ext cx="2897897" cy="2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JSP </a:t>
            </a:r>
            <a:r>
              <a:rPr lang="en-US" dirty="0"/>
              <a:t>tags </a:t>
            </a:r>
            <a:r>
              <a:rPr lang="en-US" dirty="0" smtClean="0">
                <a:solidFill>
                  <a:schemeClr val="bg1"/>
                </a:solidFill>
              </a:rPr>
              <a:t>purposes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Retrieving</a:t>
            </a:r>
            <a:r>
              <a:rPr lang="en-US" dirty="0"/>
              <a:t> information from a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Registering</a:t>
            </a:r>
            <a:r>
              <a:rPr lang="en-US" dirty="0"/>
              <a:t> user </a:t>
            </a:r>
            <a:r>
              <a:rPr lang="en-US" dirty="0" smtClean="0"/>
              <a:t>preferences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Accessing</a:t>
            </a:r>
            <a:r>
              <a:rPr lang="en-US" dirty="0"/>
              <a:t> JavaBeans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Passing</a:t>
            </a:r>
            <a:r>
              <a:rPr lang="en-US" dirty="0"/>
              <a:t> control between </a:t>
            </a:r>
            <a:r>
              <a:rPr lang="en-US" dirty="0" smtClean="0"/>
              <a:t>pages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Sharing</a:t>
            </a:r>
            <a:r>
              <a:rPr lang="en-US" dirty="0"/>
              <a:t> information between requests, pages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56" y="2229680"/>
            <a:ext cx="3175644" cy="166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70" y="2640567"/>
            <a:ext cx="2036805" cy="2036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20" y="4538844"/>
            <a:ext cx="1726769" cy="17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1351</Words>
  <Application>Microsoft Office PowerPoint</Application>
  <PresentationFormat>По избор</PresentationFormat>
  <Paragraphs>298</Paragraphs>
  <Slides>34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1_SoftUni3_1</vt:lpstr>
      <vt:lpstr>Java EE:</vt:lpstr>
      <vt:lpstr>Table of Contents</vt:lpstr>
      <vt:lpstr>Questions</vt:lpstr>
      <vt:lpstr>Презентация на PowerPoint</vt:lpstr>
      <vt:lpstr>What are JavaServer Pages?(1)</vt:lpstr>
      <vt:lpstr>What are JavaServer Pages?(2)</vt:lpstr>
      <vt:lpstr>What are JavaServer Pages?(3)</vt:lpstr>
      <vt:lpstr>What are JavaServer Pages?(4)</vt:lpstr>
      <vt:lpstr>What are JavaServer Pages?(5)</vt:lpstr>
      <vt:lpstr>JSP Architecture(1)</vt:lpstr>
      <vt:lpstr>JSP Architecture(2)</vt:lpstr>
      <vt:lpstr>JSP Processing(1)</vt:lpstr>
      <vt:lpstr>JSP Processing(2)</vt:lpstr>
      <vt:lpstr>JSP Processing(3)</vt:lpstr>
      <vt:lpstr>JSP Processing(4)</vt:lpstr>
      <vt:lpstr>Презентация на PowerPoint</vt:lpstr>
      <vt:lpstr>Hello World!(1)</vt:lpstr>
      <vt:lpstr>Hello World!(2)</vt:lpstr>
      <vt:lpstr>Register Users!(1)</vt:lpstr>
      <vt:lpstr>Register Users!(2)</vt:lpstr>
      <vt:lpstr>Register Users!(3)</vt:lpstr>
      <vt:lpstr>Register Users!(4)</vt:lpstr>
      <vt:lpstr>Презентация на PowerPoint</vt:lpstr>
      <vt:lpstr>What are Servlet Filters?</vt:lpstr>
      <vt:lpstr>Servlet Filter Tasks</vt:lpstr>
      <vt:lpstr>Servlet Filter interface(1)</vt:lpstr>
      <vt:lpstr>Servlet Filter Configuration</vt:lpstr>
      <vt:lpstr>Servlet Filter class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Admin</cp:lastModifiedBy>
  <cp:revision>79</cp:revision>
  <dcterms:created xsi:type="dcterms:W3CDTF">2019-01-19T08:33:56Z</dcterms:created>
  <dcterms:modified xsi:type="dcterms:W3CDTF">2019-02-01T10:15:48Z</dcterms:modified>
</cp:coreProperties>
</file>