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300" r:id="rId8"/>
    <p:sldId id="301" r:id="rId9"/>
    <p:sldId id="302" r:id="rId10"/>
    <p:sldId id="303" r:id="rId11"/>
    <p:sldId id="304" r:id="rId12"/>
    <p:sldId id="293" r:id="rId13"/>
    <p:sldId id="294" r:id="rId14"/>
    <p:sldId id="295" r:id="rId15"/>
    <p:sldId id="297" r:id="rId16"/>
    <p:sldId id="298" r:id="rId17"/>
    <p:sldId id="299" r:id="rId18"/>
    <p:sldId id="262" r:id="rId19"/>
    <p:sldId id="268" r:id="rId20"/>
    <p:sldId id="269" r:id="rId21"/>
    <p:sldId id="270" r:id="rId22"/>
    <p:sldId id="271" r:id="rId23"/>
    <p:sldId id="317" r:id="rId24"/>
    <p:sldId id="318" r:id="rId25"/>
    <p:sldId id="319" r:id="rId26"/>
    <p:sldId id="320" r:id="rId27"/>
    <p:sldId id="321" r:id="rId28"/>
    <p:sldId id="322" r:id="rId29"/>
    <p:sldId id="292" r:id="rId30"/>
    <p:sldId id="312" r:id="rId31"/>
    <p:sldId id="327" r:id="rId32"/>
    <p:sldId id="328" r:id="rId33"/>
    <p:sldId id="315" r:id="rId34"/>
    <p:sldId id="316" r:id="rId3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83637AF-04B0-412F-B99B-42321DBEA9EF}">
          <p14:sldIdLst>
            <p14:sldId id="256"/>
            <p14:sldId id="257"/>
            <p14:sldId id="258"/>
          </p14:sldIdLst>
        </p14:section>
        <p14:section name="Java Servlets" id="{C3A34C8A-7643-4D76-B982-80DE64663447}">
          <p14:sldIdLst>
            <p14:sldId id="259"/>
            <p14:sldId id="260"/>
            <p14:sldId id="261"/>
            <p14:sldId id="300"/>
            <p14:sldId id="301"/>
            <p14:sldId id="302"/>
            <p14:sldId id="303"/>
            <p14:sldId id="304"/>
            <p14:sldId id="293"/>
            <p14:sldId id="294"/>
            <p14:sldId id="295"/>
            <p14:sldId id="297"/>
            <p14:sldId id="298"/>
            <p14:sldId id="299"/>
            <p14:sldId id="262"/>
            <p14:sldId id="268"/>
            <p14:sldId id="269"/>
            <p14:sldId id="270"/>
            <p14:sldId id="271"/>
          </p14:sldIdLst>
        </p14:section>
        <p14:section name="Hibernate" id="{BD8F8170-80D4-4632-BD27-4B6B0DD2E506}">
          <p14:sldIdLst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Summary" id="{871ACDC2-5283-410A-A432-B80DBF9DFFF3}">
          <p14:sldIdLst>
            <p14:sldId id="292"/>
            <p14:sldId id="312"/>
            <p14:sldId id="327"/>
            <p14:sldId id="328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121" d="100"/>
          <a:sy n="121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8D4B9-C5B7-4340-8E67-C1367098E560}" type="datetimeFigureOut">
              <a:rPr lang="bg-BG" smtClean="0"/>
              <a:t>28.1.2019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5BFE6-B1B5-4AAA-AA32-D748EB9DECE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146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3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7447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4879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39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850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10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02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6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00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60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8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781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4594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285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49F-9B3F-44B6-B406-2C6DF94045F9}" type="datetimeFigureOut">
              <a:rPr lang="bg-BG" smtClean="0"/>
              <a:t>28.1.2019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81D5-CD5B-4137-92CC-39C4415C4E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174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427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9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2386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4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784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3794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307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central.maven.org/maven2/org/hibernate/hibernate-core/5.4.0.Final/hibernate-core-5.4.0.Final.jar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jcp.org/xml/ns/persistence/persistence_2_1.xsd" TargetMode="External"/><Relationship Id="rId2" Type="http://schemas.openxmlformats.org/officeDocument/2006/relationships/hyperlink" Target="http://xmlns.jcp.org/xml/ns/persistence%20http:/xmlns.jcp.org/xml/ns/persistence/persistence_2_1.xsd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7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4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8.png"/><Relationship Id="rId10" Type="http://schemas.openxmlformats.org/officeDocument/2006/relationships/image" Target="../media/image7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32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9.jpeg"/><Relationship Id="rId7" Type="http://schemas.openxmlformats.org/officeDocument/2006/relationships/image" Target="../media/image8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2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Servlets API 4.0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EE: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340407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" b="760"/>
          <a:stretch>
            <a:fillRect/>
          </a:stretch>
        </p:blipFill>
        <p:spPr>
          <a:xfrm>
            <a:off x="3029126" y="2082787"/>
            <a:ext cx="5439372" cy="2325990"/>
          </a:xfrm>
        </p:spPr>
      </p:pic>
    </p:spTree>
    <p:extLst>
      <p:ext uri="{BB962C8B-B14F-4D97-AF65-F5344CB8AC3E}">
        <p14:creationId xmlns:p14="http://schemas.microsoft.com/office/powerpoint/2010/main" val="305540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Send</a:t>
            </a:r>
            <a:r>
              <a:rPr lang="en-US" dirty="0"/>
              <a:t> the explicit data </a:t>
            </a:r>
            <a:r>
              <a:rPr lang="en-US" dirty="0" smtClean="0"/>
              <a:t>to </a:t>
            </a:r>
            <a:r>
              <a:rPr lang="en-US" dirty="0"/>
              <a:t>the clients (</a:t>
            </a:r>
            <a:r>
              <a:rPr lang="en-US" dirty="0" smtClean="0"/>
              <a:t>browsers):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 </a:t>
            </a:r>
            <a:r>
              <a:rPr lang="en-US" dirty="0"/>
              <a:t>(HTML or XML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inary </a:t>
            </a:r>
            <a:r>
              <a:rPr lang="en-US" dirty="0"/>
              <a:t>(GIF images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Excel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</a:t>
            </a:r>
            <a:r>
              <a:rPr lang="en-US" dirty="0" smtClean="0"/>
              <a:t>Tasks(4)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787" y="2510783"/>
            <a:ext cx="4238625" cy="2571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338" y="3958711"/>
            <a:ext cx="4012998" cy="2247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865" y="4525240"/>
            <a:ext cx="2233054" cy="21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7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Send</a:t>
            </a:r>
            <a:r>
              <a:rPr lang="en-US" dirty="0"/>
              <a:t> the implicit </a:t>
            </a:r>
            <a:r>
              <a:rPr lang="en-US" dirty="0">
                <a:solidFill>
                  <a:schemeClr val="bg1"/>
                </a:solidFill>
              </a:rPr>
              <a:t>HTTP response</a:t>
            </a:r>
            <a:r>
              <a:rPr lang="en-US" dirty="0"/>
              <a:t> to the clients (browsers</a:t>
            </a:r>
            <a:r>
              <a:rPr lang="en-US" dirty="0" smtClean="0"/>
              <a:t>):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Telling </a:t>
            </a:r>
            <a:r>
              <a:rPr lang="en-US" dirty="0"/>
              <a:t>the browsers or other clients what type of document is </a:t>
            </a:r>
            <a:endParaRPr lang="en-US" dirty="0" smtClean="0"/>
          </a:p>
          <a:p>
            <a:pPr marL="53306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being </a:t>
            </a:r>
            <a:r>
              <a:rPr lang="en-US" dirty="0"/>
              <a:t>returned (e.g., HTML</a:t>
            </a:r>
            <a:r>
              <a:rPr lang="en-US" dirty="0" smtClean="0"/>
              <a:t>)</a:t>
            </a:r>
          </a:p>
          <a:p>
            <a:pPr marL="990266" lvl="1" indent="-457200"/>
            <a:r>
              <a:rPr lang="en-US" dirty="0" smtClean="0"/>
              <a:t>Setting cookies</a:t>
            </a:r>
          </a:p>
          <a:p>
            <a:pPr marL="990266" lvl="1" indent="-457200"/>
            <a:r>
              <a:rPr lang="en-US" dirty="0"/>
              <a:t>C</a:t>
            </a:r>
            <a:r>
              <a:rPr lang="en-US" dirty="0" smtClean="0"/>
              <a:t>aching 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</a:t>
            </a:r>
            <a:r>
              <a:rPr lang="en-US" dirty="0" smtClean="0"/>
              <a:t>Tasks(5)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562" y="2644587"/>
            <a:ext cx="3200190" cy="37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servlet </a:t>
            </a:r>
            <a:r>
              <a:rPr lang="en-US" dirty="0">
                <a:solidFill>
                  <a:schemeClr val="bg1"/>
                </a:solidFill>
              </a:rPr>
              <a:t>life </a:t>
            </a:r>
            <a:r>
              <a:rPr lang="en-US" dirty="0" smtClean="0">
                <a:solidFill>
                  <a:schemeClr val="bg1"/>
                </a:solidFill>
              </a:rPr>
              <a:t>cycle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init()</a:t>
            </a:r>
            <a:r>
              <a:rPr lang="en-US" dirty="0"/>
              <a:t> method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bg1"/>
                </a:solidFill>
              </a:rPr>
              <a:t>initialize </a:t>
            </a:r>
            <a:r>
              <a:rPr lang="en-US" dirty="0" smtClean="0"/>
              <a:t>servlet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service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 </a:t>
            </a:r>
            <a:r>
              <a:rPr lang="en-US" dirty="0" smtClean="0"/>
              <a:t>method - process client's </a:t>
            </a:r>
            <a:r>
              <a:rPr lang="en-US" dirty="0" smtClean="0">
                <a:solidFill>
                  <a:schemeClr val="bg1"/>
                </a:solidFill>
              </a:rPr>
              <a:t>request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destroy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 </a:t>
            </a:r>
            <a:r>
              <a:rPr lang="en-US" dirty="0" smtClean="0"/>
              <a:t>method</a:t>
            </a:r>
            <a:r>
              <a:rPr lang="en-US" dirty="0"/>
              <a:t> </a:t>
            </a:r>
            <a:r>
              <a:rPr lang="en-US" dirty="0" smtClean="0"/>
              <a:t>- servlet </a:t>
            </a:r>
            <a:r>
              <a:rPr lang="en-US" dirty="0"/>
              <a:t>is </a:t>
            </a:r>
            <a:r>
              <a:rPr lang="en-US" dirty="0" smtClean="0">
                <a:solidFill>
                  <a:schemeClr val="bg1"/>
                </a:solidFill>
              </a:rPr>
              <a:t>terminated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Life Cycle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8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bg1"/>
                </a:solidFill>
              </a:rPr>
              <a:t>init() </a:t>
            </a:r>
            <a:r>
              <a:rPr lang="en-US" dirty="0" smtClean="0"/>
              <a:t>method: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alled </a:t>
            </a:r>
            <a:r>
              <a:rPr lang="en-US" dirty="0">
                <a:solidFill>
                  <a:schemeClr val="bg1"/>
                </a:solidFill>
              </a:rPr>
              <a:t>only</a:t>
            </a:r>
            <a:r>
              <a:rPr lang="en-US" dirty="0"/>
              <a:t> </a:t>
            </a:r>
            <a:r>
              <a:rPr lang="en-US" dirty="0" smtClean="0"/>
              <a:t>once</a:t>
            </a:r>
            <a:r>
              <a:rPr lang="en-US" dirty="0"/>
              <a:t> when the servlet is </a:t>
            </a:r>
            <a:r>
              <a:rPr lang="en-US" dirty="0">
                <a:solidFill>
                  <a:schemeClr val="bg1"/>
                </a:solidFill>
              </a:rPr>
              <a:t>created</a:t>
            </a:r>
            <a:endParaRPr lang="en-US" dirty="0" smtClean="0"/>
          </a:p>
          <a:p>
            <a:r>
              <a:rPr lang="en-US" dirty="0" smtClean="0"/>
              <a:t>Servlet </a:t>
            </a:r>
            <a:r>
              <a:rPr lang="en-US" dirty="0"/>
              <a:t>is </a:t>
            </a:r>
            <a:r>
              <a:rPr lang="en-US" dirty="0" smtClean="0"/>
              <a:t>created </a:t>
            </a:r>
            <a:r>
              <a:rPr lang="en-US" dirty="0"/>
              <a:t>when a user first invokes a </a:t>
            </a:r>
            <a:r>
              <a:rPr lang="en-US" dirty="0">
                <a:solidFill>
                  <a:schemeClr val="bg1"/>
                </a:solidFill>
              </a:rPr>
              <a:t>URL</a:t>
            </a:r>
            <a:r>
              <a:rPr lang="en-US" dirty="0"/>
              <a:t> </a:t>
            </a:r>
            <a:r>
              <a:rPr lang="en-US" dirty="0" smtClean="0"/>
              <a:t>corresponding </a:t>
            </a:r>
            <a:r>
              <a:rPr lang="en-US" dirty="0"/>
              <a:t>to the </a:t>
            </a:r>
            <a:r>
              <a:rPr lang="en-US" dirty="0" smtClean="0"/>
              <a:t>servlet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init() </a:t>
            </a:r>
            <a:r>
              <a:rPr lang="en-US" dirty="0" smtClean="0"/>
              <a:t>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68" y="3413424"/>
            <a:ext cx="2880669" cy="29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service()</a:t>
            </a:r>
            <a:r>
              <a:rPr lang="en-US" dirty="0"/>
              <a:t> </a:t>
            </a:r>
            <a:r>
              <a:rPr lang="en-US" dirty="0" smtClean="0"/>
              <a:t>method: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main method to perform the actual </a:t>
            </a:r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Called by the servlet container to: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andle </a:t>
            </a:r>
            <a:r>
              <a:rPr lang="en-US" dirty="0"/>
              <a:t>requests coming from the </a:t>
            </a:r>
            <a:r>
              <a:rPr lang="en-US" dirty="0" smtClean="0"/>
              <a:t>client</a:t>
            </a:r>
          </a:p>
          <a:p>
            <a:pPr lvl="2"/>
            <a:r>
              <a:rPr lang="en-US" dirty="0" smtClean="0"/>
              <a:t>Write response </a:t>
            </a:r>
            <a:r>
              <a:rPr lang="en-US" dirty="0"/>
              <a:t>back to the </a:t>
            </a:r>
            <a:r>
              <a:rPr lang="en-US" dirty="0" smtClean="0"/>
              <a:t>client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Checks</a:t>
            </a:r>
            <a:r>
              <a:rPr lang="en-US" dirty="0" smtClean="0"/>
              <a:t> </a:t>
            </a:r>
            <a:r>
              <a:rPr lang="en-US" dirty="0"/>
              <a:t>the HTTP request </a:t>
            </a:r>
            <a:r>
              <a:rPr lang="en-US" dirty="0">
                <a:solidFill>
                  <a:schemeClr val="bg1"/>
                </a:solidFill>
              </a:rPr>
              <a:t>type</a:t>
            </a:r>
            <a:r>
              <a:rPr lang="en-US" dirty="0"/>
              <a:t> (GET, POST, PUT, DELETE, etc</a:t>
            </a:r>
            <a:r>
              <a:rPr lang="en-US" dirty="0" smtClean="0"/>
              <a:t>.)      and calls the appropriate method – doGet(), doPost(), etc.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service() </a:t>
            </a:r>
            <a:r>
              <a:rPr lang="en-US" dirty="0" smtClean="0"/>
              <a:t>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4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bg1"/>
                </a:solidFill>
              </a:rPr>
              <a:t>GET</a:t>
            </a:r>
            <a:r>
              <a:rPr lang="en-US" dirty="0"/>
              <a:t> </a:t>
            </a:r>
            <a:r>
              <a:rPr lang="en-US" dirty="0" smtClean="0"/>
              <a:t>request: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esults from: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ormal </a:t>
            </a:r>
            <a:r>
              <a:rPr lang="en-US" dirty="0"/>
              <a:t>request for a </a:t>
            </a:r>
            <a:r>
              <a:rPr lang="en-US" dirty="0" smtClean="0"/>
              <a:t>URL</a:t>
            </a:r>
          </a:p>
          <a:p>
            <a:pPr lvl="2"/>
            <a:r>
              <a:rPr lang="en-US" dirty="0" smtClean="0"/>
              <a:t>HTML </a:t>
            </a:r>
            <a:r>
              <a:rPr lang="en-US" dirty="0"/>
              <a:t>form that has no METHOD </a:t>
            </a:r>
            <a:r>
              <a:rPr lang="en-US" dirty="0" smtClean="0"/>
              <a:t>specified</a:t>
            </a:r>
          </a:p>
          <a:p>
            <a:pPr lvl="1"/>
            <a:r>
              <a:rPr lang="en-US" dirty="0" smtClean="0"/>
              <a:t>Should </a:t>
            </a:r>
            <a:r>
              <a:rPr lang="en-US" dirty="0"/>
              <a:t>be handled by </a:t>
            </a:r>
            <a:r>
              <a:rPr lang="en-US" dirty="0">
                <a:solidFill>
                  <a:schemeClr val="bg1"/>
                </a:solidFill>
              </a:rPr>
              <a:t>doGet() </a:t>
            </a:r>
            <a:r>
              <a:rPr lang="en-US" dirty="0" smtClean="0"/>
              <a:t>method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doGet() </a:t>
            </a:r>
            <a:r>
              <a:rPr lang="en-US" dirty="0" smtClean="0"/>
              <a:t>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1" y="4422257"/>
            <a:ext cx="11479205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0" y="4862456"/>
            <a:ext cx="11479206" cy="1847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void doGet(…)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// Servlet code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88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bg1"/>
                </a:solidFill>
              </a:rPr>
              <a:t>POST</a:t>
            </a:r>
            <a:r>
              <a:rPr lang="en-US" dirty="0"/>
              <a:t> </a:t>
            </a:r>
            <a:r>
              <a:rPr lang="en-US" dirty="0" smtClean="0"/>
              <a:t>request: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esults </a:t>
            </a:r>
            <a:r>
              <a:rPr lang="en-US" dirty="0"/>
              <a:t>from an HTML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Should </a:t>
            </a:r>
            <a:r>
              <a:rPr lang="en-US" dirty="0"/>
              <a:t>be handled by </a:t>
            </a:r>
            <a:r>
              <a:rPr lang="en-US" dirty="0">
                <a:solidFill>
                  <a:schemeClr val="bg1"/>
                </a:solidFill>
              </a:rPr>
              <a:t>doPost() </a:t>
            </a:r>
            <a:r>
              <a:rPr lang="en-US" dirty="0" smtClean="0"/>
              <a:t>method.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doPost()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2" y="3662803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423" y="4107475"/>
            <a:ext cx="11582400" cy="1847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doPost(…)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// Servlet code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5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destroy()</a:t>
            </a:r>
            <a:r>
              <a:rPr lang="en-US" dirty="0"/>
              <a:t> </a:t>
            </a:r>
            <a:r>
              <a:rPr lang="en-US" dirty="0" smtClean="0"/>
              <a:t>method: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alled </a:t>
            </a:r>
            <a:r>
              <a:rPr lang="en-US" dirty="0">
                <a:solidFill>
                  <a:schemeClr val="bg1"/>
                </a:solidFill>
              </a:rPr>
              <a:t>only</a:t>
            </a:r>
            <a:r>
              <a:rPr lang="en-US" dirty="0"/>
              <a:t> once at the end of the </a:t>
            </a:r>
            <a:r>
              <a:rPr lang="en-US" dirty="0" smtClean="0"/>
              <a:t>lifecycle </a:t>
            </a:r>
            <a:r>
              <a:rPr lang="en-US" dirty="0"/>
              <a:t>of a </a:t>
            </a:r>
            <a:r>
              <a:rPr lang="en-US" dirty="0" smtClean="0"/>
              <a:t>servlet</a:t>
            </a:r>
          </a:p>
          <a:p>
            <a:pPr lvl="1"/>
            <a:r>
              <a:rPr lang="en-US" dirty="0" smtClean="0"/>
              <a:t>Gives </a:t>
            </a:r>
            <a:r>
              <a:rPr lang="en-US" dirty="0"/>
              <a:t>your </a:t>
            </a:r>
            <a:r>
              <a:rPr lang="en-US" dirty="0" smtClean="0"/>
              <a:t>servlet </a:t>
            </a:r>
            <a:r>
              <a:rPr lang="en-US" dirty="0" smtClean="0">
                <a:solidFill>
                  <a:schemeClr val="bg1"/>
                </a:solidFill>
              </a:rPr>
              <a:t>chance to</a:t>
            </a:r>
            <a:r>
              <a:rPr lang="en-US" dirty="0" smtClean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lose</a:t>
            </a:r>
            <a:r>
              <a:rPr lang="en-US" dirty="0" smtClean="0"/>
              <a:t> </a:t>
            </a:r>
            <a:r>
              <a:rPr lang="en-US" dirty="0"/>
              <a:t>database </a:t>
            </a:r>
            <a:r>
              <a:rPr lang="en-US" dirty="0" smtClean="0"/>
              <a:t>connections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alt</a:t>
            </a:r>
            <a:r>
              <a:rPr lang="en-US" dirty="0" smtClean="0"/>
              <a:t> </a:t>
            </a:r>
            <a:r>
              <a:rPr lang="en-US" dirty="0"/>
              <a:t>background </a:t>
            </a:r>
            <a:r>
              <a:rPr lang="en-US" dirty="0" smtClean="0"/>
              <a:t>threads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rite </a:t>
            </a:r>
            <a:r>
              <a:rPr lang="en-US" dirty="0"/>
              <a:t>cookie </a:t>
            </a:r>
            <a:r>
              <a:rPr lang="en-US" dirty="0" smtClean="0"/>
              <a:t>lists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 smtClean="0"/>
              <a:t>counts </a:t>
            </a:r>
            <a:r>
              <a:rPr lang="en-US" dirty="0"/>
              <a:t>to </a:t>
            </a:r>
            <a:r>
              <a:rPr lang="en-US" dirty="0" smtClean="0"/>
              <a:t>disk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erform</a:t>
            </a:r>
            <a:r>
              <a:rPr lang="en-US" dirty="0" smtClean="0"/>
              <a:t> </a:t>
            </a:r>
            <a:r>
              <a:rPr lang="en-US" dirty="0"/>
              <a:t>other such cleanup </a:t>
            </a:r>
            <a:r>
              <a:rPr lang="en-US" dirty="0" smtClean="0"/>
              <a:t>activities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destroy()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11" y="2769072"/>
            <a:ext cx="3002435" cy="28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6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dirty="0">
                <a:solidFill>
                  <a:schemeClr val="bg1"/>
                </a:solidFill>
              </a:rPr>
              <a:t>diagram</a:t>
            </a:r>
            <a:r>
              <a:rPr lang="en-US" dirty="0"/>
              <a:t> shows the position of Servlets in a Web </a:t>
            </a:r>
            <a:r>
              <a:rPr lang="en-US" dirty="0" smtClean="0"/>
              <a:t>Application: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Servlets Architecture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59" y="2602404"/>
            <a:ext cx="6944497" cy="379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 Servlets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42" y="1356851"/>
            <a:ext cx="2195315" cy="24737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6492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Servlet API 4.0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Tasks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Lifecycle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Architecture</a:t>
            </a:r>
          </a:p>
          <a:p>
            <a:pPr>
              <a:lnSpc>
                <a:spcPts val="4000"/>
              </a:lnSpc>
            </a:pPr>
            <a:r>
              <a:rPr lang="en-US" dirty="0" smtClean="0"/>
              <a:t>Hibernate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 World!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752406"/>
            <a:ext cx="11582400" cy="4455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private String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protected void init(…)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= “Hello World!”;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protected void doGet(…)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.setContentType(“text/html”);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PrintWriter out =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response.getWriter()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out.println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(String.format(“&lt;h1&gt;%s&lt;/h1&gt;”, this.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307" y="2418320"/>
            <a:ext cx="4139139" cy="18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Greeting!(1)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FormServlet.java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5036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FormServlet</a:t>
            </a:r>
            <a:r>
              <a:rPr lang="en-US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private String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protected void init(…)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"&lt;form action=\"/greeting\" method=\"post\"&gt;"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"&lt;label&gt;Username: 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"&lt;input name=\"username\"/&gt;&lt;/label&gt;"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"&lt;button&gt;Click&lt;/button&gt;"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"&lt;/form&gt;";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void doGet(…)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.setContentType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(“text/html”);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PrintWriter out =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response.getWriter()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out.println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(this.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584" y="4686300"/>
            <a:ext cx="4624258" cy="1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Greeting</a:t>
            </a:r>
            <a:r>
              <a:rPr lang="en-US" dirty="0" smtClean="0"/>
              <a:t>!(2)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GreetingServlet.java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("/greeting")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GreetingServlet</a:t>
            </a:r>
            <a:r>
              <a:rPr lang="en-US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void doGet(…)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.setContentType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(“text/html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”);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.setStatus(200);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protected void doPost(…)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.setContentType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(“text/html”);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PrintWriter out =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response.getWriter()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out.println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(String.format("Hello, %s!",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.getParameter("username")));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957" y="2691198"/>
            <a:ext cx="4439170" cy="15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9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62" y="1667241"/>
            <a:ext cx="2284668" cy="18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3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JDBC: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Java </a:t>
            </a:r>
            <a:r>
              <a:rPr lang="en-US" dirty="0">
                <a:solidFill>
                  <a:schemeClr val="bg1"/>
                </a:solidFill>
              </a:rPr>
              <a:t>Database </a:t>
            </a:r>
            <a:r>
              <a:rPr lang="en-US" dirty="0" smtClean="0">
                <a:solidFill>
                  <a:schemeClr val="bg1"/>
                </a:solidFill>
              </a:rPr>
              <a:t>Connectivity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Provides</a:t>
            </a:r>
            <a:r>
              <a:rPr lang="en-US" dirty="0" smtClean="0"/>
              <a:t> </a:t>
            </a:r>
            <a:r>
              <a:rPr lang="en-US" dirty="0"/>
              <a:t>a set of Java API for </a:t>
            </a:r>
            <a:r>
              <a:rPr lang="en-US" dirty="0">
                <a:solidFill>
                  <a:schemeClr val="bg1"/>
                </a:solidFill>
              </a:rPr>
              <a:t>accessing</a:t>
            </a:r>
            <a:r>
              <a:rPr lang="en-US" dirty="0"/>
              <a:t> the relational databases from Java </a:t>
            </a:r>
            <a:r>
              <a:rPr lang="en-US" dirty="0" smtClean="0"/>
              <a:t>program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Enables</a:t>
            </a:r>
            <a:r>
              <a:rPr lang="en-US" dirty="0" smtClean="0"/>
              <a:t> </a:t>
            </a:r>
            <a:r>
              <a:rPr lang="en-US" dirty="0"/>
              <a:t>Java programs </a:t>
            </a:r>
            <a:r>
              <a:rPr lang="en-US" dirty="0" smtClean="0"/>
              <a:t>to: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Execute</a:t>
            </a:r>
            <a:r>
              <a:rPr lang="en-US" dirty="0" smtClean="0"/>
              <a:t> </a:t>
            </a:r>
            <a:r>
              <a:rPr lang="en-US" dirty="0"/>
              <a:t>SQL </a:t>
            </a:r>
            <a:r>
              <a:rPr lang="en-US" dirty="0" smtClean="0"/>
              <a:t>statements 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Interact</a:t>
            </a:r>
            <a:r>
              <a:rPr lang="en-US" dirty="0" smtClean="0"/>
              <a:t> </a:t>
            </a:r>
            <a:r>
              <a:rPr lang="en-US" dirty="0"/>
              <a:t>with any SQL compliant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JDBC?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29" y="3251615"/>
            <a:ext cx="4846153" cy="17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5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Hibernate: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O</a:t>
            </a:r>
            <a:r>
              <a:rPr lang="en-US" dirty="0" smtClean="0"/>
              <a:t>bject-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r>
              <a:rPr lang="en-US" dirty="0" smtClean="0"/>
              <a:t>elational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apping (</a:t>
            </a:r>
            <a:r>
              <a:rPr lang="en-US" dirty="0">
                <a:solidFill>
                  <a:schemeClr val="bg1"/>
                </a:solidFill>
              </a:rPr>
              <a:t>ORM</a:t>
            </a:r>
            <a:r>
              <a:rPr lang="en-US" dirty="0"/>
              <a:t>) solution for </a:t>
            </a:r>
            <a:r>
              <a:rPr lang="en-US" dirty="0" smtClean="0"/>
              <a:t>Java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Powerful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High performance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Object-Relational</a:t>
            </a:r>
            <a:r>
              <a:rPr lang="en-US" dirty="0" smtClean="0"/>
              <a:t> </a:t>
            </a:r>
            <a:r>
              <a:rPr lang="en-US" dirty="0"/>
              <a:t>Persistence 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Query </a:t>
            </a:r>
            <a:r>
              <a:rPr lang="en-US" dirty="0" smtClean="0">
                <a:solidFill>
                  <a:schemeClr val="bg1"/>
                </a:solidFill>
              </a:rPr>
              <a:t>service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Maps: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Java </a:t>
            </a:r>
            <a:r>
              <a:rPr lang="en-US" dirty="0">
                <a:solidFill>
                  <a:schemeClr val="bg1"/>
                </a:solidFill>
              </a:rPr>
              <a:t>classes</a:t>
            </a:r>
            <a:r>
              <a:rPr lang="en-US" dirty="0"/>
              <a:t> to database </a:t>
            </a:r>
            <a:r>
              <a:rPr lang="en-US" dirty="0" smtClean="0">
                <a:solidFill>
                  <a:schemeClr val="bg1"/>
                </a:solidFill>
              </a:rPr>
              <a:t>tables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Java data </a:t>
            </a:r>
            <a:r>
              <a:rPr lang="en-US" dirty="0">
                <a:solidFill>
                  <a:schemeClr val="bg1"/>
                </a:solidFill>
              </a:rPr>
              <a:t>types</a:t>
            </a:r>
            <a:r>
              <a:rPr lang="en-US" dirty="0"/>
              <a:t> to SQL data </a:t>
            </a:r>
            <a:r>
              <a:rPr lang="en-US" dirty="0" smtClean="0">
                <a:solidFill>
                  <a:schemeClr val="bg1"/>
                </a:solidFill>
              </a:rPr>
              <a:t>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Hibernate?(1)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6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Hibernate: 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Sits </a:t>
            </a:r>
            <a:r>
              <a:rPr lang="en-US" dirty="0"/>
              <a:t>between traditional Java objects and database </a:t>
            </a:r>
            <a:r>
              <a:rPr lang="en-US" dirty="0" smtClean="0"/>
              <a:t>server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Handles </a:t>
            </a:r>
            <a:r>
              <a:rPr lang="en-US" dirty="0"/>
              <a:t>all the works in </a:t>
            </a:r>
            <a:r>
              <a:rPr lang="en-US" dirty="0" smtClean="0"/>
              <a:t>persisting </a:t>
            </a:r>
            <a:r>
              <a:rPr lang="en-US" dirty="0"/>
              <a:t>objects based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endParaRPr lang="en-US" dirty="0" smtClean="0"/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bg1"/>
                </a:solidFill>
              </a:rPr>
              <a:t>appropriate</a:t>
            </a:r>
            <a:r>
              <a:rPr lang="en-US" dirty="0" smtClean="0"/>
              <a:t> </a:t>
            </a:r>
            <a:r>
              <a:rPr lang="en-US" dirty="0"/>
              <a:t>O/R mechanisms and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Hibernate</a:t>
            </a:r>
            <a:r>
              <a:rPr lang="en-US" dirty="0" smtClean="0"/>
              <a:t>?(2)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972" y="3870814"/>
            <a:ext cx="8145069" cy="24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8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Hibernate </a:t>
            </a:r>
            <a:r>
              <a:rPr lang="en-US" dirty="0" smtClean="0">
                <a:solidFill>
                  <a:schemeClr val="bg1"/>
                </a:solidFill>
              </a:rPr>
              <a:t>dependency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Hibernate </a:t>
            </a:r>
            <a:r>
              <a:rPr lang="en-US" dirty="0" smtClean="0">
                <a:solidFill>
                  <a:schemeClr val="bg1"/>
                </a:solidFill>
              </a:rPr>
              <a:t>.jar </a:t>
            </a:r>
            <a:r>
              <a:rPr lang="en-US" dirty="0" smtClean="0"/>
              <a:t>file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central.maven.org/maven2/org/hibernate/hibernate-core/5.4.0.Final/hibernate-core-5.4.0.Final.jar</a:t>
            </a:r>
            <a:endParaRPr lang="en-US" dirty="0" smtClean="0"/>
          </a:p>
          <a:p>
            <a:pPr lvl="1"/>
            <a:r>
              <a:rPr lang="en-US" dirty="0" smtClean="0"/>
              <a:t>Put the </a:t>
            </a:r>
            <a:r>
              <a:rPr lang="en-US" dirty="0" smtClean="0">
                <a:solidFill>
                  <a:schemeClr val="bg1"/>
                </a:solidFill>
              </a:rPr>
              <a:t>.jar </a:t>
            </a:r>
            <a:r>
              <a:rPr lang="en-US" dirty="0" smtClean="0"/>
              <a:t>file into </a:t>
            </a:r>
            <a:r>
              <a:rPr lang="en-US" dirty="0" smtClean="0">
                <a:solidFill>
                  <a:schemeClr val="bg1"/>
                </a:solidFill>
              </a:rPr>
              <a:t>TomEE/lib</a:t>
            </a:r>
            <a:r>
              <a:rPr lang="en-US" dirty="0" smtClean="0"/>
              <a:t> folder.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and </a:t>
            </a:r>
            <a:r>
              <a:rPr lang="en-US" dirty="0" smtClean="0"/>
              <a:t>Hibernate(1)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423746"/>
            <a:ext cx="106680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&lt;groupId&gt;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org.hibernate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hibernate-core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version&gt;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5.4.0.Final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version&gt;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dependency&gt;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890541"/>
            <a:ext cx="106680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and Hibernate(2)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ersistence.xml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43379"/>
            <a:ext cx="11582400" cy="4083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persistence xmlns:xsi="http://www.w3.org/2001/XMLSchema-instance"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xmlns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="http://xmlns.jcp.org/xml/ns/persistence"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xsi:schemaLocation=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  <a:hlinkClick r:id="rId2"/>
              </a:rPr>
              <a:t>http</a:t>
            </a:r>
            <a:r>
              <a:rPr lang="en-US" sz="1300" b="1" noProof="1">
                <a:latin typeface="Consolas" pitchFamily="49" charset="0"/>
                <a:cs typeface="Consolas" pitchFamily="49" charset="0"/>
                <a:hlinkClick r:id="rId2"/>
              </a:rPr>
              <a:t>://xmlns.jcp.org/xml/ns/persistence 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  <a:hlinkClick r:id="rId3"/>
              </a:rPr>
              <a:t>http</a:t>
            </a:r>
            <a:r>
              <a:rPr lang="en-US" sz="1300" b="1" noProof="1">
                <a:latin typeface="Consolas" pitchFamily="49" charset="0"/>
                <a:cs typeface="Consolas" pitchFamily="49" charset="0"/>
                <a:hlinkClick r:id="rId3"/>
              </a:rPr>
              <a:t>://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  <a:hlinkClick r:id="rId3"/>
              </a:rPr>
              <a:t>xmlns.jcp.org/xml/ns/persistence/persistence_2_1.xsd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 version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="2.1"&gt;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persistence-unit name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soft_uni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transaction-type="</a:t>
            </a:r>
            <a:r>
              <a:rPr lang="en-US" sz="1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RESOURCE_LOCAL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properties&gt;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property name = "hibernate.connection.url" value="jdbc:mysql://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localhost:3306/</a:t>
            </a:r>
            <a:r>
              <a:rPr lang="en-US" sz="13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soft_uni_db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?useSSL=false&amp;amp;createDatabaseIfNotExist=true&amp;amp;serverTimezone=UTC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property name = "hibernate.connection.driver_class" value="com.mysql.jdbc.Driver"/&gt;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property name = "hibernate.connection.username" value="</a:t>
            </a:r>
            <a:r>
              <a:rPr lang="en-US" sz="1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property name = "hibernate.connection.password" value="</a:t>
            </a:r>
            <a:r>
              <a:rPr lang="en-US" sz="1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*****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property name = "hibernate.dialect" value="org.hibernate.dialect.MariaDBDialect"/&gt;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property name = "hibernate.hbm2ddl.auto" value="update"/&gt;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property name = "hibernate.show_sql" value = "true"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property name = "hibernate.format_sql" value = "true"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properties&gt;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persistence-unit&gt;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persistence&gt;</a:t>
            </a:r>
          </a:p>
        </p:txBody>
      </p:sp>
    </p:spTree>
    <p:extLst>
      <p:ext uri="{BB962C8B-B14F-4D97-AF65-F5344CB8AC3E}">
        <p14:creationId xmlns:p14="http://schemas.microsoft.com/office/powerpoint/2010/main" val="160564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7732799" cy="50972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Java </a:t>
            </a:r>
            <a:r>
              <a:rPr lang="en-US" sz="3200" dirty="0" smtClean="0">
                <a:solidFill>
                  <a:schemeClr val="bg1"/>
                </a:solidFill>
              </a:rPr>
              <a:t>Servlets</a:t>
            </a:r>
            <a:r>
              <a:rPr lang="en-US" sz="3200" dirty="0" smtClean="0"/>
              <a:t>:</a:t>
            </a:r>
            <a:endParaRPr lang="en-US" sz="3200" dirty="0"/>
          </a:p>
          <a:p>
            <a:pPr lvl="1"/>
            <a:r>
              <a:rPr lang="en-US" dirty="0"/>
              <a:t>Servlets provide a component-based, </a:t>
            </a:r>
            <a:endParaRPr lang="en-US" dirty="0" smtClean="0"/>
          </a:p>
          <a:p>
            <a:pPr marL="609219" lvl="1" indent="0">
              <a:buNone/>
            </a:pPr>
            <a:r>
              <a:rPr lang="en-US" dirty="0"/>
              <a:t> </a:t>
            </a:r>
            <a:r>
              <a:rPr lang="en-US" dirty="0" smtClean="0"/>
              <a:t>   platform-independent method </a:t>
            </a:r>
            <a:r>
              <a:rPr lang="en-US" dirty="0"/>
              <a:t>for </a:t>
            </a:r>
            <a:endParaRPr lang="en-US" dirty="0" smtClean="0"/>
          </a:p>
          <a:p>
            <a:pPr marL="609219" lvl="1" indent="0">
              <a:buNone/>
            </a:pPr>
            <a:r>
              <a:rPr lang="en-US" dirty="0"/>
              <a:t> </a:t>
            </a:r>
            <a:r>
              <a:rPr lang="en-US" dirty="0" smtClean="0"/>
              <a:t>   building Web </a:t>
            </a:r>
            <a:r>
              <a:rPr lang="en-US" dirty="0"/>
              <a:t>based </a:t>
            </a:r>
            <a:r>
              <a:rPr lang="en-US" dirty="0" smtClean="0"/>
              <a:t>applications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Hibernate:</a:t>
            </a:r>
          </a:p>
          <a:p>
            <a:pPr lvl="1"/>
            <a:r>
              <a:rPr lang="en-US" dirty="0"/>
              <a:t>Hibernate is an 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>
                <a:solidFill>
                  <a:schemeClr val="bg1"/>
                </a:solidFill>
              </a:rPr>
              <a:t>bject-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elational </a:t>
            </a:r>
            <a:endParaRPr lang="en-US" dirty="0" smtClean="0">
              <a:solidFill>
                <a:schemeClr val="bg1"/>
              </a:solidFill>
            </a:endParaRPr>
          </a:p>
          <a:p>
            <a:pPr marL="609219" lvl="1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M</a:t>
            </a:r>
            <a:r>
              <a:rPr lang="en-US" dirty="0" smtClean="0">
                <a:solidFill>
                  <a:schemeClr val="bg1"/>
                </a:solidFill>
              </a:rPr>
              <a:t>apping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/>
                </a:solidFill>
              </a:rPr>
              <a:t>ORM</a:t>
            </a:r>
            <a:r>
              <a:rPr lang="en-US" dirty="0" smtClean="0"/>
              <a:t>) solution for Java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4771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7400" y="1981201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634" y="2391799"/>
            <a:ext cx="1982333" cy="1982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3B21CA7-5500-4992-AE19-448C301FD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62" y="4344316"/>
            <a:ext cx="2092642" cy="25136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95FACB8-AE67-422A-8722-99A67E503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49" y="4943760"/>
            <a:ext cx="1698502" cy="16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5877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7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801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580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 Servlets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42" y="1356851"/>
            <a:ext cx="2195315" cy="24737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955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Servlets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</a:t>
            </a:r>
            <a:r>
              <a:rPr lang="en-US" dirty="0" smtClean="0"/>
              <a:t>omponent-based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</a:t>
            </a:r>
            <a:r>
              <a:rPr lang="en-US" dirty="0" smtClean="0"/>
              <a:t>latform-independent 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Method</a:t>
            </a:r>
            <a:r>
              <a:rPr lang="en-US" dirty="0" smtClean="0"/>
              <a:t> </a:t>
            </a:r>
            <a:r>
              <a:rPr lang="en-US" dirty="0"/>
              <a:t>for building Web based </a:t>
            </a:r>
            <a:r>
              <a:rPr lang="en-US" dirty="0" smtClean="0"/>
              <a:t>applications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Have </a:t>
            </a:r>
            <a:r>
              <a:rPr lang="en-US" dirty="0"/>
              <a:t>access to the </a:t>
            </a:r>
            <a:r>
              <a:rPr lang="en-US" dirty="0">
                <a:solidFill>
                  <a:schemeClr val="bg1"/>
                </a:solidFill>
              </a:rPr>
              <a:t>entire</a:t>
            </a:r>
            <a:r>
              <a:rPr lang="en-US" dirty="0"/>
              <a:t> family of Java </a:t>
            </a:r>
            <a:r>
              <a:rPr lang="en-US" dirty="0" smtClean="0">
                <a:solidFill>
                  <a:schemeClr val="bg1"/>
                </a:solidFill>
              </a:rPr>
              <a:t>APIs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Servlets?(1)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199" y="1354680"/>
            <a:ext cx="3087035" cy="2315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78" y="4360703"/>
            <a:ext cx="5272602" cy="22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6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Java </a:t>
            </a:r>
            <a:r>
              <a:rPr lang="en-US" dirty="0" smtClean="0">
                <a:solidFill>
                  <a:schemeClr val="bg1"/>
                </a:solidFill>
              </a:rPr>
              <a:t>Servlets: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Programs</a:t>
            </a:r>
            <a:r>
              <a:rPr lang="en-US" dirty="0" smtClean="0"/>
              <a:t> </a:t>
            </a:r>
            <a:r>
              <a:rPr lang="en-US" dirty="0"/>
              <a:t>that run on a </a:t>
            </a:r>
            <a:r>
              <a:rPr lang="en-US" dirty="0">
                <a:solidFill>
                  <a:schemeClr val="bg1"/>
                </a:solidFill>
              </a:rPr>
              <a:t>Web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bg1"/>
                </a:solidFill>
              </a:rPr>
              <a:t>Application server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Middle </a:t>
            </a:r>
            <a:r>
              <a:rPr lang="en-US" dirty="0">
                <a:solidFill>
                  <a:schemeClr val="bg1"/>
                </a:solidFill>
              </a:rPr>
              <a:t>layer</a:t>
            </a:r>
            <a:r>
              <a:rPr lang="en-US" dirty="0"/>
              <a:t> between a </a:t>
            </a:r>
            <a:r>
              <a:rPr lang="en-US" dirty="0" smtClean="0"/>
              <a:t>requests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Servlets </a:t>
            </a:r>
            <a:r>
              <a:rPr lang="en-US" dirty="0" smtClean="0">
                <a:solidFill>
                  <a:schemeClr val="bg1"/>
                </a:solidFill>
              </a:rPr>
              <a:t>can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ollect</a:t>
            </a:r>
            <a:r>
              <a:rPr lang="en-US" dirty="0" smtClean="0"/>
              <a:t> input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Present</a:t>
            </a:r>
            <a:r>
              <a:rPr lang="en-US" dirty="0" smtClean="0"/>
              <a:t> records </a:t>
            </a:r>
            <a:r>
              <a:rPr lang="en-US" dirty="0"/>
              <a:t>from a database or another </a:t>
            </a:r>
            <a:r>
              <a:rPr lang="en-US" dirty="0" smtClean="0"/>
              <a:t>source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reate</a:t>
            </a:r>
            <a:r>
              <a:rPr lang="en-US" dirty="0" smtClean="0"/>
              <a:t> </a:t>
            </a:r>
            <a:r>
              <a:rPr lang="en-US" dirty="0"/>
              <a:t>web pages </a:t>
            </a:r>
            <a:r>
              <a:rPr lang="en-US" dirty="0" smtClean="0"/>
              <a:t>dynamically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Servlets</a:t>
            </a:r>
            <a:r>
              <a:rPr lang="en-US" dirty="0" smtClean="0"/>
              <a:t>?(2)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59" y="1896285"/>
            <a:ext cx="2711719" cy="27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8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Read</a:t>
            </a:r>
            <a:r>
              <a:rPr lang="en-US" dirty="0"/>
              <a:t> the explicit data sent by the clients (</a:t>
            </a:r>
            <a:r>
              <a:rPr lang="en-US" dirty="0" smtClean="0"/>
              <a:t>browsers):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HTML </a:t>
            </a:r>
            <a:r>
              <a:rPr lang="en-US" dirty="0"/>
              <a:t>form on a Web </a:t>
            </a:r>
            <a:r>
              <a:rPr lang="en-US" dirty="0" smtClean="0"/>
              <a:t>page</a:t>
            </a:r>
          </a:p>
          <a:p>
            <a:pPr marL="990266" lvl="1" indent="-457200"/>
            <a:r>
              <a:rPr lang="en-US" dirty="0" smtClean="0"/>
              <a:t>Applet</a:t>
            </a:r>
          </a:p>
          <a:p>
            <a:pPr marL="990266" lvl="1" indent="-457200"/>
            <a:r>
              <a:rPr lang="en-US" dirty="0"/>
              <a:t>C</a:t>
            </a:r>
            <a:r>
              <a:rPr lang="en-US" dirty="0" smtClean="0"/>
              <a:t>ustom </a:t>
            </a:r>
            <a:r>
              <a:rPr lang="en-US" dirty="0"/>
              <a:t>HTTP client </a:t>
            </a:r>
            <a:r>
              <a:rPr lang="en-US" dirty="0" smtClean="0"/>
              <a:t>program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Servlets Tasks(1)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38" y="2189204"/>
            <a:ext cx="4048899" cy="404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Read</a:t>
            </a:r>
            <a:r>
              <a:rPr lang="en-US" dirty="0"/>
              <a:t> the implicit </a:t>
            </a:r>
            <a:r>
              <a:rPr lang="en-US" dirty="0">
                <a:solidFill>
                  <a:schemeClr val="bg1"/>
                </a:solidFill>
              </a:rPr>
              <a:t>HTTP request data</a:t>
            </a:r>
            <a:r>
              <a:rPr lang="en-US" dirty="0"/>
              <a:t> sent by the clients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/>
              <a:t>browsers</a:t>
            </a:r>
            <a:r>
              <a:rPr lang="en-US" dirty="0" smtClean="0"/>
              <a:t>):</a:t>
            </a:r>
          </a:p>
          <a:p>
            <a:pPr marL="990266" lvl="1" indent="-457200"/>
            <a:r>
              <a:rPr lang="en-US" dirty="0" smtClean="0"/>
              <a:t>Cookies</a:t>
            </a:r>
          </a:p>
          <a:p>
            <a:pPr marL="990266" lvl="1" indent="-457200"/>
            <a:r>
              <a:rPr lang="en-US" dirty="0" smtClean="0"/>
              <a:t>Media types</a:t>
            </a:r>
          </a:p>
          <a:p>
            <a:pPr marL="990266" lvl="1" indent="-457200"/>
            <a:r>
              <a:rPr lang="en-US" dirty="0" smtClean="0"/>
              <a:t>Compression </a:t>
            </a:r>
            <a:r>
              <a:rPr lang="en-US" dirty="0"/>
              <a:t>schemes </a:t>
            </a:r>
            <a:r>
              <a:rPr lang="en-US" dirty="0" smtClean="0"/>
              <a:t>the </a:t>
            </a:r>
            <a:r>
              <a:rPr lang="en-US" dirty="0"/>
              <a:t>browser </a:t>
            </a:r>
            <a:r>
              <a:rPr lang="en-US" dirty="0" smtClean="0"/>
              <a:t>understands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</a:t>
            </a:r>
            <a:r>
              <a:rPr lang="en-US" dirty="0" smtClean="0"/>
              <a:t>Tasks(2)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41" y="4724841"/>
            <a:ext cx="570521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4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Process the data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</a:rPr>
              <a:t>generate the </a:t>
            </a:r>
            <a:r>
              <a:rPr lang="en-US" dirty="0" smtClean="0">
                <a:solidFill>
                  <a:schemeClr val="bg1"/>
                </a:solidFill>
              </a:rPr>
              <a:t>results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Talking </a:t>
            </a:r>
            <a:r>
              <a:rPr lang="en-US" dirty="0"/>
              <a:t>to a </a:t>
            </a:r>
            <a:r>
              <a:rPr lang="en-US" dirty="0" smtClean="0"/>
              <a:t>database</a:t>
            </a:r>
          </a:p>
          <a:p>
            <a:pPr marL="990266" lvl="1" indent="-457200"/>
            <a:r>
              <a:rPr lang="en-US" dirty="0"/>
              <a:t>I</a:t>
            </a:r>
            <a:r>
              <a:rPr lang="en-US" dirty="0" smtClean="0"/>
              <a:t>nvoking </a:t>
            </a:r>
            <a:r>
              <a:rPr lang="en-US" dirty="0"/>
              <a:t>a Web </a:t>
            </a:r>
            <a:r>
              <a:rPr lang="en-US" dirty="0" smtClean="0"/>
              <a:t>service</a:t>
            </a:r>
          </a:p>
          <a:p>
            <a:pPr marL="990266" lvl="1" indent="-457200"/>
            <a:r>
              <a:rPr lang="en-US" dirty="0"/>
              <a:t>C</a:t>
            </a:r>
            <a:r>
              <a:rPr lang="en-US" dirty="0" smtClean="0"/>
              <a:t>omputing </a:t>
            </a:r>
            <a:r>
              <a:rPr lang="en-US" dirty="0"/>
              <a:t>the response </a:t>
            </a:r>
            <a:r>
              <a:rPr lang="en-US" dirty="0" smtClean="0"/>
              <a:t>directly</a:t>
            </a:r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</a:t>
            </a:r>
            <a:r>
              <a:rPr lang="en-US" dirty="0" smtClean="0"/>
              <a:t>Tasks(3)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70" y="4018434"/>
            <a:ext cx="5178074" cy="2378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197" y="1814051"/>
            <a:ext cx="2195315" cy="24737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456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</TotalTime>
  <Words>1078</Words>
  <Application>Microsoft Office PowerPoint</Application>
  <PresentationFormat>По избор</PresentationFormat>
  <Paragraphs>284</Paragraphs>
  <Slides>34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35" baseType="lpstr">
      <vt:lpstr>1_SoftUni3_1</vt:lpstr>
      <vt:lpstr>Java EE:</vt:lpstr>
      <vt:lpstr>Table of Contents</vt:lpstr>
      <vt:lpstr>Questions</vt:lpstr>
      <vt:lpstr>Презентация на PowerPoint</vt:lpstr>
      <vt:lpstr>What are Servlets?(1)</vt:lpstr>
      <vt:lpstr>What are Servlets?(2)</vt:lpstr>
      <vt:lpstr>Servlets Tasks(1)</vt:lpstr>
      <vt:lpstr>Servlets Tasks(2)</vt:lpstr>
      <vt:lpstr>Servlets Tasks(3)</vt:lpstr>
      <vt:lpstr>Servlets Tasks(4)</vt:lpstr>
      <vt:lpstr>Servlets Tasks(5)</vt:lpstr>
      <vt:lpstr>Servlet Life Cycle</vt:lpstr>
      <vt:lpstr>The init() Method</vt:lpstr>
      <vt:lpstr>The service() Method</vt:lpstr>
      <vt:lpstr>The doGet() Method</vt:lpstr>
      <vt:lpstr>The doPost() Method</vt:lpstr>
      <vt:lpstr>The destroy() Method</vt:lpstr>
      <vt:lpstr>Servlets Architecture</vt:lpstr>
      <vt:lpstr>Презентация на PowerPoint</vt:lpstr>
      <vt:lpstr>Hello World!</vt:lpstr>
      <vt:lpstr>Greeting!(1)</vt:lpstr>
      <vt:lpstr>Greeting!(2)</vt:lpstr>
      <vt:lpstr>Презентация на PowerPoint</vt:lpstr>
      <vt:lpstr>What is JDBC?</vt:lpstr>
      <vt:lpstr>What is Hibernate?(1)</vt:lpstr>
      <vt:lpstr>What is Hibernate?(2)</vt:lpstr>
      <vt:lpstr>Java EE and Hibernate(1)</vt:lpstr>
      <vt:lpstr>Java EE and Hibernate(2)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EE:</dc:title>
  <dc:creator>Rado</dc:creator>
  <cp:lastModifiedBy>Admin</cp:lastModifiedBy>
  <cp:revision>132</cp:revision>
  <dcterms:created xsi:type="dcterms:W3CDTF">2019-01-09T08:56:39Z</dcterms:created>
  <dcterms:modified xsi:type="dcterms:W3CDTF">2019-01-28T18:40:25Z</dcterms:modified>
</cp:coreProperties>
</file>