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0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72" r:id="rId5"/>
    <p:sldId id="273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259" r:id="rId30"/>
    <p:sldId id="260" r:id="rId31"/>
    <p:sldId id="288" r:id="rId32"/>
    <p:sldId id="289" r:id="rId33"/>
    <p:sldId id="263" r:id="rId34"/>
    <p:sldId id="264" r:id="rId3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521563-D4EB-4A93-A836-1156E9399F17}">
          <p14:sldIdLst>
            <p14:sldId id="256"/>
            <p14:sldId id="257"/>
            <p14:sldId id="258"/>
          </p14:sldIdLst>
        </p14:section>
        <p14:section name="Libraries and Tags" id="{08D7ACA6-3D3F-4205-BBF9-13F79E1124D2}">
          <p14:sldIdLst>
            <p14:sldId id="272"/>
            <p14:sldId id="273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Templates" id="{00F4C88A-009B-4CB6-B125-F1D1BC131D12}">
          <p14:sldIdLst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Conclusion" id="{3EE93C54-E1D2-4C1D-8C22-042D24370393}">
          <p14:sldIdLst>
            <p14:sldId id="259"/>
            <p14:sldId id="260"/>
            <p14:sldId id="288"/>
            <p14:sldId id="289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246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1454E-C2EC-4460-BC20-F858A3D45DF0}" type="datetimeFigureOut">
              <a:rPr lang="bg-BG" smtClean="0"/>
              <a:t>11.2.2019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6C579-7E41-493D-B485-7B237244A88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673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9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40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941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9707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862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708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7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77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49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93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0386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0716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94842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49F-9B3F-44B6-B406-2C6DF94045F9}" type="datetimeFigureOut">
              <a:rPr lang="bg-BG" smtClean="0"/>
              <a:t>11.2.2019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81D5-CD5B-4137-92CC-39C4415C4E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219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61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876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93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4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1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1548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60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596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4839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168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7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75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6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80.png"/><Relationship Id="rId10" Type="http://schemas.openxmlformats.org/officeDocument/2006/relationships/image" Target="../media/image74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71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32.png"/><Relationship Id="rId27" Type="http://schemas.openxmlformats.org/officeDocument/2006/relationships/hyperlink" Target="http://smartit.bg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1.jpeg"/><Relationship Id="rId7" Type="http://schemas.openxmlformats.org/officeDocument/2006/relationships/image" Target="../media/image8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4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9" b="7239"/>
          <a:stretch>
            <a:fillRect/>
          </a:stretch>
        </p:blipFill>
        <p:spPr>
          <a:xfrm>
            <a:off x="2146906" y="1937111"/>
            <a:ext cx="5439372" cy="2325990"/>
          </a:xfr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JavaServer Faces – Libraries, Tags and Templates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EE: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407"/>
            <a:ext cx="2951518" cy="351497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2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h:outputText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enders </a:t>
            </a:r>
            <a:r>
              <a:rPr lang="en-US" dirty="0"/>
              <a:t>an HTML </a:t>
            </a:r>
            <a:r>
              <a:rPr lang="en-US" dirty="0" smtClean="0">
                <a:solidFill>
                  <a:schemeClr val="bg1"/>
                </a:solidFill>
              </a:rPr>
              <a:t>text</a:t>
            </a:r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Basic </a:t>
            </a:r>
            <a:r>
              <a:rPr lang="en-US" dirty="0" smtClean="0"/>
              <a:t>Tags(6)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8250" y="2884613"/>
            <a:ext cx="11582400" cy="1242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&lt;h:form&gt;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&lt;h3&gt;Text&lt;/h3&gt;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&lt;h:outputText value = "Hello World"/&gt;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&lt;/h:form&gt;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374" y="3796658"/>
            <a:ext cx="2096078" cy="16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3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h:outputFormat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enders </a:t>
            </a:r>
            <a:r>
              <a:rPr lang="en-US" dirty="0"/>
              <a:t>an HTML </a:t>
            </a:r>
            <a:r>
              <a:rPr lang="en-US" dirty="0">
                <a:solidFill>
                  <a:schemeClr val="bg1"/>
                </a:solidFill>
              </a:rPr>
              <a:t>text </a:t>
            </a:r>
            <a:r>
              <a:rPr lang="en-US" dirty="0"/>
              <a:t>but can accept </a:t>
            </a:r>
            <a:r>
              <a:rPr lang="en-US" dirty="0" smtClean="0">
                <a:solidFill>
                  <a:schemeClr val="bg1"/>
                </a:solidFill>
              </a:rPr>
              <a:t>parameterized</a:t>
            </a:r>
            <a:r>
              <a:rPr lang="en-US" dirty="0" smtClean="0"/>
              <a:t> </a:t>
            </a:r>
            <a:r>
              <a:rPr lang="en-US" dirty="0"/>
              <a:t>inputs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Basic </a:t>
            </a:r>
            <a:r>
              <a:rPr lang="en-US" dirty="0" smtClean="0"/>
              <a:t>Tags(7)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8250" y="2884613"/>
            <a:ext cx="11582400" cy="21149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&lt;h:form&gt;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&lt;h3&gt;Text&lt;/h3&gt;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&lt;h:outputFormat value = "parameter 1 : {0}, parameter 2 : {1}" 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&lt;f:param value = "Item 1"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&lt;f:param value = "Item 2"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&lt;/h:outputFormat&gt;	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&lt;/h:form&gt;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325" y="4431795"/>
            <a:ext cx="3908833" cy="156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9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h:graphicImage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Renders </a:t>
            </a:r>
            <a:r>
              <a:rPr lang="en-US" dirty="0"/>
              <a:t>an HTML element of the type "</a:t>
            </a:r>
            <a:r>
              <a:rPr lang="en-US" dirty="0" smtClean="0">
                <a:solidFill>
                  <a:schemeClr val="bg1"/>
                </a:solidFill>
              </a:rPr>
              <a:t>img</a:t>
            </a:r>
            <a:r>
              <a:rPr lang="en-US" dirty="0" smtClean="0"/>
              <a:t>“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h:outputStylesheet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enders </a:t>
            </a:r>
            <a:r>
              <a:rPr lang="en-US" dirty="0"/>
              <a:t>an HTML element of the type "</a:t>
            </a:r>
            <a:r>
              <a:rPr lang="en-US" dirty="0">
                <a:solidFill>
                  <a:schemeClr val="bg1"/>
                </a:solidFill>
              </a:rPr>
              <a:t>link</a:t>
            </a:r>
            <a:r>
              <a:rPr lang="en-US" dirty="0"/>
              <a:t>" with type </a:t>
            </a:r>
            <a:endParaRPr lang="en-US" dirty="0" smtClean="0"/>
          </a:p>
          <a:p>
            <a:pPr marL="609219" lvl="1" indent="0">
              <a:buNone/>
            </a:pPr>
            <a:r>
              <a:rPr lang="en-US" dirty="0"/>
              <a:t> </a:t>
            </a:r>
            <a:r>
              <a:rPr lang="en-US" dirty="0" smtClean="0"/>
              <a:t>   "text/</a:t>
            </a:r>
            <a:r>
              <a:rPr lang="en-US" dirty="0" err="1" smtClean="0"/>
              <a:t>css</a:t>
            </a:r>
            <a:r>
              <a:rPr lang="en-US" dirty="0" smtClean="0"/>
              <a:t>“</a:t>
            </a:r>
          </a:p>
          <a:p>
            <a:pPr marL="533353" indent="-457200"/>
            <a:r>
              <a:rPr lang="en-US" dirty="0"/>
              <a:t> </a:t>
            </a:r>
            <a:r>
              <a:rPr lang="en-US" dirty="0" smtClean="0">
                <a:solidFill>
                  <a:schemeClr val="bg1"/>
                </a:solidFill>
              </a:rPr>
              <a:t>h:outputScript</a:t>
            </a:r>
            <a:r>
              <a:rPr lang="en-US" dirty="0" smtClean="0"/>
              <a:t>:</a:t>
            </a:r>
          </a:p>
          <a:p>
            <a:pPr marL="1066419" lvl="1" indent="-457200"/>
            <a:r>
              <a:rPr lang="en-US" dirty="0"/>
              <a:t>R</a:t>
            </a:r>
            <a:r>
              <a:rPr lang="en-US" dirty="0" smtClean="0"/>
              <a:t>enders </a:t>
            </a:r>
            <a:r>
              <a:rPr lang="en-US" dirty="0"/>
              <a:t>an HTML element of the type </a:t>
            </a:r>
            <a:endParaRPr lang="en-US" dirty="0" smtClean="0"/>
          </a:p>
          <a:p>
            <a:pPr marL="609219" lvl="1" indent="0">
              <a:buNone/>
            </a:pPr>
            <a:r>
              <a:rPr lang="en-US" dirty="0"/>
              <a:t> </a:t>
            </a:r>
            <a:r>
              <a:rPr lang="en-US" dirty="0" smtClean="0"/>
              <a:t>    "</a:t>
            </a:r>
            <a:r>
              <a:rPr lang="en-US" dirty="0">
                <a:solidFill>
                  <a:schemeClr val="bg1"/>
                </a:solidFill>
              </a:rPr>
              <a:t>script</a:t>
            </a:r>
            <a:r>
              <a:rPr lang="en-US" dirty="0"/>
              <a:t>" with </a:t>
            </a:r>
            <a:r>
              <a:rPr lang="en-US" dirty="0" smtClean="0"/>
              <a:t>type "text/</a:t>
            </a:r>
            <a:r>
              <a:rPr lang="en-US" dirty="0" err="1" smtClean="0"/>
              <a:t>javascript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Basic </a:t>
            </a:r>
            <a:r>
              <a:rPr lang="en-US" dirty="0" smtClean="0"/>
              <a:t>Tags(8)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208" y="1196120"/>
            <a:ext cx="1881931" cy="18819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18" y="3742950"/>
            <a:ext cx="2808668" cy="280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6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h:commandButton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enders </a:t>
            </a:r>
            <a:r>
              <a:rPr lang="en-US" dirty="0"/>
              <a:t>an HTML input element of the type "</a:t>
            </a:r>
            <a:r>
              <a:rPr lang="en-US" dirty="0" smtClean="0">
                <a:solidFill>
                  <a:schemeClr val="bg1"/>
                </a:solidFill>
              </a:rPr>
              <a:t>submit</a:t>
            </a:r>
            <a:r>
              <a:rPr lang="en-US" dirty="0" smtClean="0"/>
              <a:t>“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h:commandLink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enders </a:t>
            </a:r>
            <a:r>
              <a:rPr lang="en-US" dirty="0"/>
              <a:t>an HTML "</a:t>
            </a:r>
            <a:r>
              <a:rPr lang="en-US" dirty="0">
                <a:solidFill>
                  <a:schemeClr val="bg1"/>
                </a:solidFill>
              </a:rPr>
              <a:t>anchor</a:t>
            </a:r>
            <a:r>
              <a:rPr lang="en-US" dirty="0"/>
              <a:t>" element</a:t>
            </a:r>
            <a:endParaRPr lang="en-US" dirty="0" smtClean="0"/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Basic Tags(8)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68" y="2978137"/>
            <a:ext cx="3882819" cy="363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JSF provides inbuilt </a:t>
            </a:r>
            <a:r>
              <a:rPr lang="en-US" dirty="0" smtClean="0">
                <a:solidFill>
                  <a:schemeClr val="bg1"/>
                </a:solidFill>
              </a:rPr>
              <a:t>convertors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onvert UI </a:t>
            </a:r>
            <a:r>
              <a:rPr lang="en-US" dirty="0"/>
              <a:t>component's data to </a:t>
            </a:r>
            <a:r>
              <a:rPr lang="en-US" dirty="0" smtClean="0"/>
              <a:t>objects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 the following namespaces of URI in 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/>
              <a:t>    html node</a:t>
            </a:r>
            <a:r>
              <a:rPr lang="en-US" dirty="0" smtClean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– Convertor Tags(1)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65916" y="3879372"/>
            <a:ext cx="5911402" cy="251781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 </a:t>
            </a:r>
            <a:endParaRPr lang="pt-BR" sz="28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xmlns </a:t>
            </a: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"http</a:t>
            </a: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</a:t>
            </a: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www.w3.org/1999/xhtml" xmlns:f </a:t>
            </a: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"http://</a:t>
            </a: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java.sun.com/jsf/core"</a:t>
            </a:r>
            <a:r>
              <a:rPr lang="pt-BR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pt-BR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023" y="2935915"/>
            <a:ext cx="3162231" cy="3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f:convertNumber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onvert </a:t>
            </a:r>
            <a:r>
              <a:rPr lang="en-US" dirty="0"/>
              <a:t>a string value to a number of required </a:t>
            </a:r>
            <a:r>
              <a:rPr lang="en-US" dirty="0" smtClean="0"/>
              <a:t>format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Attributes: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type</a:t>
            </a:r>
            <a:r>
              <a:rPr lang="en-US" dirty="0" smtClean="0"/>
              <a:t>: number, currency, or percent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pattern</a:t>
            </a:r>
            <a:r>
              <a:rPr lang="en-US" dirty="0" smtClean="0"/>
              <a:t>: </a:t>
            </a:r>
            <a:r>
              <a:rPr lang="en-US" dirty="0"/>
              <a:t>f</a:t>
            </a:r>
            <a:r>
              <a:rPr lang="en-US" dirty="0" smtClean="0"/>
              <a:t>ormatting </a:t>
            </a:r>
            <a:r>
              <a:rPr lang="en-US" dirty="0"/>
              <a:t>pattern, as defined in </a:t>
            </a:r>
            <a:endParaRPr lang="en-US" dirty="0" smtClean="0"/>
          </a:p>
          <a:p>
            <a:pPr marL="1218438" lvl="2" indent="0">
              <a:buNone/>
            </a:pPr>
            <a:r>
              <a:rPr lang="en-US" dirty="0"/>
              <a:t> </a:t>
            </a:r>
            <a:r>
              <a:rPr lang="en-US" dirty="0" smtClean="0"/>
              <a:t>   java.text.DecimalFormat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Convertor </a:t>
            </a:r>
            <a:r>
              <a:rPr lang="en-US" dirty="0" smtClean="0"/>
              <a:t>Tags(2)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19" y="2759129"/>
            <a:ext cx="3889815" cy="385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2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f:convertDateTime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onvert</a:t>
            </a:r>
            <a:r>
              <a:rPr lang="en-US" dirty="0" smtClean="0"/>
              <a:t> </a:t>
            </a:r>
            <a:r>
              <a:rPr lang="en-US" dirty="0"/>
              <a:t>a string value to a date of required </a:t>
            </a:r>
            <a:r>
              <a:rPr lang="en-US" dirty="0" smtClean="0"/>
              <a:t>format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Attributes: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ype</a:t>
            </a:r>
            <a:r>
              <a:rPr lang="en-US" dirty="0" smtClean="0"/>
              <a:t>: </a:t>
            </a:r>
            <a:r>
              <a:rPr lang="en-US" dirty="0"/>
              <a:t>date (default), time, or </a:t>
            </a:r>
            <a:r>
              <a:rPr lang="en-US" dirty="0" smtClean="0"/>
              <a:t>both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dateStyle</a:t>
            </a:r>
            <a:r>
              <a:rPr lang="en-US" dirty="0" smtClean="0"/>
              <a:t>: </a:t>
            </a:r>
            <a:r>
              <a:rPr lang="en-US" dirty="0"/>
              <a:t>default, short, medium, long, or </a:t>
            </a:r>
            <a:r>
              <a:rPr lang="en-US" dirty="0" smtClean="0"/>
              <a:t>full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timeStyle</a:t>
            </a:r>
            <a:r>
              <a:rPr lang="en-US" dirty="0" smtClean="0"/>
              <a:t>: </a:t>
            </a:r>
            <a:r>
              <a:rPr lang="en-US" dirty="0"/>
              <a:t>default, short, medium, long, or </a:t>
            </a:r>
            <a:r>
              <a:rPr lang="en-US" dirty="0" smtClean="0"/>
              <a:t>full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attern</a:t>
            </a:r>
            <a:r>
              <a:rPr lang="en-US" dirty="0" smtClean="0"/>
              <a:t>: </a:t>
            </a:r>
            <a:r>
              <a:rPr lang="en-US" dirty="0"/>
              <a:t>f</a:t>
            </a:r>
            <a:r>
              <a:rPr lang="en-US" dirty="0" smtClean="0"/>
              <a:t>ormatting </a:t>
            </a:r>
            <a:r>
              <a:rPr lang="en-US" dirty="0"/>
              <a:t>pattern, as defined in </a:t>
            </a:r>
            <a:endParaRPr lang="en-US" dirty="0" smtClean="0"/>
          </a:p>
          <a:p>
            <a:pPr marL="1218438" lvl="2" indent="0">
              <a:buNone/>
            </a:pPr>
            <a:r>
              <a:rPr lang="en-US" dirty="0"/>
              <a:t> </a:t>
            </a:r>
            <a:r>
              <a:rPr lang="en-US" dirty="0" smtClean="0"/>
              <a:t>   java.text.SimpleDateFormat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Convertor </a:t>
            </a:r>
            <a:r>
              <a:rPr lang="en-US" dirty="0" smtClean="0"/>
              <a:t>Tags(3)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783" y="2407276"/>
            <a:ext cx="3388217" cy="33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6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JSF provides inbuilt </a:t>
            </a:r>
            <a:r>
              <a:rPr lang="en-US" dirty="0" smtClean="0">
                <a:solidFill>
                  <a:schemeClr val="bg1"/>
                </a:solidFill>
              </a:rPr>
              <a:t>validators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</a:t>
            </a:r>
            <a:r>
              <a:rPr lang="en-US" dirty="0" smtClean="0"/>
              <a:t>an validate: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en-US" dirty="0" smtClean="0">
                <a:solidFill>
                  <a:schemeClr val="bg1"/>
                </a:solidFill>
              </a:rPr>
              <a:t>ength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a field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Type</a:t>
            </a:r>
            <a:r>
              <a:rPr lang="en-US" dirty="0" smtClean="0"/>
              <a:t> </a:t>
            </a:r>
            <a:r>
              <a:rPr lang="en-US" dirty="0"/>
              <a:t>of input which can be a custom </a:t>
            </a:r>
            <a:r>
              <a:rPr lang="en-US" dirty="0" smtClean="0"/>
              <a:t>object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f:validateLength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</a:t>
            </a:r>
            <a:r>
              <a:rPr lang="en-US" dirty="0">
                <a:solidFill>
                  <a:schemeClr val="bg1"/>
                </a:solidFill>
              </a:rPr>
              <a:t>validate</a:t>
            </a:r>
            <a:r>
              <a:rPr lang="en-US" dirty="0"/>
              <a:t> the length of a string value in a particular </a:t>
            </a:r>
            <a:r>
              <a:rPr lang="en-US" dirty="0" smtClean="0"/>
              <a:t>range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Attributes:</a:t>
            </a:r>
          </a:p>
          <a:p>
            <a:pPr lvl="3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dirty="0" smtClean="0">
                <a:solidFill>
                  <a:schemeClr val="bg1"/>
                </a:solidFill>
              </a:rPr>
              <a:t>inimum</a:t>
            </a:r>
          </a:p>
          <a:p>
            <a:pPr lvl="3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maximum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– Validator Tags(1)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86" y="4678617"/>
            <a:ext cx="4828238" cy="193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6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f:validateLongRange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</a:t>
            </a:r>
            <a:r>
              <a:rPr lang="en-US" dirty="0">
                <a:solidFill>
                  <a:schemeClr val="bg1"/>
                </a:solidFill>
              </a:rPr>
              <a:t>validate</a:t>
            </a:r>
            <a:r>
              <a:rPr lang="en-US" dirty="0"/>
              <a:t> the long value in a particular </a:t>
            </a:r>
            <a:r>
              <a:rPr lang="en-US" dirty="0" smtClean="0"/>
              <a:t>range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Attributes: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minimum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maximum</a:t>
            </a:r>
            <a:endParaRPr lang="bg-BG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Validator </a:t>
            </a:r>
            <a:r>
              <a:rPr lang="en-US" dirty="0" smtClean="0"/>
              <a:t>Tags(2)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910" y="2844645"/>
            <a:ext cx="3706973" cy="3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f:validateDoubleRange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</a:t>
            </a:r>
            <a:r>
              <a:rPr lang="en-US" dirty="0">
                <a:solidFill>
                  <a:schemeClr val="bg1"/>
                </a:solidFill>
              </a:rPr>
              <a:t> validate </a:t>
            </a:r>
            <a:r>
              <a:rPr lang="en-US" dirty="0"/>
              <a:t>a value to a range of float </a:t>
            </a:r>
            <a:r>
              <a:rPr lang="en-US" dirty="0" smtClean="0"/>
              <a:t>values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Attributes</a:t>
            </a:r>
            <a:r>
              <a:rPr lang="en-US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minimum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maximum</a:t>
            </a:r>
            <a:endParaRPr lang="bg-BG" dirty="0">
              <a:solidFill>
                <a:schemeClr val="bg1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Validator </a:t>
            </a:r>
            <a:r>
              <a:rPr lang="en-US" dirty="0" smtClean="0"/>
              <a:t>Tags(3)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359" y="3231055"/>
            <a:ext cx="7951139" cy="298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9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Libraries and Tags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Basic tags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Validation tags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Data table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Templates</a:t>
            </a:r>
          </a:p>
          <a:p>
            <a:pPr marL="990267" lvl="2" indent="-457200">
              <a:lnSpc>
                <a:spcPts val="4000"/>
              </a:lnSpc>
            </a:pPr>
            <a:r>
              <a:rPr lang="en-US" dirty="0"/>
              <a:t>Facelet tags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5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JSF </a:t>
            </a:r>
            <a:r>
              <a:rPr lang="en-US" dirty="0" smtClean="0"/>
              <a:t>provides </a:t>
            </a:r>
            <a:r>
              <a:rPr lang="en-US" dirty="0">
                <a:solidFill>
                  <a:schemeClr val="bg1"/>
                </a:solidFill>
              </a:rPr>
              <a:t>DataTable</a:t>
            </a:r>
            <a:r>
              <a:rPr lang="en-US" dirty="0"/>
              <a:t> to render and format html </a:t>
            </a:r>
            <a:r>
              <a:rPr lang="en-US" dirty="0" smtClean="0"/>
              <a:t>tables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iterate over a collection or array of values to display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attributes to modify its data in an easy </a:t>
            </a:r>
            <a:r>
              <a:rPr lang="en-US" dirty="0" smtClean="0"/>
              <a:t>way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h:dataTable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display data in a tabular </a:t>
            </a:r>
            <a:r>
              <a:rPr lang="en-US" dirty="0" smtClean="0"/>
              <a:t>fashion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h:column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Used to display column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DataTable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040" y="2855258"/>
            <a:ext cx="3850783" cy="385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7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246" y="1378039"/>
            <a:ext cx="1837990" cy="257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Facelets tags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Create </a:t>
            </a:r>
            <a:r>
              <a:rPr lang="en-US" dirty="0" smtClean="0">
                <a:solidFill>
                  <a:schemeClr val="bg1"/>
                </a:solidFill>
              </a:rPr>
              <a:t>common layout </a:t>
            </a:r>
            <a:r>
              <a:rPr lang="en-US" dirty="0" smtClean="0"/>
              <a:t>for a web application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Provide flexibility to manage common parts of multiple pages at one place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 the following namespaces of URI in 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/>
              <a:t>    html node:</a:t>
            </a:r>
          </a:p>
          <a:p>
            <a:pPr marL="609219" lvl="1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– Facelets Tags(1)</a:t>
            </a:r>
            <a:endParaRPr lang="bg-BG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313646" y="5025592"/>
            <a:ext cx="5911402" cy="168430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 </a:t>
            </a:r>
            <a:endParaRPr lang="pt-BR" sz="28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xmlns:ui </a:t>
            </a: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"http://</a:t>
            </a: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java.sun.com/jsf/facelets"</a:t>
            </a:r>
            <a:r>
              <a:rPr lang="pt-BR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pt-BR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292" y="3447681"/>
            <a:ext cx="3162231" cy="3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0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Templates</a:t>
            </a:r>
            <a:r>
              <a:rPr lang="en-US" dirty="0"/>
              <a:t> in a web application </a:t>
            </a:r>
            <a:r>
              <a:rPr lang="en-US" dirty="0" smtClean="0"/>
              <a:t>defines: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Common interface </a:t>
            </a:r>
            <a:r>
              <a:rPr lang="en-US" dirty="0" smtClean="0">
                <a:solidFill>
                  <a:schemeClr val="bg1"/>
                </a:solidFill>
              </a:rPr>
              <a:t>layouts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Styles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ui:insert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Used in template file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Defines contents to be placed in a template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Facelets </a:t>
            </a:r>
            <a:r>
              <a:rPr lang="en-US" dirty="0" smtClean="0"/>
              <a:t>Tags(2)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618" y="1080210"/>
            <a:ext cx="3238382" cy="57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7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ui:define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Defines the contents to be inserted in a </a:t>
            </a:r>
            <a:r>
              <a:rPr lang="en-US" dirty="0" smtClean="0"/>
              <a:t>template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ui:include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Includes contents of one xhtml page into another xhtml </a:t>
            </a:r>
            <a:endParaRPr lang="en-US" dirty="0" smtClean="0"/>
          </a:p>
          <a:p>
            <a:pPr marL="609219" lvl="1" indent="0">
              <a:buNone/>
            </a:pPr>
            <a:r>
              <a:rPr lang="en-US" dirty="0"/>
              <a:t> </a:t>
            </a:r>
            <a:r>
              <a:rPr lang="en-US" dirty="0" smtClean="0"/>
              <a:t>   page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ui:composition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Loads a template using template </a:t>
            </a:r>
            <a:r>
              <a:rPr lang="en-US" dirty="0" smtClean="0"/>
              <a:t>attribute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Defines </a:t>
            </a:r>
            <a:r>
              <a:rPr lang="en-US" dirty="0"/>
              <a:t>a group of components to be inserted in </a:t>
            </a:r>
            <a:endParaRPr lang="en-US" dirty="0" smtClean="0"/>
          </a:p>
          <a:p>
            <a:pPr marL="609219" lvl="1" indent="0">
              <a:buNone/>
            </a:pPr>
            <a:r>
              <a:rPr lang="en-US" dirty="0"/>
              <a:t> </a:t>
            </a:r>
            <a:r>
              <a:rPr lang="en-US" dirty="0" smtClean="0"/>
              <a:t>    xhtml </a:t>
            </a:r>
            <a:r>
              <a:rPr lang="en-US" dirty="0"/>
              <a:t>page</a:t>
            </a:r>
            <a:endParaRPr lang="en-US" dirty="0" smtClean="0"/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Facelets </a:t>
            </a:r>
            <a:r>
              <a:rPr lang="en-US" dirty="0" smtClean="0"/>
              <a:t>Tags(3)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630" y="1097192"/>
            <a:ext cx="3499370" cy="576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a default content of Header </a:t>
            </a:r>
            <a:r>
              <a:rPr lang="en-US" dirty="0" smtClean="0"/>
              <a:t>section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dirty="0"/>
              <a:t>a default content of Footer </a:t>
            </a:r>
            <a:r>
              <a:rPr lang="en-US" dirty="0" smtClean="0"/>
              <a:t>section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– Facelets Tags – Example(1)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8250" y="1880061"/>
            <a:ext cx="11582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header.xhtml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8250" y="2283535"/>
            <a:ext cx="11582400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&lt;ui:composition&gt;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&lt;h1&gt;Hello, I am Header&lt;/h1&gt;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&lt;/ui:composition&gt;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8250" y="4662041"/>
            <a:ext cx="11582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footer.xhtml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8250" y="5065515"/>
            <a:ext cx="11582400" cy="964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&lt;ui:composition&gt;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h2&gt;Hello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I am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Footer&lt;/h2&gt;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&lt;/ui:composition&gt;</a:t>
            </a:r>
          </a:p>
        </p:txBody>
      </p:sp>
    </p:spTree>
    <p:extLst>
      <p:ext uri="{BB962C8B-B14F-4D97-AF65-F5344CB8AC3E}">
        <p14:creationId xmlns:p14="http://schemas.microsoft.com/office/powerpoint/2010/main" val="146678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a default content of Content </a:t>
            </a:r>
            <a:r>
              <a:rPr lang="en-US" dirty="0" smtClean="0"/>
              <a:t>section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Facelets Tags – </a:t>
            </a:r>
            <a:r>
              <a:rPr lang="en-US" dirty="0" smtClean="0"/>
              <a:t>Example(2)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8250" y="1880061"/>
            <a:ext cx="11582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content.xhtml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8250" y="2283535"/>
            <a:ext cx="11582400" cy="964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&lt;ui:composition&gt;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h3&gt;Hello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I am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Content&lt;/h3&gt;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&lt;/ui:composition&gt;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688" y="3282044"/>
            <a:ext cx="5231938" cy="406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7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 ui:insert and ui:include tag to include header/footer and </a:t>
            </a:r>
          </a:p>
          <a:p>
            <a:pPr marL="0" indent="0">
              <a:buNone/>
            </a:pPr>
            <a:r>
              <a:rPr lang="en-US" dirty="0"/>
              <a:t>    content file in template file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Facelets Tags – </a:t>
            </a:r>
            <a:r>
              <a:rPr lang="en-US" dirty="0" smtClean="0"/>
              <a:t>Example(3)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0555" y="2650647"/>
            <a:ext cx="11582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common.xhtml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0555" y="3054121"/>
            <a:ext cx="11582400" cy="26966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&lt;ui:insert name="header"&gt;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&lt;ui:include src="header.xhtml"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&lt;/ui:insert&gt;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&lt;ui:insert name="content"&gt;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&lt;ui:include src="content.xhtml"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&lt;/ui:insert&gt;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&lt;ui:insert name="footer"&gt;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&lt;ui:include src="footer.xhtml"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&lt;/ui:insert&gt;</a:t>
            </a:r>
          </a:p>
        </p:txBody>
      </p:sp>
    </p:spTree>
    <p:extLst>
      <p:ext uri="{BB962C8B-B14F-4D97-AF65-F5344CB8AC3E}">
        <p14:creationId xmlns:p14="http://schemas.microsoft.com/office/powerpoint/2010/main" val="32367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Load </a:t>
            </a:r>
            <a:r>
              <a:rPr lang="en-US" dirty="0" smtClean="0"/>
              <a:t>common.xhtml </a:t>
            </a:r>
            <a:r>
              <a:rPr lang="en-US" dirty="0"/>
              <a:t>using </a:t>
            </a:r>
            <a:r>
              <a:rPr lang="en-US" dirty="0" smtClean="0"/>
              <a:t>ui:composition</a:t>
            </a:r>
            <a:r>
              <a:rPr lang="en-US" dirty="0"/>
              <a:t> tag in any xhtml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page</a:t>
            </a:r>
          </a:p>
          <a:p>
            <a:pPr marL="609219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Facelets Tags – </a:t>
            </a:r>
            <a:r>
              <a:rPr lang="en-US" dirty="0" smtClean="0"/>
              <a:t>Example(4)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8250" y="2614157"/>
            <a:ext cx="11582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index.xhtml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8250" y="3017631"/>
            <a:ext cx="11582400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&lt;h:body&gt;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&lt;ui:composition template="templates/common.xhtml"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&lt;/h:body&gt;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939" y="4202107"/>
            <a:ext cx="39814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2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7732799" cy="5097279"/>
          </a:xfrm>
        </p:spPr>
        <p:txBody>
          <a:bodyPr>
            <a:normAutofit lnSpcReduction="10000"/>
          </a:bodyPr>
          <a:lstStyle/>
          <a:p>
            <a:pPr marL="533353" indent="-457200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Tags</a:t>
            </a:r>
            <a:r>
              <a:rPr lang="en-US" dirty="0" smtClean="0"/>
              <a:t>: 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Basic</a:t>
            </a:r>
            <a:r>
              <a:rPr lang="en-US" dirty="0" smtClean="0"/>
              <a:t> tags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Validation</a:t>
            </a:r>
            <a:r>
              <a:rPr lang="en-US" dirty="0" smtClean="0"/>
              <a:t> tags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DataTable</a:t>
            </a:r>
          </a:p>
          <a:p>
            <a:pPr marL="533353" indent="-457200">
              <a:buClr>
                <a:schemeClr val="tx1"/>
              </a:buClr>
            </a:pPr>
            <a:r>
              <a:rPr lang="en-US" dirty="0" smtClean="0"/>
              <a:t>Templates: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Facelets tags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Provide flexibility to manage common parts of multiple pages at one </a:t>
            </a:r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477176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7400" y="1981201"/>
            <a:ext cx="2108746" cy="2282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0732FD6-4659-4360-B15F-4780766F1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53" y="2977098"/>
            <a:ext cx="1403838" cy="1403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3B21CA7-5500-4992-AE19-448C301FDC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394" y="4192357"/>
            <a:ext cx="2092642" cy="25136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95FACB8-AE67-422A-8722-99A67E5038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451" y="1981201"/>
            <a:ext cx="1698502" cy="167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4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5278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9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3674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32605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2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92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JSF Libraries and Tags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554" y="1294809"/>
            <a:ext cx="3518891" cy="297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0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JSF provides a standard </a:t>
            </a:r>
            <a:r>
              <a:rPr lang="en-US" dirty="0">
                <a:solidFill>
                  <a:schemeClr val="bg1"/>
                </a:solidFill>
              </a:rPr>
              <a:t>HTML tag </a:t>
            </a:r>
            <a:r>
              <a:rPr lang="en-US" dirty="0" smtClean="0">
                <a:solidFill>
                  <a:schemeClr val="bg1"/>
                </a:solidFill>
              </a:rPr>
              <a:t>library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ags</a:t>
            </a:r>
            <a:r>
              <a:rPr lang="en-US" dirty="0" smtClean="0"/>
              <a:t> </a:t>
            </a:r>
            <a:r>
              <a:rPr lang="en-US" dirty="0"/>
              <a:t>get rendered into corresponding </a:t>
            </a:r>
            <a:r>
              <a:rPr lang="en-US" dirty="0">
                <a:solidFill>
                  <a:schemeClr val="bg1"/>
                </a:solidFill>
              </a:rPr>
              <a:t>html</a:t>
            </a:r>
            <a:r>
              <a:rPr lang="en-US" dirty="0"/>
              <a:t> </a:t>
            </a:r>
            <a:r>
              <a:rPr lang="en-US" dirty="0" smtClean="0"/>
              <a:t>output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the following namespaces of URI in </a:t>
            </a:r>
            <a:endParaRPr lang="en-US" dirty="0" smtClean="0"/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   html node:</a:t>
            </a:r>
          </a:p>
          <a:p>
            <a:pPr marL="609219" lvl="1" indent="0">
              <a:buClr>
                <a:schemeClr val="tx1"/>
              </a:buCl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– Basic Tags(1)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023" y="2935915"/>
            <a:ext cx="3162231" cy="316223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965916" y="3879372"/>
            <a:ext cx="5911402" cy="251781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 </a:t>
            </a:r>
            <a:endParaRPr lang="pt-BR" sz="28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xmlns </a:t>
            </a: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"http</a:t>
            </a: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</a:t>
            </a: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www.w3.org/1999/xhtml" xmlns:h </a:t>
            </a: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"http://java.sun.com/jsf/html"</a:t>
            </a:r>
            <a: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pt-BR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347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h:inputText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enders </a:t>
            </a:r>
            <a:r>
              <a:rPr lang="en-US" dirty="0"/>
              <a:t>an HTML </a:t>
            </a:r>
            <a:r>
              <a:rPr lang="en-US" dirty="0">
                <a:solidFill>
                  <a:schemeClr val="bg1"/>
                </a:solidFill>
              </a:rPr>
              <a:t>input</a:t>
            </a:r>
            <a:r>
              <a:rPr lang="en-US" dirty="0"/>
              <a:t> element of the type "</a:t>
            </a:r>
            <a:r>
              <a:rPr lang="en-US" dirty="0">
                <a:solidFill>
                  <a:schemeClr val="bg1"/>
                </a:solidFill>
              </a:rPr>
              <a:t>text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Basic </a:t>
            </a:r>
            <a:r>
              <a:rPr lang="en-US" dirty="0" smtClean="0"/>
              <a:t>Tags(2)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8250" y="2884613"/>
            <a:ext cx="115824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&lt;h:form&gt;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&lt;h3&gt;Read-Only input text box&lt;/h3&gt;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&lt;h:inputText value = "Hello World!" readonly = "true"/&gt;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h3&gt;Normal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input text box&lt;/h3&gt;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&lt;h:inputText value = "Hello World"/&gt;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&lt;/h:form&gt;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18" y="4231592"/>
            <a:ext cx="2883192" cy="21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5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h:inputSecret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enders </a:t>
            </a:r>
            <a:r>
              <a:rPr lang="en-US" dirty="0"/>
              <a:t>an HTML </a:t>
            </a:r>
            <a:r>
              <a:rPr lang="en-US" dirty="0">
                <a:solidFill>
                  <a:schemeClr val="bg1"/>
                </a:solidFill>
              </a:rPr>
              <a:t>input</a:t>
            </a:r>
            <a:r>
              <a:rPr lang="en-US" dirty="0"/>
              <a:t> element of the type "</a:t>
            </a:r>
            <a:r>
              <a:rPr lang="en-US" dirty="0">
                <a:solidFill>
                  <a:schemeClr val="bg1"/>
                </a:solidFill>
              </a:rPr>
              <a:t>password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Basic </a:t>
            </a:r>
            <a:r>
              <a:rPr lang="en-US" dirty="0" smtClean="0"/>
              <a:t>Tags(3)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8250" y="2884613"/>
            <a:ext cx="115824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&lt;h:form&gt;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&lt;h3&gt;Read-Only input password box&lt;/h3&gt;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&lt;h:inputSecret value = "password" readonly = "true"/&gt;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&lt;h3&gt;Normal input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password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box&lt;/h3&gt;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h:inputSecret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value = "password"/&gt;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&lt;/h:form&gt;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618" y="4131546"/>
            <a:ext cx="3588443" cy="226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4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h:inputTextarea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Renders an HTML </a:t>
            </a:r>
            <a:r>
              <a:rPr lang="en-US" dirty="0">
                <a:solidFill>
                  <a:schemeClr val="bg1"/>
                </a:solidFill>
              </a:rPr>
              <a:t>input</a:t>
            </a:r>
            <a:r>
              <a:rPr lang="en-US" dirty="0"/>
              <a:t> element of the type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chemeClr val="bg1"/>
                </a:solidFill>
              </a:rPr>
              <a:t>textarea</a:t>
            </a:r>
            <a:r>
              <a:rPr lang="en-US" dirty="0" smtClean="0"/>
              <a:t>"</a:t>
            </a:r>
            <a:endParaRPr lang="bg-BG" dirty="0"/>
          </a:p>
          <a:p>
            <a:pPr marL="609219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Basic </a:t>
            </a:r>
            <a:r>
              <a:rPr lang="en-US" dirty="0" smtClean="0"/>
              <a:t>Tags(4)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8250" y="2884613"/>
            <a:ext cx="115824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&lt;h:form&gt;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&lt;h3&gt;Read-Only input text area&lt;/h3&gt;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&lt;h:inputTextarea row = "10" col = "10" value = "Hello World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!"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readonly = "true"/&gt;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&lt;h3&gt;Normal input text area&lt;/h3&gt;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&lt;h:inputTextarea value = "Hello World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!"/&gt;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&lt;/h:form&gt;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525" y="3918089"/>
            <a:ext cx="3053366" cy="263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h:inputHidden: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Renders an HTML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  <a:r>
              <a:rPr lang="en-US" dirty="0" smtClean="0"/>
              <a:t> element of the type "</a:t>
            </a:r>
            <a:r>
              <a:rPr lang="en-US" dirty="0" smtClean="0">
                <a:solidFill>
                  <a:schemeClr val="bg1"/>
                </a:solidFill>
              </a:rPr>
              <a:t>hidden</a:t>
            </a:r>
            <a:r>
              <a:rPr lang="en-US" dirty="0" smtClean="0"/>
              <a:t>“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h:selectBooleanCheckbox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Renders a single HTML </a:t>
            </a:r>
            <a:r>
              <a:rPr lang="en-US" dirty="0">
                <a:solidFill>
                  <a:schemeClr val="bg1"/>
                </a:solidFill>
              </a:rPr>
              <a:t>check </a:t>
            </a:r>
            <a:r>
              <a:rPr lang="en-US" dirty="0" smtClean="0">
                <a:solidFill>
                  <a:schemeClr val="bg1"/>
                </a:solidFill>
              </a:rPr>
              <a:t>box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h:selectOneRadio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Renders a single HTML </a:t>
            </a:r>
            <a:r>
              <a:rPr lang="en-US" dirty="0">
                <a:solidFill>
                  <a:schemeClr val="bg1"/>
                </a:solidFill>
              </a:rPr>
              <a:t>radio </a:t>
            </a:r>
            <a:r>
              <a:rPr lang="en-US" dirty="0" smtClean="0">
                <a:solidFill>
                  <a:schemeClr val="bg1"/>
                </a:solidFill>
              </a:rPr>
              <a:t>button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h:selectOneMenu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Renders an HTML </a:t>
            </a:r>
            <a:r>
              <a:rPr lang="en-US" dirty="0">
                <a:solidFill>
                  <a:schemeClr val="bg1"/>
                </a:solidFill>
              </a:rPr>
              <a:t>input</a:t>
            </a:r>
            <a:r>
              <a:rPr lang="en-US" dirty="0"/>
              <a:t> </a:t>
            </a:r>
            <a:r>
              <a:rPr lang="en-US" dirty="0" smtClean="0"/>
              <a:t>element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    of </a:t>
            </a:r>
            <a:r>
              <a:rPr lang="en-US" dirty="0"/>
              <a:t>the type "</a:t>
            </a:r>
            <a:r>
              <a:rPr lang="en-US" dirty="0">
                <a:solidFill>
                  <a:schemeClr val="bg1"/>
                </a:solidFill>
              </a:rPr>
              <a:t>select</a:t>
            </a:r>
            <a:r>
              <a:rPr lang="en-US" dirty="0"/>
              <a:t>" 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Basic </a:t>
            </a:r>
            <a:r>
              <a:rPr lang="en-US" dirty="0" smtClean="0"/>
              <a:t>Tags(5)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023" y="2226972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930</Words>
  <Application>Microsoft Office PowerPoint</Application>
  <PresentationFormat>По избор</PresentationFormat>
  <Paragraphs>273</Paragraphs>
  <Slides>34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34</vt:i4>
      </vt:variant>
    </vt:vector>
  </HeadingPairs>
  <TitlesOfParts>
    <vt:vector size="35" baseType="lpstr">
      <vt:lpstr>1_SoftUni3_1</vt:lpstr>
      <vt:lpstr>Java EE:</vt:lpstr>
      <vt:lpstr>Table of Contents</vt:lpstr>
      <vt:lpstr>Questions</vt:lpstr>
      <vt:lpstr>Презентация на PowerPoint</vt:lpstr>
      <vt:lpstr>JSF – Basic Tags(1)</vt:lpstr>
      <vt:lpstr>JSF – Basic Tags(2)</vt:lpstr>
      <vt:lpstr>JSF – Basic Tags(3)</vt:lpstr>
      <vt:lpstr>JSF – Basic Tags(4)</vt:lpstr>
      <vt:lpstr>JSF – Basic Tags(5)</vt:lpstr>
      <vt:lpstr>JSF – Basic Tags(6)</vt:lpstr>
      <vt:lpstr>JSF – Basic Tags(7)</vt:lpstr>
      <vt:lpstr>JSF – Basic Tags(8)</vt:lpstr>
      <vt:lpstr>JSF – Basic Tags(8)</vt:lpstr>
      <vt:lpstr>JSF – Convertor Tags(1)</vt:lpstr>
      <vt:lpstr>JSF – Convertor Tags(2)</vt:lpstr>
      <vt:lpstr>JSF – Convertor Tags(3)</vt:lpstr>
      <vt:lpstr>JSF – Validator Tags(1)</vt:lpstr>
      <vt:lpstr>JSF – Validator Tags(2)</vt:lpstr>
      <vt:lpstr>JSF – Validator Tags(3)</vt:lpstr>
      <vt:lpstr>JSF DataTable</vt:lpstr>
      <vt:lpstr>Презентация на PowerPoint</vt:lpstr>
      <vt:lpstr>JSF – Facelets Tags(1)</vt:lpstr>
      <vt:lpstr>JSF – Facelets Tags(2)</vt:lpstr>
      <vt:lpstr>JSF – Facelets Tags(3)</vt:lpstr>
      <vt:lpstr>JSF – Facelets Tags – Example(1) </vt:lpstr>
      <vt:lpstr>JSF – Facelets Tags – Example(2) </vt:lpstr>
      <vt:lpstr>JSF – Facelets Tags – Example(3) </vt:lpstr>
      <vt:lpstr>JSF – Facelets Tags – Example(4)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</dc:title>
  <dc:creator>Rado</dc:creator>
  <cp:lastModifiedBy>Admin</cp:lastModifiedBy>
  <cp:revision>147</cp:revision>
  <dcterms:created xsi:type="dcterms:W3CDTF">2019-01-21T08:05:20Z</dcterms:created>
  <dcterms:modified xsi:type="dcterms:W3CDTF">2019-02-11T16:02:18Z</dcterms:modified>
</cp:coreProperties>
</file>