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72" r:id="rId5"/>
    <p:sldId id="273" r:id="rId6"/>
    <p:sldId id="27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59" r:id="rId26"/>
    <p:sldId id="260" r:id="rId27"/>
    <p:sldId id="288" r:id="rId28"/>
    <p:sldId id="289" r:id="rId29"/>
    <p:sldId id="263" r:id="rId30"/>
    <p:sldId id="264" r:id="rId3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521563-D4EB-4A93-A836-1156E9399F17}">
          <p14:sldIdLst>
            <p14:sldId id="256"/>
            <p14:sldId id="257"/>
            <p14:sldId id="258"/>
          </p14:sldIdLst>
        </p14:section>
        <p14:section name="MVC" id="{08D7ACA6-3D3F-4205-BBF9-13F79E1124D2}">
          <p14:sldIdLst>
            <p14:sldId id="272"/>
            <p14:sldId id="273"/>
            <p14:sldId id="274"/>
          </p14:sldIdLst>
        </p14:section>
        <p14:section name="JSF" id="{7A5AB29B-83EB-464F-8E74-5633176F011F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6"/>
            <p14:sldId id="277"/>
          </p14:sldIdLst>
        </p14:section>
        <p14:section name="Managed Beans" id="{35D41CF0-2094-4AE6-9113-F777197AD297}">
          <p14:sldIdLst>
            <p14:sldId id="279"/>
            <p14:sldId id="280"/>
          </p14:sldIdLst>
        </p14:section>
        <p14:section name="Examples" id="{9AC0C918-1A89-4FB7-9F39-53B6403053D8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onclusion" id="{3EE93C54-E1D2-4C1D-8C22-042D24370393}">
          <p14:sldIdLst>
            <p14:sldId id="259"/>
            <p14:sldId id="260"/>
            <p14:sldId id="288"/>
            <p14:sldId id="289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46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1454E-C2EC-4460-BC20-F858A3D45DF0}" type="datetimeFigureOut">
              <a:rPr lang="bg-BG" smtClean="0"/>
              <a:t>10.2.2019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6C579-7E41-493D-B485-7B237244A88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673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9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4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4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970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862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0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7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77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49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9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0386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071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484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49F-9B3F-44B6-B406-2C6DF94045F9}" type="datetimeFigureOut">
              <a:rPr lang="bg-BG" smtClean="0"/>
              <a:t>10.2.2019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81D5-CD5B-4137-92CC-39C4415C4E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2196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61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876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93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1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154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6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59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4839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68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0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3.png"/><Relationship Id="rId10" Type="http://schemas.openxmlformats.org/officeDocument/2006/relationships/image" Target="../media/image6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32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4.jpeg"/><Relationship Id="rId7" Type="http://schemas.openxmlformats.org/officeDocument/2006/relationships/image" Target="../media/image7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7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jcp.org/en/jsr/detail?id=372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b="7239"/>
          <a:stretch>
            <a:fillRect/>
          </a:stretch>
        </p:blipFill>
        <p:spPr>
          <a:xfrm>
            <a:off x="2146906" y="1937111"/>
            <a:ext cx="5439372" cy="2325990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JavaServer Faces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EE: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407"/>
            <a:ext cx="2951518" cy="35149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JSF specification</a:t>
            </a:r>
            <a:r>
              <a:rPr lang="en-US" dirty="0"/>
              <a:t> </a:t>
            </a:r>
            <a:r>
              <a:rPr lang="en-US" dirty="0" smtClean="0"/>
              <a:t>defines: 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Set </a:t>
            </a:r>
            <a:r>
              <a:rPr lang="en-US" dirty="0"/>
              <a:t>of standard </a:t>
            </a:r>
            <a:r>
              <a:rPr lang="en-US" dirty="0">
                <a:solidFill>
                  <a:schemeClr val="bg1"/>
                </a:solidFill>
              </a:rPr>
              <a:t>UI </a:t>
            </a:r>
            <a:r>
              <a:rPr lang="en-US" dirty="0" smtClean="0">
                <a:solidFill>
                  <a:schemeClr val="bg1"/>
                </a:solidFill>
              </a:rPr>
              <a:t>components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Provides </a:t>
            </a:r>
            <a:r>
              <a:rPr lang="en-US" dirty="0"/>
              <a:t>an </a:t>
            </a:r>
            <a:r>
              <a:rPr lang="en-US" dirty="0">
                <a:solidFill>
                  <a:schemeClr val="bg1"/>
                </a:solidFill>
              </a:rPr>
              <a:t>Application Programming Interface </a:t>
            </a:r>
            <a:r>
              <a:rPr lang="en-US" dirty="0"/>
              <a:t>(API) </a:t>
            </a:r>
            <a:r>
              <a:rPr lang="en-US" dirty="0" smtClean="0"/>
              <a:t>for 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 smtClean="0"/>
              <a:t>    developing components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JSF enables: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euse</a:t>
            </a:r>
            <a:r>
              <a:rPr lang="en-US" dirty="0" smtClean="0"/>
              <a:t> of UI components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xtension</a:t>
            </a:r>
            <a:r>
              <a:rPr lang="en-US" dirty="0" smtClean="0"/>
              <a:t> </a:t>
            </a:r>
            <a:r>
              <a:rPr lang="en-US" dirty="0"/>
              <a:t>of the existing </a:t>
            </a:r>
            <a:endParaRPr lang="en-US" dirty="0" smtClean="0"/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standard </a:t>
            </a:r>
            <a:r>
              <a:rPr lang="en-US" dirty="0"/>
              <a:t>UI </a:t>
            </a:r>
            <a:r>
              <a:rPr lang="en-US" dirty="0" smtClean="0"/>
              <a:t>components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Faces</a:t>
            </a:r>
            <a:r>
              <a:rPr lang="en-US" dirty="0" smtClean="0"/>
              <a:t>?(3)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70" y="3125708"/>
            <a:ext cx="4505546" cy="33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JSF </a:t>
            </a:r>
            <a:r>
              <a:rPr lang="en-US" dirty="0">
                <a:solidFill>
                  <a:schemeClr val="bg1"/>
                </a:solidFill>
              </a:rPr>
              <a:t>reduces</a:t>
            </a:r>
            <a:r>
              <a:rPr lang="en-US" dirty="0"/>
              <a:t> the effort </a:t>
            </a:r>
            <a:r>
              <a:rPr lang="en-US" dirty="0" smtClean="0"/>
              <a:t>in: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creating</a:t>
            </a:r>
            <a:r>
              <a:rPr lang="en-US" dirty="0"/>
              <a:t> applications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maintaining</a:t>
            </a:r>
            <a:r>
              <a:rPr lang="en-US" dirty="0" smtClean="0"/>
              <a:t> applications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JSF </a:t>
            </a:r>
            <a:r>
              <a:rPr lang="en-US" dirty="0">
                <a:solidFill>
                  <a:schemeClr val="bg1"/>
                </a:solidFill>
              </a:rPr>
              <a:t>facilitates</a:t>
            </a:r>
            <a:r>
              <a:rPr lang="en-US" dirty="0"/>
              <a:t> Web application development </a:t>
            </a:r>
            <a:r>
              <a:rPr lang="en-US" dirty="0" smtClean="0"/>
              <a:t>by: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Providing </a:t>
            </a:r>
            <a:r>
              <a:rPr lang="en-US" dirty="0">
                <a:solidFill>
                  <a:schemeClr val="bg1"/>
                </a:solidFill>
              </a:rPr>
              <a:t>reusable</a:t>
            </a:r>
            <a:r>
              <a:rPr lang="en-US" dirty="0"/>
              <a:t> UI </a:t>
            </a:r>
            <a:r>
              <a:rPr lang="en-US" dirty="0" smtClean="0"/>
              <a:t>components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Making </a:t>
            </a:r>
            <a:r>
              <a:rPr lang="en-US" dirty="0">
                <a:solidFill>
                  <a:schemeClr val="bg1"/>
                </a:solidFill>
              </a:rPr>
              <a:t>easy</a:t>
            </a:r>
            <a:r>
              <a:rPr lang="en-US" dirty="0"/>
              <a:t> data transfer between UI </a:t>
            </a:r>
            <a:r>
              <a:rPr lang="en-US" dirty="0" smtClean="0"/>
              <a:t>components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Managing</a:t>
            </a:r>
            <a:r>
              <a:rPr lang="en-US" dirty="0"/>
              <a:t> UI state across multiple server </a:t>
            </a:r>
            <a:r>
              <a:rPr lang="en-US" dirty="0" smtClean="0"/>
              <a:t>requests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Enabling implementation of </a:t>
            </a:r>
            <a:r>
              <a:rPr lang="en-US" dirty="0">
                <a:solidFill>
                  <a:schemeClr val="bg1"/>
                </a:solidFill>
              </a:rPr>
              <a:t>custom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Wiring</a:t>
            </a:r>
            <a:r>
              <a:rPr lang="en-US" dirty="0"/>
              <a:t> client-side event to server-side </a:t>
            </a:r>
            <a:r>
              <a:rPr lang="en-US" dirty="0" smtClean="0"/>
              <a:t>application code</a:t>
            </a:r>
            <a:endParaRPr lang="en-US" dirty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Faces</a:t>
            </a:r>
            <a:r>
              <a:rPr lang="en-US" dirty="0" smtClean="0"/>
              <a:t>?(4)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2873920"/>
            <a:ext cx="1845475" cy="18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7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JSF </a:t>
            </a:r>
            <a:r>
              <a:rPr lang="en-US" dirty="0">
                <a:solidFill>
                  <a:schemeClr val="bg1"/>
                </a:solidFill>
              </a:rPr>
              <a:t>provides</a:t>
            </a:r>
            <a:r>
              <a:rPr lang="en-US" dirty="0"/>
              <a:t> the developers with the capability to create Web </a:t>
            </a:r>
            <a:r>
              <a:rPr lang="en-US" dirty="0" smtClean="0"/>
              <a:t>  application </a:t>
            </a:r>
            <a:r>
              <a:rPr lang="en-US" dirty="0"/>
              <a:t>from collections of UI components that can render </a:t>
            </a:r>
            <a:r>
              <a:rPr lang="en-US" dirty="0" smtClean="0"/>
              <a:t> themselves </a:t>
            </a:r>
            <a:r>
              <a:rPr lang="en-US" dirty="0"/>
              <a:t>in different ways for </a:t>
            </a:r>
            <a:r>
              <a:rPr lang="en-US" dirty="0">
                <a:solidFill>
                  <a:schemeClr val="bg1"/>
                </a:solidFill>
              </a:rPr>
              <a:t>multiple</a:t>
            </a:r>
            <a:r>
              <a:rPr lang="en-US" dirty="0"/>
              <a:t> client </a:t>
            </a:r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HTML browser.</a:t>
            </a:r>
          </a:p>
          <a:p>
            <a:pPr lvl="1"/>
            <a:r>
              <a:rPr lang="en-US" dirty="0" smtClean="0"/>
              <a:t>Wireless device.</a:t>
            </a:r>
          </a:p>
          <a:p>
            <a:pPr lvl="1"/>
            <a:r>
              <a:rPr lang="en-US" dirty="0" smtClean="0"/>
              <a:t>WAP device.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Faces</a:t>
            </a:r>
            <a:r>
              <a:rPr lang="en-US" dirty="0" smtClean="0"/>
              <a:t>?(5)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31" y="3234354"/>
            <a:ext cx="3162837" cy="3162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693" y="2911657"/>
            <a:ext cx="3201979" cy="375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5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JSF </a:t>
            </a:r>
            <a:r>
              <a:rPr lang="en-US" dirty="0" smtClean="0">
                <a:solidFill>
                  <a:schemeClr val="bg1"/>
                </a:solidFill>
              </a:rPr>
              <a:t>provides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Core</a:t>
            </a:r>
            <a:r>
              <a:rPr lang="en-US" dirty="0"/>
              <a:t> </a:t>
            </a:r>
            <a:r>
              <a:rPr lang="en-US" dirty="0" smtClean="0"/>
              <a:t>library.</a:t>
            </a:r>
          </a:p>
          <a:p>
            <a:pPr lvl="1"/>
            <a:r>
              <a:rPr lang="en-US" dirty="0"/>
              <a:t>A set of </a:t>
            </a:r>
            <a:r>
              <a:rPr lang="en-US" dirty="0">
                <a:solidFill>
                  <a:schemeClr val="bg1"/>
                </a:solidFill>
              </a:rPr>
              <a:t>base UI</a:t>
            </a:r>
            <a:r>
              <a:rPr lang="en-US" dirty="0"/>
              <a:t> components - standard HTML input </a:t>
            </a:r>
            <a:r>
              <a:rPr lang="en-US" dirty="0" smtClean="0"/>
              <a:t>elements.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Extension</a:t>
            </a:r>
            <a:r>
              <a:rPr lang="en-US" dirty="0"/>
              <a:t> of the base UI components to create additional UI </a:t>
            </a:r>
            <a:r>
              <a:rPr lang="en-US" dirty="0" smtClean="0"/>
              <a:t>     component </a:t>
            </a:r>
            <a:r>
              <a:rPr lang="en-US" dirty="0"/>
              <a:t>libraries or to extend existing </a:t>
            </a:r>
            <a:r>
              <a:rPr lang="en-US" dirty="0" smtClean="0"/>
              <a:t>components.</a:t>
            </a:r>
            <a:endParaRPr lang="en-US" dirty="0"/>
          </a:p>
          <a:p>
            <a:pPr lvl="1"/>
            <a:r>
              <a:rPr lang="en-US" dirty="0"/>
              <a:t>Multiple </a:t>
            </a:r>
            <a:r>
              <a:rPr lang="en-US" dirty="0">
                <a:solidFill>
                  <a:schemeClr val="bg1"/>
                </a:solidFill>
              </a:rPr>
              <a:t>rendering capabilities </a:t>
            </a:r>
            <a:r>
              <a:rPr lang="en-US" dirty="0"/>
              <a:t>that enable JSF UI components </a:t>
            </a:r>
            <a:r>
              <a:rPr lang="en-US" dirty="0" smtClean="0"/>
              <a:t>  to </a:t>
            </a:r>
            <a:r>
              <a:rPr lang="en-US" dirty="0"/>
              <a:t>render themselves differently depending on the client </a:t>
            </a:r>
            <a:r>
              <a:rPr lang="en-US" dirty="0" smtClean="0"/>
              <a:t>types.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Faces</a:t>
            </a:r>
            <a:r>
              <a:rPr lang="en-US" dirty="0" smtClean="0"/>
              <a:t>?(6)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25" y="5086687"/>
            <a:ext cx="1771313" cy="177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8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JSF </a:t>
            </a:r>
            <a:r>
              <a:rPr lang="en-US" dirty="0">
                <a:solidFill>
                  <a:schemeClr val="bg1"/>
                </a:solidFill>
              </a:rPr>
              <a:t>application</a:t>
            </a:r>
            <a:r>
              <a:rPr lang="en-US" dirty="0"/>
              <a:t> </a:t>
            </a:r>
            <a:r>
              <a:rPr lang="en-US" dirty="0" smtClean="0"/>
              <a:t>is: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Similar </a:t>
            </a:r>
            <a:r>
              <a:rPr lang="en-US" dirty="0"/>
              <a:t>to any other Java technology-based </a:t>
            </a:r>
            <a:r>
              <a:rPr lang="en-US" dirty="0" smtClean="0"/>
              <a:t>web application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Runs </a:t>
            </a:r>
            <a:r>
              <a:rPr lang="en-US" dirty="0"/>
              <a:t>in a </a:t>
            </a:r>
            <a:r>
              <a:rPr lang="en-US" dirty="0">
                <a:solidFill>
                  <a:schemeClr val="bg1"/>
                </a:solidFill>
              </a:rPr>
              <a:t>Java servlet </a:t>
            </a:r>
            <a:r>
              <a:rPr lang="en-US" dirty="0" smtClean="0">
                <a:solidFill>
                  <a:schemeClr val="bg1"/>
                </a:solidFill>
              </a:rPr>
              <a:t>container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Contains: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JavaBeans</a:t>
            </a:r>
            <a:r>
              <a:rPr lang="en-US" dirty="0"/>
              <a:t> components as models containing </a:t>
            </a:r>
            <a:r>
              <a:rPr lang="en-US" dirty="0" smtClean="0"/>
              <a:t> </a:t>
            </a:r>
          </a:p>
          <a:p>
            <a:pPr marL="1218438" lvl="2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application-specific </a:t>
            </a:r>
            <a:r>
              <a:rPr lang="en-US" dirty="0"/>
              <a:t>functionality and </a:t>
            </a:r>
            <a:r>
              <a:rPr lang="en-US" dirty="0" smtClean="0"/>
              <a:t>data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 custom tag library </a:t>
            </a:r>
            <a:r>
              <a:rPr lang="en-US" dirty="0" smtClean="0"/>
              <a:t>for:</a:t>
            </a:r>
          </a:p>
          <a:p>
            <a:pPr lvl="3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Representing</a:t>
            </a:r>
            <a:r>
              <a:rPr lang="en-US" dirty="0" smtClean="0"/>
              <a:t> </a:t>
            </a:r>
            <a:r>
              <a:rPr lang="en-US" dirty="0"/>
              <a:t>event handlers </a:t>
            </a:r>
            <a:r>
              <a:rPr lang="en-US" dirty="0" smtClean="0"/>
              <a:t>and validators</a:t>
            </a:r>
          </a:p>
          <a:p>
            <a:pPr lvl="3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Rendering</a:t>
            </a:r>
            <a:r>
              <a:rPr lang="en-US" dirty="0" smtClean="0"/>
              <a:t> </a:t>
            </a:r>
            <a:r>
              <a:rPr lang="en-US" dirty="0"/>
              <a:t>UI </a:t>
            </a:r>
            <a:r>
              <a:rPr lang="en-US" dirty="0" smtClean="0"/>
              <a:t>components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Architecture(1)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05" y="2736794"/>
            <a:ext cx="3323933" cy="332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0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JSF application</a:t>
            </a:r>
            <a:r>
              <a:rPr lang="en-US" dirty="0" smtClean="0"/>
              <a:t> also contains: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UI components </a:t>
            </a:r>
            <a:r>
              <a:rPr lang="en-US" dirty="0"/>
              <a:t>represented as </a:t>
            </a:r>
            <a:r>
              <a:rPr lang="en-US" dirty="0" smtClean="0"/>
              <a:t>stateful </a:t>
            </a:r>
            <a:r>
              <a:rPr lang="en-US" dirty="0"/>
              <a:t>objects on the </a:t>
            </a:r>
            <a:r>
              <a:rPr lang="en-US" dirty="0" smtClean="0"/>
              <a:t>server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Server-side helper</a:t>
            </a:r>
            <a:r>
              <a:rPr lang="en-US" dirty="0"/>
              <a:t> </a:t>
            </a:r>
            <a:r>
              <a:rPr lang="en-US" dirty="0" smtClean="0"/>
              <a:t>classes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Validators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event</a:t>
            </a:r>
            <a:r>
              <a:rPr lang="en-US" dirty="0"/>
              <a:t> handlers, and </a:t>
            </a:r>
            <a:r>
              <a:rPr lang="en-US" dirty="0">
                <a:solidFill>
                  <a:schemeClr val="bg1"/>
                </a:solidFill>
              </a:rPr>
              <a:t>navigation</a:t>
            </a:r>
            <a:r>
              <a:rPr lang="en-US" dirty="0"/>
              <a:t> </a:t>
            </a:r>
            <a:r>
              <a:rPr lang="en-US" dirty="0" smtClean="0"/>
              <a:t>handlers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Application configuration resource</a:t>
            </a:r>
            <a:r>
              <a:rPr lang="en-US" dirty="0"/>
              <a:t> file for configuring </a:t>
            </a:r>
            <a:r>
              <a:rPr lang="en-US" dirty="0" smtClean="0"/>
              <a:t>                 application resources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</a:t>
            </a:r>
            <a:r>
              <a:rPr lang="en-US" dirty="0" smtClean="0"/>
              <a:t>Architecture(2)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62" y="4724529"/>
            <a:ext cx="3057889" cy="182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Managed Beans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55894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2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Managed </a:t>
            </a:r>
            <a:r>
              <a:rPr lang="en-US" dirty="0" smtClean="0"/>
              <a:t>Bean: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Regular</a:t>
            </a:r>
            <a:r>
              <a:rPr lang="en-US" dirty="0" smtClean="0"/>
              <a:t> </a:t>
            </a:r>
            <a:r>
              <a:rPr lang="en-US" dirty="0"/>
              <a:t>Java Bean class </a:t>
            </a:r>
            <a:r>
              <a:rPr lang="en-US" dirty="0">
                <a:solidFill>
                  <a:schemeClr val="bg1"/>
                </a:solidFill>
              </a:rPr>
              <a:t>registered</a:t>
            </a:r>
            <a:r>
              <a:rPr lang="en-US" dirty="0"/>
              <a:t> with </a:t>
            </a:r>
            <a:r>
              <a:rPr lang="en-US" dirty="0" smtClean="0"/>
              <a:t>JSF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Managed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JSF  framework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Contains</a:t>
            </a:r>
            <a:r>
              <a:rPr lang="en-US" dirty="0" smtClean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etter </a:t>
            </a:r>
            <a:r>
              <a:rPr lang="en-US" dirty="0">
                <a:solidFill>
                  <a:schemeClr val="bg1"/>
                </a:solidFill>
              </a:rPr>
              <a:t>and setter </a:t>
            </a:r>
            <a:r>
              <a:rPr lang="en-US" dirty="0" smtClean="0"/>
              <a:t>methods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usiness logic</a:t>
            </a:r>
            <a:endParaRPr lang="en-US" dirty="0" smtClean="0"/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acking bean </a:t>
            </a:r>
            <a:r>
              <a:rPr lang="en-US" dirty="0" smtClean="0"/>
              <a:t>- a bean that </a:t>
            </a:r>
            <a:r>
              <a:rPr lang="en-US" dirty="0"/>
              <a:t>contains all the HTML form </a:t>
            </a:r>
            <a:r>
              <a:rPr lang="en-US" dirty="0" smtClean="0"/>
              <a:t>values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Works </a:t>
            </a:r>
            <a:r>
              <a:rPr lang="en-US" dirty="0"/>
              <a:t>as </a:t>
            </a:r>
            <a:r>
              <a:rPr lang="en-US" dirty="0">
                <a:solidFill>
                  <a:schemeClr val="bg1"/>
                </a:solidFill>
              </a:rPr>
              <a:t>Model</a:t>
            </a:r>
            <a:r>
              <a:rPr lang="en-US" dirty="0"/>
              <a:t> for UI </a:t>
            </a:r>
            <a:r>
              <a:rPr lang="en-US" dirty="0" smtClean="0"/>
              <a:t>component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Can be </a:t>
            </a:r>
            <a:r>
              <a:rPr lang="en-US" dirty="0"/>
              <a:t>accessed from JSF </a:t>
            </a:r>
            <a:r>
              <a:rPr lang="en-US" dirty="0" smtClean="0"/>
              <a:t>page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Beans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1196125"/>
            <a:ext cx="3252385" cy="325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6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JSF and Managed Beans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02" y="1897589"/>
            <a:ext cx="1229652" cy="1302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89" y="1766924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5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World!(1)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web.xml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5196" y="1752406"/>
            <a:ext cx="11582400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&lt;?xml version = "1.0" encoding = "UTF-8"?&gt;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&lt;web-app xmlns:xsi="http://www.w3.org/2001/XMLSchema-instance"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xmlns="http://java.sun.com/xml/ns/javaee"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xmlns:web="http://java.sun.com/xml/ns/javaee/web-app_2_5.xsd"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xsi:schemaLocation="http://java.sun.com/xml/ns/javaee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http://java.sun.com/xml/ns/javaee/web-app_2_5.xsd"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id="WebApp_ID" version="2.5"&gt;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&lt;welcome-file-list&gt;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&lt;welcome-file&gt;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faces/index.xhtml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&lt;/welcome-file&gt;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&lt;/welcome-file-list&gt;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&lt;servlet&gt;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&lt;servlet-name&gt;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Faces Servlet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&lt;/servlet-name&gt;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&lt;servlet-class&gt;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javax.faces.webapp.FacesServlet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&lt;/servlet-class&gt;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&lt;load-on-startup&gt;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&lt;/load-on-startup&gt;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&lt;/servlet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…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9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Model-View-Controller(MVC)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JavaServer Faces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Architecture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Managed Beans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5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r>
              <a:rPr lang="en-US" dirty="0" smtClean="0"/>
              <a:t>!(2)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web.xml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5024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&lt;servlet-name&gt;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Faces Servlet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&lt;/servlet-name&gt;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&lt;url-pattern&gt;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*.xhtml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&lt;/url-pattern&gt;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&lt;servlet-name&gt;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Faces Servlet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&lt;/servlet-name&gt;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&lt;url-pattern&gt;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*.jsf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&lt;/url-pattern&gt;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&lt;servlet-name&gt;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Faces Servlet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&lt;/servlet-name&gt;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&lt;url-pattern&gt;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*.faces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&lt;/url-pattern&gt;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&lt;servlet-name&gt;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Faces Servlet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&lt;/servlet-name&gt;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&lt;url-pattern&gt;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/faces/*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&lt;/url-pattern&gt;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206959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r>
              <a:rPr lang="en-US" dirty="0" smtClean="0"/>
              <a:t>!(3)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HelloWorldBean.java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@Named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@RequestScoped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HelloWorld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implements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Serializable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public HelloWorld()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    this.message = "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 World!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getMessage()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    return this.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setMessage(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String message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    this.message =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r>
              <a:rPr lang="en-US" dirty="0" smtClean="0"/>
              <a:t>!(4)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index.xhtml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5023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&lt;!DOCTYPE html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PUBLIC "-//W3C//DTD XHTML 1.0 Transitional//EN"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"http://www.w3.org/TR/xhtml1/DTD/xhtml1-transitional.dtd"&gt;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&lt;html xmlns="http://www.w3.org/1999/xhtml"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xmlns: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http://java.sun.com/jsf/html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&lt;title&gt;JSF Demo&lt;/title&gt;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helloWorld.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6108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Users!(1)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RegisterUserBean.java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5196" y="1752406"/>
            <a:ext cx="11582400" cy="5024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@Named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@RequestScoped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UserRegisterBean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final UserRepository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userRepository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Inject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public UserRegisterBean(UserRepository userRepository)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1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userRepository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= userRepository;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// 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public void register()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User user = new User(this.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, this.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1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userRepository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.save(user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62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Users!(2)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index.xhtml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5024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&lt;!DOCTYPE html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PUBLIC "-//W3C//DTD XHTML 1.0 Transitional//EN"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"http://www.w3.org/TR/xhtml1/DTD/xhtml1-transitional.dtd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"&gt;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&lt;html xmlns="http://www.w3.org/1999/xhtml"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xmlns: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http://java.sun.com/jsf/html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"&gt;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&lt;title&gt;JSF Demo&lt;/title&gt;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:head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&lt;label for="usernameInput"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h:outputText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id="usernameInput" value="#{userRegisterBean.username}"/&gt;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&lt;label for="passwordInput"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&lt;input type="password" id="passwordInput"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jsfc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h:inputSecret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value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#{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userRegisterBean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.password}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h:commandButton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value="Register"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#{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userRegisterBean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.register}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:body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9281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7732799" cy="5097279"/>
          </a:xfrm>
        </p:spPr>
        <p:txBody>
          <a:bodyPr>
            <a:normAutofit lnSpcReduction="10000"/>
          </a:bodyPr>
          <a:lstStyle/>
          <a:p>
            <a:pPr marL="533353" indent="-457200"/>
            <a:r>
              <a:rPr lang="en-US" dirty="0" smtClean="0"/>
              <a:t>MVC: </a:t>
            </a:r>
          </a:p>
          <a:p>
            <a:pPr marL="1066419" lvl="1" indent="-457200"/>
            <a:r>
              <a:rPr lang="en-US" dirty="0" smtClean="0"/>
              <a:t>Model</a:t>
            </a:r>
          </a:p>
          <a:p>
            <a:pPr marL="1066419" lvl="1" indent="-457200"/>
            <a:r>
              <a:rPr lang="en-US" dirty="0" smtClean="0"/>
              <a:t>View</a:t>
            </a:r>
          </a:p>
          <a:p>
            <a:pPr marL="1066419" lvl="1" indent="-457200"/>
            <a:r>
              <a:rPr lang="en-US" dirty="0" smtClean="0"/>
              <a:t>Controller</a:t>
            </a:r>
          </a:p>
          <a:p>
            <a:pPr marL="533353" indent="-457200"/>
            <a:r>
              <a:rPr lang="en-US" dirty="0" smtClean="0"/>
              <a:t>JavaServer Faces: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MVC web </a:t>
            </a:r>
            <a:r>
              <a:rPr lang="en-US" dirty="0" smtClean="0">
                <a:solidFill>
                  <a:schemeClr val="bg1"/>
                </a:solidFill>
              </a:rPr>
              <a:t>framework</a:t>
            </a:r>
          </a:p>
          <a:p>
            <a:pPr marL="533353" indent="-457200"/>
            <a:r>
              <a:rPr lang="en-US" dirty="0" smtClean="0"/>
              <a:t>Managed Beans:</a:t>
            </a:r>
          </a:p>
          <a:p>
            <a:pPr marL="1066419" lvl="1" indent="-457200"/>
            <a:r>
              <a:rPr lang="en-US" dirty="0"/>
              <a:t>Java bean </a:t>
            </a:r>
            <a:r>
              <a:rPr lang="en-US" dirty="0">
                <a:solidFill>
                  <a:schemeClr val="bg1"/>
                </a:solidFill>
              </a:rPr>
              <a:t>managed</a:t>
            </a:r>
            <a:r>
              <a:rPr lang="en-US" dirty="0"/>
              <a:t> by JSF  framework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4771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7400" y="1981201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53" y="2977098"/>
            <a:ext cx="1403838" cy="1403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3B21CA7-5500-4992-AE19-448C301FD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394" y="4192357"/>
            <a:ext cx="2092642" cy="25136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95FACB8-AE67-422A-8722-99A67E503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51" y="1981201"/>
            <a:ext cx="1698502" cy="16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4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3674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260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5278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92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78" y="1228419"/>
            <a:ext cx="4444444" cy="29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0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MVC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Design pattern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Uses </a:t>
            </a:r>
            <a:r>
              <a:rPr lang="en-US" dirty="0">
                <a:solidFill>
                  <a:schemeClr val="bg1"/>
                </a:solidFill>
              </a:rPr>
              <a:t>three</a:t>
            </a:r>
            <a:r>
              <a:rPr lang="en-US" dirty="0"/>
              <a:t> separate </a:t>
            </a:r>
            <a:r>
              <a:rPr lang="en-US" dirty="0" smtClean="0"/>
              <a:t>modules: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Model</a:t>
            </a:r>
            <a:r>
              <a:rPr lang="en-US" dirty="0" smtClean="0"/>
              <a:t> - carries data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View </a:t>
            </a:r>
            <a:r>
              <a:rPr lang="en-US" dirty="0" smtClean="0"/>
              <a:t>- shows user interface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Controller</a:t>
            </a:r>
            <a:r>
              <a:rPr lang="en-US" dirty="0" smtClean="0"/>
              <a:t> - </a:t>
            </a:r>
            <a:r>
              <a:rPr lang="en-US" dirty="0"/>
              <a:t>h</a:t>
            </a:r>
            <a:r>
              <a:rPr lang="en-US" dirty="0" smtClean="0"/>
              <a:t>andles </a:t>
            </a:r>
            <a:r>
              <a:rPr lang="en-US" dirty="0"/>
              <a:t>processing </a:t>
            </a:r>
            <a:endParaRPr lang="en-US" dirty="0" smtClean="0"/>
          </a:p>
          <a:p>
            <a:pPr marL="1142286" lvl="2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of </a:t>
            </a:r>
            <a:r>
              <a:rPr lang="en-US" dirty="0"/>
              <a:t>an </a:t>
            </a:r>
            <a:r>
              <a:rPr lang="en-US" dirty="0" smtClean="0"/>
              <a:t>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Model-View-Controller?(1)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77" y="1196125"/>
            <a:ext cx="4808697" cy="528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Purpose</a:t>
            </a:r>
            <a:r>
              <a:rPr lang="en-US" dirty="0" smtClean="0"/>
              <a:t> </a:t>
            </a:r>
            <a:r>
              <a:rPr lang="en-US" dirty="0"/>
              <a:t>of MVC design </a:t>
            </a:r>
            <a:r>
              <a:rPr lang="en-US" dirty="0" smtClean="0"/>
              <a:t>pattern: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To </a:t>
            </a:r>
            <a:r>
              <a:rPr lang="en-US" dirty="0">
                <a:solidFill>
                  <a:schemeClr val="bg1"/>
                </a:solidFill>
              </a:rPr>
              <a:t>separate</a:t>
            </a:r>
            <a:r>
              <a:rPr lang="en-US" dirty="0"/>
              <a:t> model and </a:t>
            </a:r>
            <a:r>
              <a:rPr lang="en-US" dirty="0" smtClean="0"/>
              <a:t>presentation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 designers have to concentrate only on </a:t>
            </a:r>
            <a:r>
              <a:rPr lang="en-US" dirty="0">
                <a:solidFill>
                  <a:schemeClr val="bg1"/>
                </a:solidFill>
              </a:rPr>
              <a:t>view</a:t>
            </a:r>
            <a:r>
              <a:rPr lang="en-US" dirty="0"/>
              <a:t> </a:t>
            </a:r>
            <a:r>
              <a:rPr lang="en-US" dirty="0" smtClean="0"/>
              <a:t>layer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Developers - on </a:t>
            </a:r>
            <a:r>
              <a:rPr lang="en-US" dirty="0">
                <a:solidFill>
                  <a:schemeClr val="bg1"/>
                </a:solidFill>
              </a:rPr>
              <a:t>model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</a:rPr>
              <a:t>controller</a:t>
            </a:r>
            <a:r>
              <a:rPr lang="en-US" dirty="0"/>
              <a:t> </a:t>
            </a:r>
            <a:r>
              <a:rPr lang="en-US" dirty="0" smtClean="0"/>
              <a:t>layer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Model-View-Controller</a:t>
            </a:r>
            <a:r>
              <a:rPr lang="en-US" dirty="0" smtClean="0"/>
              <a:t>?(2)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715" y="3680748"/>
            <a:ext cx="3072081" cy="2821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56" y="4192294"/>
            <a:ext cx="2204897" cy="22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JavaServer Faces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58440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JavaServer </a:t>
            </a:r>
            <a:r>
              <a:rPr lang="en-US" dirty="0">
                <a:solidFill>
                  <a:schemeClr val="bg1"/>
                </a:solidFill>
              </a:rPr>
              <a:t>Faces 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JSF</a:t>
            </a:r>
            <a:r>
              <a:rPr lang="en-US" dirty="0" smtClean="0"/>
              <a:t>):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Java-based </a:t>
            </a:r>
            <a:r>
              <a:rPr lang="en-US" dirty="0"/>
              <a:t>web application </a:t>
            </a:r>
            <a:r>
              <a:rPr lang="en-US" dirty="0" smtClean="0">
                <a:solidFill>
                  <a:schemeClr val="bg1"/>
                </a:solidFill>
              </a:rPr>
              <a:t>framework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Intended </a:t>
            </a:r>
            <a:r>
              <a:rPr lang="en-US" dirty="0"/>
              <a:t>to simplify development integration of </a:t>
            </a:r>
            <a:r>
              <a:rPr lang="en-US" dirty="0" smtClean="0"/>
              <a:t>web-based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user interfaces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Standardized </a:t>
            </a:r>
            <a:r>
              <a:rPr lang="en-US" dirty="0">
                <a:solidFill>
                  <a:schemeClr val="bg1"/>
                </a:solidFill>
              </a:rPr>
              <a:t>display</a:t>
            </a:r>
            <a:r>
              <a:rPr lang="en-US" dirty="0"/>
              <a:t> </a:t>
            </a:r>
            <a:r>
              <a:rPr lang="en-US" dirty="0" smtClean="0"/>
              <a:t>technology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Formalized </a:t>
            </a:r>
            <a:r>
              <a:rPr lang="en-US" dirty="0"/>
              <a:t>in a specification through the Java Community </a:t>
            </a:r>
            <a:endParaRPr lang="en-US" dirty="0" smtClean="0"/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Process</a:t>
            </a:r>
            <a:r>
              <a:rPr lang="en-US" dirty="0"/>
              <a:t>:</a:t>
            </a:r>
            <a:endParaRPr lang="en-US" dirty="0" smtClean="0"/>
          </a:p>
          <a:p>
            <a:pPr lvl="2">
              <a:buClr>
                <a:schemeClr val="tx1"/>
              </a:buClr>
            </a:pPr>
            <a:r>
              <a:rPr lang="en-US" dirty="0">
                <a:hlinkClick r:id="rId2"/>
              </a:rPr>
              <a:t>https://jcp.org/en/jsr/detail?id=372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JavaServer Faces?(1)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34" y="4764437"/>
            <a:ext cx="1845475" cy="18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4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JavaServer Faces</a:t>
            </a:r>
            <a:r>
              <a:rPr lang="en-US" dirty="0"/>
              <a:t> (</a:t>
            </a:r>
            <a:r>
              <a:rPr lang="en-US" dirty="0">
                <a:solidFill>
                  <a:schemeClr val="bg1"/>
                </a:solidFill>
              </a:rPr>
              <a:t>JSF</a:t>
            </a:r>
            <a:r>
              <a:rPr lang="en-US" dirty="0" smtClean="0"/>
              <a:t>):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MVC </a:t>
            </a:r>
            <a:r>
              <a:rPr lang="en-US" dirty="0">
                <a:solidFill>
                  <a:schemeClr val="bg1"/>
                </a:solidFill>
              </a:rPr>
              <a:t>web </a:t>
            </a:r>
            <a:r>
              <a:rPr lang="en-US" dirty="0" smtClean="0">
                <a:solidFill>
                  <a:schemeClr val="bg1"/>
                </a:solidFill>
              </a:rPr>
              <a:t>framework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smtClean="0"/>
              <a:t>Simplifies  the </a:t>
            </a:r>
            <a:r>
              <a:rPr lang="en-US" dirty="0"/>
              <a:t>construction of User Interfaces (UI) for </a:t>
            </a:r>
            <a:endParaRPr lang="en-US" dirty="0" smtClean="0"/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server-based applications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Uses </a:t>
            </a:r>
            <a:r>
              <a:rPr lang="en-US" dirty="0">
                <a:solidFill>
                  <a:schemeClr val="bg1"/>
                </a:solidFill>
              </a:rPr>
              <a:t>reusable</a:t>
            </a:r>
            <a:r>
              <a:rPr lang="en-US" dirty="0"/>
              <a:t> UI components in a </a:t>
            </a:r>
            <a:r>
              <a:rPr lang="en-US" dirty="0" smtClean="0"/>
              <a:t>page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Provides</a:t>
            </a:r>
            <a:r>
              <a:rPr lang="en-US" dirty="0" smtClean="0"/>
              <a:t> </a:t>
            </a:r>
            <a:r>
              <a:rPr lang="en-US" dirty="0"/>
              <a:t>a facility to </a:t>
            </a:r>
            <a:r>
              <a:rPr lang="en-US" dirty="0" smtClean="0"/>
              <a:t>connect UI widgets: 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With </a:t>
            </a:r>
            <a:r>
              <a:rPr lang="en-US" dirty="0"/>
              <a:t>data </a:t>
            </a:r>
            <a:r>
              <a:rPr lang="en-US" dirty="0" smtClean="0"/>
              <a:t>sources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Server-side </a:t>
            </a:r>
            <a:r>
              <a:rPr lang="en-US" dirty="0"/>
              <a:t>event </a:t>
            </a:r>
            <a:r>
              <a:rPr lang="en-US" dirty="0" smtClean="0"/>
              <a:t>handlers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Faces</a:t>
            </a:r>
            <a:r>
              <a:rPr lang="en-US" dirty="0" smtClean="0"/>
              <a:t>?(2)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42" y="3189048"/>
            <a:ext cx="3362570" cy="33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7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1169</Words>
  <Application>Microsoft Office PowerPoint</Application>
  <PresentationFormat>По избор</PresentationFormat>
  <Paragraphs>276</Paragraphs>
  <Slides>30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1" baseType="lpstr">
      <vt:lpstr>1_SoftUni3_1</vt:lpstr>
      <vt:lpstr>Java EE:</vt:lpstr>
      <vt:lpstr>Table of Contents</vt:lpstr>
      <vt:lpstr>Questions</vt:lpstr>
      <vt:lpstr>Презентация на PowerPoint</vt:lpstr>
      <vt:lpstr>What is Model-View-Controller?(1)</vt:lpstr>
      <vt:lpstr>What is Model-View-Controller?(2)</vt:lpstr>
      <vt:lpstr>Презентация на PowerPoint</vt:lpstr>
      <vt:lpstr>What are JavaServer Faces?(1)</vt:lpstr>
      <vt:lpstr>What are JavaServer Faces?(2)</vt:lpstr>
      <vt:lpstr>What are JavaServer Faces?(3)</vt:lpstr>
      <vt:lpstr>What are JavaServer Faces?(4)</vt:lpstr>
      <vt:lpstr>What are JavaServer Faces?(5)</vt:lpstr>
      <vt:lpstr>What are JavaServer Faces?(6)</vt:lpstr>
      <vt:lpstr>JSF Architecture(1)</vt:lpstr>
      <vt:lpstr>JSF Architecture(2)</vt:lpstr>
      <vt:lpstr>Презентация на PowerPoint</vt:lpstr>
      <vt:lpstr>Managed Beans</vt:lpstr>
      <vt:lpstr>Презентация на PowerPoint</vt:lpstr>
      <vt:lpstr>Hello World!(1)</vt:lpstr>
      <vt:lpstr>Hello World!(2)</vt:lpstr>
      <vt:lpstr>Hello World!(3)</vt:lpstr>
      <vt:lpstr>Hello World!(4)</vt:lpstr>
      <vt:lpstr>Register Users!(1)</vt:lpstr>
      <vt:lpstr>Register Users!(2)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>Rado</dc:creator>
  <cp:lastModifiedBy>Admin</cp:lastModifiedBy>
  <cp:revision>90</cp:revision>
  <dcterms:created xsi:type="dcterms:W3CDTF">2019-01-21T08:05:20Z</dcterms:created>
  <dcterms:modified xsi:type="dcterms:W3CDTF">2019-02-10T17:43:38Z</dcterms:modified>
</cp:coreProperties>
</file>