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42"/>
  </p:notesMasterIdLst>
  <p:handoutMasterIdLst>
    <p:handoutMasterId r:id="rId43"/>
  </p:handoutMasterIdLst>
  <p:sldIdLst>
    <p:sldId id="520" r:id="rId3"/>
    <p:sldId id="521" r:id="rId4"/>
    <p:sldId id="443" r:id="rId5"/>
    <p:sldId id="522" r:id="rId6"/>
    <p:sldId id="483" r:id="rId7"/>
    <p:sldId id="484" r:id="rId8"/>
    <p:sldId id="485" r:id="rId9"/>
    <p:sldId id="523" r:id="rId10"/>
    <p:sldId id="487" r:id="rId11"/>
    <p:sldId id="488" r:id="rId12"/>
    <p:sldId id="489" r:id="rId13"/>
    <p:sldId id="490" r:id="rId14"/>
    <p:sldId id="535" r:id="rId15"/>
    <p:sldId id="531" r:id="rId16"/>
    <p:sldId id="524" r:id="rId17"/>
    <p:sldId id="492" r:id="rId18"/>
    <p:sldId id="528" r:id="rId19"/>
    <p:sldId id="529" r:id="rId20"/>
    <p:sldId id="530" r:id="rId21"/>
    <p:sldId id="493" r:id="rId22"/>
    <p:sldId id="494" r:id="rId23"/>
    <p:sldId id="532" r:id="rId24"/>
    <p:sldId id="533" r:id="rId25"/>
    <p:sldId id="534" r:id="rId26"/>
    <p:sldId id="525" r:id="rId27"/>
    <p:sldId id="496" r:id="rId28"/>
    <p:sldId id="498" r:id="rId29"/>
    <p:sldId id="500" r:id="rId30"/>
    <p:sldId id="501" r:id="rId31"/>
    <p:sldId id="503" r:id="rId32"/>
    <p:sldId id="509" r:id="rId33"/>
    <p:sldId id="536" r:id="rId34"/>
    <p:sldId id="537" r:id="rId35"/>
    <p:sldId id="464" r:id="rId36"/>
    <p:sldId id="538" r:id="rId37"/>
    <p:sldId id="539" r:id="rId38"/>
    <p:sldId id="540" r:id="rId39"/>
    <p:sldId id="541" r:id="rId40"/>
    <p:sldId id="542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20"/>
            <p14:sldId id="521"/>
            <p14:sldId id="443"/>
          </p14:sldIdLst>
        </p14:section>
        <p14:section name="Java Platform" id="{BC2BCC08-82C3-4686-B827-A0A8F62DA13F}">
          <p14:sldIdLst>
            <p14:sldId id="522"/>
            <p14:sldId id="483"/>
            <p14:sldId id="484"/>
            <p14:sldId id="485"/>
          </p14:sldIdLst>
        </p14:section>
        <p14:section name="Java EE" id="{794D7445-3991-45FD-8806-1F1FA7BB8138}">
          <p14:sldIdLst>
            <p14:sldId id="523"/>
            <p14:sldId id="487"/>
            <p14:sldId id="488"/>
            <p14:sldId id="489"/>
            <p14:sldId id="490"/>
            <p14:sldId id="535"/>
            <p14:sldId id="531"/>
          </p14:sldIdLst>
        </p14:section>
        <p14:section name="Apache TomEE" id="{13C67FD4-2B9F-49BD-9771-70FAC46174E5}">
          <p14:sldIdLst>
            <p14:sldId id="524"/>
            <p14:sldId id="492"/>
            <p14:sldId id="528"/>
            <p14:sldId id="529"/>
            <p14:sldId id="530"/>
            <p14:sldId id="493"/>
            <p14:sldId id="494"/>
          </p14:sldIdLst>
        </p14:section>
        <p14:section name="Dependency Injection" id="{3B2374E8-6551-4B80-BB93-71C02AC09503}">
          <p14:sldIdLst>
            <p14:sldId id="532"/>
            <p14:sldId id="533"/>
            <p14:sldId id="534"/>
          </p14:sldIdLst>
        </p14:section>
        <p14:section name="Java Servlets" id="{F4BC86D2-16EB-4E41-9B2E-3066BCF27B3B}">
          <p14:sldIdLst>
            <p14:sldId id="525"/>
            <p14:sldId id="496"/>
            <p14:sldId id="498"/>
            <p14:sldId id="500"/>
            <p14:sldId id="501"/>
            <p14:sldId id="503"/>
            <p14:sldId id="509"/>
            <p14:sldId id="536"/>
            <p14:sldId id="537"/>
          </p14:sldIdLst>
        </p14:section>
        <p14:section name="Conclusion" id="{10E03AB1-9AA8-4E86-9A64-D741901E50A2}">
          <p14:sldIdLst>
            <p14:sldId id="464"/>
            <p14:sldId id="538"/>
            <p14:sldId id="539"/>
            <p14:sldId id="540"/>
            <p14:sldId id="541"/>
            <p14:sldId id="54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xmlns="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>
        <p:scale>
          <a:sx n="122" d="100"/>
          <a:sy n="122" d="100"/>
        </p:scale>
        <p:origin x="-120" y="-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39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97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9260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0094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22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07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83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77042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2516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182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3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69835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29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</a:t>
            </a:r>
            <a:r>
              <a:rPr lang="en-US" baseline="0" dirty="0"/>
              <a:t> is possible to invalidate a cookie by invoking the method </a:t>
            </a:r>
            <a:r>
              <a:rPr lang="en-GB" dirty="0" err="1">
                <a:effectLst/>
              </a:rPr>
              <a:t>languageCookie</a:t>
            </a:r>
            <a:r>
              <a:rPr lang="en-GB" dirty="0" err="1"/>
              <a:t>.setMaxAge</a:t>
            </a:r>
            <a:r>
              <a:rPr lang="en-GB" dirty="0"/>
              <a:t>(</a:t>
            </a:r>
            <a:r>
              <a:rPr lang="en-GB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GB" dirty="0"/>
              <a:t>);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7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72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30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78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144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0862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3398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232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66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5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250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1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1349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0051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55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jcp.org/en/home/index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89.jpe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98.png"/><Relationship Id="rId26" Type="http://schemas.openxmlformats.org/officeDocument/2006/relationships/image" Target="../media/image10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95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7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94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91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96.png"/><Relationship Id="rId22" Type="http://schemas.openxmlformats.org/officeDocument/2006/relationships/image" Target="../media/image10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102.jpeg"/><Relationship Id="rId7" Type="http://schemas.openxmlformats.org/officeDocument/2006/relationships/image" Target="../media/image10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10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105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10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10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Platform, Java EE</a:t>
            </a:r>
            <a:r>
              <a:rPr lang="en-US"/>
              <a:t>, </a:t>
            </a:r>
            <a:r>
              <a:rPr lang="en-US" smtClean="0"/>
              <a:t>Servlets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 EE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BBEDFE6-A4CF-42FD-801F-CD1D88EE3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62" y="2023062"/>
            <a:ext cx="2452505" cy="24525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ACCEEB7-4C98-4B6A-B001-56F5ED2A0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327" y="3996093"/>
            <a:ext cx="2076450" cy="2076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CBAFA9B-1EA0-4728-B5F1-C7727FAA05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74" y="416754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5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2F05D2-0281-4A4B-9892-C189473E02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14" y="1151121"/>
            <a:ext cx="5094178" cy="5570355"/>
          </a:xfrm>
        </p:spPr>
        <p:txBody>
          <a:bodyPr/>
          <a:lstStyle/>
          <a:p>
            <a:r>
              <a:rPr lang="en-US" sz="3000" smtClean="0"/>
              <a:t>Java SE</a:t>
            </a:r>
          </a:p>
          <a:p>
            <a:pPr lvl="1"/>
            <a:r>
              <a:rPr lang="en-US" sz="2800" smtClean="0"/>
              <a:t>Provides APIs to handle collections</a:t>
            </a:r>
          </a:p>
          <a:p>
            <a:pPr lvl="1"/>
            <a:r>
              <a:rPr lang="en-US" sz="2800" smtClean="0"/>
              <a:t>JVM is the container for Applications</a:t>
            </a:r>
          </a:p>
          <a:p>
            <a:pPr lvl="1"/>
            <a:r>
              <a:rPr lang="en-US" sz="2800" smtClean="0"/>
              <a:t>The container provides lower-level services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142CF8F-ACD1-4C67-91DE-692FADF3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EE vs Java SE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EBABCB-D897-4BAD-BD0D-CFD929EA04E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24FAE2D-8D01-43B0-9AC6-5E91BCD45968}"/>
              </a:ext>
            </a:extLst>
          </p:cNvPr>
          <p:cNvSpPr txBox="1">
            <a:spLocks/>
          </p:cNvSpPr>
          <p:nvPr/>
        </p:nvSpPr>
        <p:spPr>
          <a:xfrm>
            <a:off x="6018213" y="1151121"/>
            <a:ext cx="55482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Java </a:t>
            </a:r>
            <a:r>
              <a:rPr lang="bg-BG" sz="3000" dirty="0"/>
              <a:t>Е</a:t>
            </a:r>
            <a:r>
              <a:rPr lang="en-US" sz="3000" dirty="0"/>
              <a:t>E</a:t>
            </a:r>
          </a:p>
          <a:p>
            <a:pPr lvl="1"/>
            <a:r>
              <a:rPr lang="en-US" sz="2800" dirty="0"/>
              <a:t>Provides APIs to handle transactions, persistence, security, messaging, etc.</a:t>
            </a:r>
          </a:p>
          <a:p>
            <a:pPr lvl="1"/>
            <a:r>
              <a:rPr lang="en-US" sz="2800" dirty="0"/>
              <a:t>Applications are ran on a specific container</a:t>
            </a:r>
          </a:p>
          <a:p>
            <a:pPr lvl="1"/>
            <a:r>
              <a:rPr lang="en-US" sz="2800" dirty="0"/>
              <a:t>The container provides higher-level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338CB1D-AA7C-4AE6-B4C2-912602C3E7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4939154"/>
            <a:ext cx="1645499" cy="1645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9050DE9-9D88-49A5-9DEB-5EC084D2ED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13" y="4832537"/>
            <a:ext cx="1645499" cy="1645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3D656C3-E5CD-4ECE-BBCA-FF4143324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35" y="5087153"/>
            <a:ext cx="1439812" cy="131239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612FA2D-1A71-429B-9B64-0576D6156E6D}"/>
              </a:ext>
            </a:extLst>
          </p:cNvPr>
          <p:cNvCxnSpPr>
            <a:cxnSpLocks/>
          </p:cNvCxnSpPr>
          <p:nvPr/>
        </p:nvCxnSpPr>
        <p:spPr>
          <a:xfrm>
            <a:off x="5484812" y="1752600"/>
            <a:ext cx="0" cy="3124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6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F0F82C-D035-4CB6-AE90-1A72CD0BB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Enterprise Applications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Have </a:t>
            </a:r>
            <a:r>
              <a:rPr lang="en-US" dirty="0" smtClean="0">
                <a:solidFill>
                  <a:schemeClr val="bg1"/>
                </a:solidFill>
              </a:rPr>
              <a:t>powerful </a:t>
            </a:r>
            <a:r>
              <a:rPr lang="en-US" dirty="0" smtClean="0"/>
              <a:t>functionalities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Tend to be </a:t>
            </a:r>
            <a:r>
              <a:rPr lang="en-US" dirty="0" smtClean="0">
                <a:solidFill>
                  <a:schemeClr val="bg1"/>
                </a:solidFill>
              </a:rPr>
              <a:t>heavy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1"/>
                </a:solidFill>
              </a:rPr>
              <a:t>complex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Java EE </a:t>
            </a:r>
            <a:r>
              <a:rPr lang="en-US" dirty="0" smtClean="0">
                <a:solidFill>
                  <a:schemeClr val="bg1"/>
                </a:solidFill>
              </a:rPr>
              <a:t>reduces</a:t>
            </a:r>
            <a:r>
              <a:rPr lang="en-US" dirty="0" smtClean="0"/>
              <a:t> complexity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Provides a </a:t>
            </a:r>
            <a:r>
              <a:rPr lang="en-US" dirty="0" smtClean="0">
                <a:solidFill>
                  <a:schemeClr val="bg1"/>
                </a:solidFill>
              </a:rPr>
              <a:t>programming model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Provides a </a:t>
            </a:r>
            <a:r>
              <a:rPr lang="en-US" dirty="0" smtClean="0">
                <a:solidFill>
                  <a:schemeClr val="bg1"/>
                </a:solidFill>
              </a:rPr>
              <a:t>Runtime environment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Provides various </a:t>
            </a:r>
            <a:r>
              <a:rPr lang="en-US" dirty="0" smtClean="0">
                <a:solidFill>
                  <a:schemeClr val="bg1"/>
                </a:solidFill>
              </a:rPr>
              <a:t>APIs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242D32-E0A0-451B-9F4C-8B99A722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EE simplifies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E1F465F-E429-4772-84E9-9CF6618D95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41BC74D-4CB4-447F-9B26-C5AA5E657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28" y="1269298"/>
            <a:ext cx="2700338" cy="2667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1EFD201-DEE6-4AD2-9DF9-32302D784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328" y="1040698"/>
            <a:ext cx="2895600" cy="2895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9718A7D-43CA-4F0A-AB2D-14C814D34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3948490"/>
            <a:ext cx="2347800" cy="23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7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E70C7CB-648D-4673-A65E-9E36B488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EE Architecture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1709B6E-904B-4A1F-9831-F8698575B4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xmlns="" id="{DF36F329-B3D4-4247-B2AD-B8011783115D}"/>
              </a:ext>
            </a:extLst>
          </p:cNvPr>
          <p:cNvSpPr/>
          <p:nvPr/>
        </p:nvSpPr>
        <p:spPr>
          <a:xfrm>
            <a:off x="684212" y="1842801"/>
            <a:ext cx="1676400" cy="838200"/>
          </a:xfrm>
          <a:prstGeom prst="cube">
            <a:avLst>
              <a:gd name="adj" fmla="val 29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2D80BE2-C341-4A31-A790-66C684595513}"/>
              </a:ext>
            </a:extLst>
          </p:cNvPr>
          <p:cNvSpPr/>
          <p:nvPr/>
        </p:nvSpPr>
        <p:spPr>
          <a:xfrm>
            <a:off x="379412" y="1151121"/>
            <a:ext cx="22860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</a:rPr>
              <a:t>Container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46487E33-97EB-4050-B8BD-2E63393E7F44}"/>
              </a:ext>
            </a:extLst>
          </p:cNvPr>
          <p:cNvCxnSpPr/>
          <p:nvPr/>
        </p:nvCxnSpPr>
        <p:spPr>
          <a:xfrm>
            <a:off x="2817812" y="2133600"/>
            <a:ext cx="1447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67A7982A-85FE-4DDF-9157-34C7BE2F22A1}"/>
              </a:ext>
            </a:extLst>
          </p:cNvPr>
          <p:cNvSpPr/>
          <p:nvPr/>
        </p:nvSpPr>
        <p:spPr>
          <a:xfrm>
            <a:off x="4688920" y="1728656"/>
            <a:ext cx="1080801" cy="1080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6" name="Graphic 35" descr="Single gear">
            <a:extLst>
              <a:ext uri="{FF2B5EF4-FFF2-40B4-BE49-F238E27FC236}">
                <a16:creationId xmlns:a16="http://schemas.microsoft.com/office/drawing/2014/main" xmlns="" id="{80861A8E-98CD-4206-9867-2C8D6122E2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51732" y="1692080"/>
            <a:ext cx="1157001" cy="115700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7A034F49-CE81-41D9-ADD7-4CDB9175050B}"/>
              </a:ext>
            </a:extLst>
          </p:cNvPr>
          <p:cNvSpPr/>
          <p:nvPr/>
        </p:nvSpPr>
        <p:spPr>
          <a:xfrm>
            <a:off x="2397800" y="1539666"/>
            <a:ext cx="228600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accent1"/>
                </a:solidFill>
              </a:rPr>
              <a:t>Provides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5F810CD4-BE12-478D-8CBD-C4F95BBE22CF}"/>
              </a:ext>
            </a:extLst>
          </p:cNvPr>
          <p:cNvSpPr/>
          <p:nvPr/>
        </p:nvSpPr>
        <p:spPr>
          <a:xfrm>
            <a:off x="4086320" y="1161176"/>
            <a:ext cx="22860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</a:rPr>
              <a:t>Services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B8144B24-13F6-40CA-870C-7EF2A50B7469}"/>
              </a:ext>
            </a:extLst>
          </p:cNvPr>
          <p:cNvCxnSpPr>
            <a:cxnSpLocks/>
          </p:cNvCxnSpPr>
          <p:nvPr/>
        </p:nvCxnSpPr>
        <p:spPr>
          <a:xfrm>
            <a:off x="1446212" y="3200400"/>
            <a:ext cx="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FE952499-8A6E-47A3-A03A-0174449204F6}"/>
              </a:ext>
            </a:extLst>
          </p:cNvPr>
          <p:cNvSpPr/>
          <p:nvPr/>
        </p:nvSpPr>
        <p:spPr>
          <a:xfrm>
            <a:off x="1446212" y="3372062"/>
            <a:ext cx="167640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accent1"/>
                </a:solidFill>
              </a:rPr>
              <a:t>Provides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F6CF99A3-4DD5-4EB7-A25F-E1DF82DF5040}"/>
              </a:ext>
            </a:extLst>
          </p:cNvPr>
          <p:cNvSpPr/>
          <p:nvPr/>
        </p:nvSpPr>
        <p:spPr>
          <a:xfrm>
            <a:off x="790892" y="4526610"/>
            <a:ext cx="1295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47" name="Graphic 46" descr="Network">
            <a:extLst>
              <a:ext uri="{FF2B5EF4-FFF2-40B4-BE49-F238E27FC236}">
                <a16:creationId xmlns:a16="http://schemas.microsoft.com/office/drawing/2014/main" xmlns="" id="{1B1AAED1-1229-4FEB-B483-0F1955A6D8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89012" y="4555566"/>
            <a:ext cx="914400" cy="9144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01F8891C-5D15-4D56-8BE4-3A7150DEAA02}"/>
              </a:ext>
            </a:extLst>
          </p:cNvPr>
          <p:cNvSpPr/>
          <p:nvPr/>
        </p:nvSpPr>
        <p:spPr>
          <a:xfrm>
            <a:off x="295592" y="5791200"/>
            <a:ext cx="22860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</a:rPr>
              <a:t>APIs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25D40075-366D-41FA-A00E-0DE2F7482DE2}"/>
              </a:ext>
            </a:extLst>
          </p:cNvPr>
          <p:cNvCxnSpPr>
            <a:cxnSpLocks/>
          </p:cNvCxnSpPr>
          <p:nvPr/>
        </p:nvCxnSpPr>
        <p:spPr>
          <a:xfrm flipH="1">
            <a:off x="2515925" y="5001753"/>
            <a:ext cx="168401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FE210820-0566-4B8F-86E7-8440CCCF9914}"/>
              </a:ext>
            </a:extLst>
          </p:cNvPr>
          <p:cNvSpPr/>
          <p:nvPr/>
        </p:nvSpPr>
        <p:spPr>
          <a:xfrm>
            <a:off x="2519735" y="3979999"/>
            <a:ext cx="1676400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accent1"/>
                </a:solidFill>
              </a:rPr>
              <a:t>Consumed by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0021959E-3A40-466E-A6DE-F558365AA797}"/>
              </a:ext>
            </a:extLst>
          </p:cNvPr>
          <p:cNvCxnSpPr>
            <a:cxnSpLocks/>
          </p:cNvCxnSpPr>
          <p:nvPr/>
        </p:nvCxnSpPr>
        <p:spPr>
          <a:xfrm>
            <a:off x="5229320" y="3200400"/>
            <a:ext cx="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DB61F887-F0C9-424A-944A-E591AD9D1C85}"/>
              </a:ext>
            </a:extLst>
          </p:cNvPr>
          <p:cNvSpPr/>
          <p:nvPr/>
        </p:nvSpPr>
        <p:spPr>
          <a:xfrm>
            <a:off x="5515324" y="3365979"/>
            <a:ext cx="167640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dirty="0">
                <a:ln w="0"/>
                <a:solidFill>
                  <a:schemeClr val="accent1"/>
                </a:solidFill>
              </a:rPr>
              <a:t>Managing</a:t>
            </a:r>
            <a:endParaRPr lang="en-US" sz="26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xmlns="" id="{E8226536-9818-421A-88B8-3B3354581AB8}"/>
              </a:ext>
            </a:extLst>
          </p:cNvPr>
          <p:cNvSpPr/>
          <p:nvPr/>
        </p:nvSpPr>
        <p:spPr>
          <a:xfrm>
            <a:off x="4570412" y="4488055"/>
            <a:ext cx="1317816" cy="1067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66" name="Graphic 65" descr="Atom">
            <a:extLst>
              <a:ext uri="{FF2B5EF4-FFF2-40B4-BE49-F238E27FC236}">
                <a16:creationId xmlns:a16="http://schemas.microsoft.com/office/drawing/2014/main" xmlns="" id="{8020C0F9-8133-4332-90CD-671AF8E129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848320" y="4835965"/>
            <a:ext cx="762000" cy="762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FCE5A69E-0DDC-456F-B763-1E5B6FE44822}"/>
              </a:ext>
            </a:extLst>
          </p:cNvPr>
          <p:cNvSpPr/>
          <p:nvPr/>
        </p:nvSpPr>
        <p:spPr>
          <a:xfrm>
            <a:off x="4067524" y="5791200"/>
            <a:ext cx="22860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accent1"/>
                </a:solidFill>
              </a:rPr>
              <a:t>Applications</a:t>
            </a:r>
            <a:endParaRPr lang="en-US" sz="30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796F52C4-702E-44D7-8F9F-09A6E281FE0D}"/>
              </a:ext>
            </a:extLst>
          </p:cNvPr>
          <p:cNvSpPr/>
          <p:nvPr/>
        </p:nvSpPr>
        <p:spPr>
          <a:xfrm>
            <a:off x="6519776" y="4343522"/>
            <a:ext cx="167640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accent1"/>
                </a:solidFill>
              </a:rPr>
              <a:t>Packaging</a:t>
            </a:r>
          </a:p>
        </p:txBody>
      </p:sp>
      <p:pic>
        <p:nvPicPr>
          <p:cNvPr id="71" name="Graphic 70" descr="Box">
            <a:extLst>
              <a:ext uri="{FF2B5EF4-FFF2-40B4-BE49-F238E27FC236}">
                <a16:creationId xmlns:a16="http://schemas.microsoft.com/office/drawing/2014/main" xmlns="" id="{91B3B2E9-DE97-455B-B14A-3E9BF04B23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594556" y="4343521"/>
            <a:ext cx="2016991" cy="2016991"/>
          </a:xfrm>
          <a:prstGeom prst="rect">
            <a:avLst/>
          </a:prstGeom>
        </p:spPr>
      </p:pic>
      <p:pic>
        <p:nvPicPr>
          <p:cNvPr id="75" name="Graphic 74" descr="World">
            <a:extLst>
              <a:ext uri="{FF2B5EF4-FFF2-40B4-BE49-F238E27FC236}">
                <a16:creationId xmlns:a16="http://schemas.microsoft.com/office/drawing/2014/main" xmlns="" id="{7BB62FD1-3DA4-4A63-8742-4AC3AD4252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636084" y="1087712"/>
            <a:ext cx="1935847" cy="193584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B5F103C4-2031-49B5-AABC-5BD5AC5E37C6}"/>
              </a:ext>
            </a:extLst>
          </p:cNvPr>
          <p:cNvSpPr/>
          <p:nvPr/>
        </p:nvSpPr>
        <p:spPr>
          <a:xfrm>
            <a:off x="9766412" y="3409886"/>
            <a:ext cx="199560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dirty="0">
                <a:ln w="0"/>
                <a:solidFill>
                  <a:schemeClr val="accent1"/>
                </a:solidFill>
              </a:rPr>
              <a:t>Deployment</a:t>
            </a:r>
            <a:endParaRPr lang="en-US" sz="26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xmlns="" id="{16C67B3B-4B9E-46BC-BAE7-D91CBD1F65E5}"/>
              </a:ext>
            </a:extLst>
          </p:cNvPr>
          <p:cNvSpPr/>
          <p:nvPr/>
        </p:nvSpPr>
        <p:spPr>
          <a:xfrm>
            <a:off x="6389746" y="4872551"/>
            <a:ext cx="1981200" cy="309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2" name="Arrow: Up 81">
            <a:extLst>
              <a:ext uri="{FF2B5EF4-FFF2-40B4-BE49-F238E27FC236}">
                <a16:creationId xmlns:a16="http://schemas.microsoft.com/office/drawing/2014/main" xmlns="" id="{D9740BEF-F6F2-453B-896B-35ED89854C18}"/>
              </a:ext>
            </a:extLst>
          </p:cNvPr>
          <p:cNvSpPr/>
          <p:nvPr/>
        </p:nvSpPr>
        <p:spPr>
          <a:xfrm>
            <a:off x="9429720" y="3237008"/>
            <a:ext cx="346661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03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5" grpId="0" animBg="1"/>
      <p:bldP spid="38" grpId="0"/>
      <p:bldP spid="39" grpId="0"/>
      <p:bldP spid="42" grpId="0"/>
      <p:bldP spid="46" grpId="0" animBg="1"/>
      <p:bldP spid="48" grpId="0"/>
      <p:bldP spid="53" grpId="0"/>
      <p:bldP spid="55" grpId="0"/>
      <p:bldP spid="65" grpId="0" animBg="1"/>
      <p:bldP spid="67" grpId="0"/>
      <p:bldP spid="69" grpId="0"/>
      <p:bldP spid="77" grpId="0"/>
      <p:bldP spid="81" grpId="0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Dependencies 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90800"/>
            <a:ext cx="10668000" cy="20135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&lt;groupId&gt;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javax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&lt;/groupId&gt;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javaee-api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&lt;version&gt;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8.0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&lt;/version&gt;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057595"/>
            <a:ext cx="106680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BAA9CE1-FE88-4A73-A718-127AB1D4F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2137390"/>
            <a:ext cx="49339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JCP</a:t>
            </a:r>
            <a:r>
              <a:rPr lang="en-US" dirty="0"/>
              <a:t> is the mechanism for developing </a:t>
            </a:r>
            <a:r>
              <a:rPr lang="en-US" dirty="0">
                <a:solidFill>
                  <a:schemeClr val="bg1"/>
                </a:solidFill>
              </a:rPr>
              <a:t>standard technical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specifications</a:t>
            </a:r>
            <a:r>
              <a:rPr lang="en-US" dirty="0" smtClean="0"/>
              <a:t> </a:t>
            </a:r>
            <a:r>
              <a:rPr lang="en-US" dirty="0"/>
              <a:t>for Java technology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2"/>
              </a:rPr>
              <a:t>https://jcp.org/en/home/index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Community Process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19" y="3487426"/>
            <a:ext cx="5638800" cy="290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7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Apache TomEE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371600"/>
            <a:ext cx="34295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4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5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Apache TomEE</a:t>
            </a:r>
            <a:r>
              <a:rPr lang="en-US" dirty="0"/>
              <a:t> (pronounced "Tommy") is the Java Enterprise </a:t>
            </a:r>
            <a:r>
              <a:rPr lang="en-US" dirty="0" smtClean="0"/>
              <a:t>    Edition</a:t>
            </a:r>
            <a:r>
              <a:rPr lang="en-US" dirty="0"/>
              <a:t> of Apache Tomcat (Tomcat + Java EE = TomEE) </a:t>
            </a:r>
            <a:r>
              <a:rPr lang="en-US" dirty="0" smtClean="0"/>
              <a:t>.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Developed by the Apache Software Foundation</a:t>
            </a:r>
            <a:endParaRPr lang="en-US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Apache TomEE?(1)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61E236C-3C72-49F6-94E4-84C161C4B9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291648"/>
            <a:ext cx="4057085" cy="2704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C6A594F-E05F-47A2-8A9B-016190B9A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597" y="3295593"/>
            <a:ext cx="4470763" cy="3762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513DDFA-0901-4DDC-976E-100F92A7E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180" y="2233862"/>
            <a:ext cx="3341450" cy="25410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2D4D683-1F6D-48B6-AD83-33091A76FD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75" y="3504376"/>
            <a:ext cx="1896927" cy="22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Combines</a:t>
            </a:r>
            <a:r>
              <a:rPr lang="en-US" dirty="0"/>
              <a:t> several Java enterprise </a:t>
            </a:r>
            <a:r>
              <a:rPr lang="en-US" dirty="0">
                <a:solidFill>
                  <a:schemeClr val="bg1"/>
                </a:solidFill>
              </a:rPr>
              <a:t>projects</a:t>
            </a:r>
            <a:r>
              <a:rPr lang="en-US" dirty="0"/>
              <a:t> </a:t>
            </a:r>
            <a:r>
              <a:rPr lang="en-US" dirty="0" smtClean="0"/>
              <a:t>including: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Apache </a:t>
            </a:r>
            <a:r>
              <a:rPr lang="en-US" dirty="0" smtClean="0">
                <a:solidFill>
                  <a:schemeClr val="bg1"/>
                </a:solidFill>
              </a:rPr>
              <a:t>OpenEJB</a:t>
            </a:r>
            <a:r>
              <a:rPr lang="en-US" dirty="0" smtClean="0"/>
              <a:t>(Enterprise JavaBeans):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An</a:t>
            </a:r>
            <a:r>
              <a:rPr lang="en-US" dirty="0"/>
              <a:t> open source, </a:t>
            </a:r>
            <a:r>
              <a:rPr lang="en-US" dirty="0" smtClean="0"/>
              <a:t>embeddable </a:t>
            </a:r>
            <a:r>
              <a:rPr lang="en-US" dirty="0"/>
              <a:t>and </a:t>
            </a:r>
            <a:r>
              <a:rPr lang="en-US" dirty="0" smtClean="0"/>
              <a:t>lightweight</a:t>
            </a:r>
            <a:r>
              <a:rPr lang="en-US" dirty="0"/>
              <a:t> </a:t>
            </a:r>
            <a:r>
              <a:rPr lang="en-US" dirty="0">
                <a:solidFill>
                  <a:schemeClr val="bg1"/>
                </a:solidFill>
              </a:rPr>
              <a:t>EJB Container </a:t>
            </a:r>
            <a:endParaRPr lang="en-US" dirty="0" smtClean="0">
              <a:solidFill>
                <a:schemeClr val="bg1"/>
              </a:solidFill>
            </a:endParaRPr>
          </a:p>
          <a:p>
            <a:pPr marL="1218072" lvl="2" indent="0"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    System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bg1"/>
                </a:solidFill>
              </a:rPr>
              <a:t>EJB Server</a:t>
            </a:r>
            <a:r>
              <a:rPr lang="en-US" dirty="0" smtClean="0"/>
              <a:t>.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Has </a:t>
            </a:r>
            <a:r>
              <a:rPr lang="en-US" dirty="0"/>
              <a:t>been integrated with Java EE application servers such as </a:t>
            </a:r>
            <a:endParaRPr lang="en-US" dirty="0" smtClean="0"/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 smtClean="0"/>
              <a:t>          Geronimo</a:t>
            </a:r>
            <a:r>
              <a:rPr lang="en-US" baseline="30000" dirty="0" smtClean="0"/>
              <a:t> </a:t>
            </a:r>
            <a:r>
              <a:rPr lang="en-US" dirty="0"/>
              <a:t> and WebObjects.</a:t>
            </a: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Apache TomEE</a:t>
            </a:r>
            <a:r>
              <a:rPr lang="en-US" dirty="0" smtClean="0"/>
              <a:t>?(2)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651" y="4250116"/>
            <a:ext cx="5029200" cy="24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Apache </a:t>
            </a:r>
            <a:r>
              <a:rPr lang="en-US" dirty="0" smtClean="0">
                <a:solidFill>
                  <a:schemeClr val="bg1"/>
                </a:solidFill>
              </a:rPr>
              <a:t>OpenJPA</a:t>
            </a:r>
            <a:r>
              <a:rPr lang="en-US" dirty="0" smtClean="0"/>
              <a:t>: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A</a:t>
            </a:r>
            <a:r>
              <a:rPr lang="en-US" dirty="0" smtClean="0"/>
              <a:t>n</a:t>
            </a:r>
            <a:r>
              <a:rPr lang="en-US" dirty="0"/>
              <a:t> open source implementation of the </a:t>
            </a:r>
            <a:r>
              <a:rPr lang="en-US" dirty="0">
                <a:solidFill>
                  <a:schemeClr val="bg1"/>
                </a:solidFill>
              </a:rPr>
              <a:t>Java Persistence API</a:t>
            </a:r>
            <a:r>
              <a:rPr lang="en-US" dirty="0"/>
              <a:t> </a:t>
            </a:r>
            <a:endParaRPr lang="en-US" dirty="0" smtClean="0"/>
          </a:p>
          <a:p>
            <a:pPr marL="1218072" lvl="2" indent="0">
              <a:buClr>
                <a:schemeClr val="tx1"/>
              </a:buClr>
              <a:buNone/>
            </a:pPr>
            <a:r>
              <a:rPr lang="en-US" dirty="0" smtClean="0"/>
              <a:t>    specification.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 is an </a:t>
            </a:r>
            <a:r>
              <a:rPr lang="en-US" dirty="0">
                <a:solidFill>
                  <a:schemeClr val="bg1"/>
                </a:solidFill>
              </a:rPr>
              <a:t>object-relational mapping</a:t>
            </a:r>
            <a:r>
              <a:rPr lang="en-US" dirty="0"/>
              <a:t>(ORM) solution for the Java </a:t>
            </a:r>
            <a:endParaRPr lang="en-US" dirty="0" smtClean="0"/>
          </a:p>
          <a:p>
            <a:pPr marL="1218072" lvl="2" indent="0">
              <a:buClr>
                <a:schemeClr val="tx1"/>
              </a:buClr>
              <a:buNone/>
            </a:pPr>
            <a:r>
              <a:rPr lang="en-US" dirty="0" smtClean="0"/>
              <a:t>    language</a:t>
            </a:r>
            <a:r>
              <a:rPr lang="en-US" dirty="0"/>
              <a:t>, which simplifies storing objects in databases.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Apache TomEE</a:t>
            </a:r>
            <a:r>
              <a:rPr lang="en-US" dirty="0" smtClean="0"/>
              <a:t>?(3)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648200"/>
            <a:ext cx="5775965" cy="144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5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Apache </a:t>
            </a:r>
            <a:r>
              <a:rPr lang="en-US" dirty="0" smtClean="0">
                <a:solidFill>
                  <a:schemeClr val="bg1"/>
                </a:solidFill>
              </a:rPr>
              <a:t>MyFaces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</a:t>
            </a:r>
            <a:r>
              <a:rPr lang="en-US" dirty="0"/>
              <a:t> Apache Software Foundation project that </a:t>
            </a:r>
            <a:r>
              <a:rPr lang="en-US" dirty="0">
                <a:solidFill>
                  <a:schemeClr val="bg1"/>
                </a:solidFill>
              </a:rPr>
              <a:t>creates</a:t>
            </a:r>
            <a:r>
              <a:rPr lang="en-US" dirty="0"/>
              <a:t> and </a:t>
            </a:r>
            <a:endParaRPr lang="en-US" dirty="0" smtClean="0"/>
          </a:p>
          <a:p>
            <a:pPr marL="1218072" lvl="2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bg1"/>
                </a:solidFill>
              </a:rPr>
              <a:t>maintains</a:t>
            </a:r>
            <a:r>
              <a:rPr lang="en-US" dirty="0" smtClean="0"/>
              <a:t> </a:t>
            </a:r>
            <a:r>
              <a:rPr lang="en-US" dirty="0"/>
              <a:t>an open-source </a:t>
            </a:r>
            <a:r>
              <a:rPr lang="en-US" dirty="0">
                <a:solidFill>
                  <a:schemeClr val="bg1"/>
                </a:solidFill>
              </a:rPr>
              <a:t>JavaServer Faces</a:t>
            </a:r>
            <a:r>
              <a:rPr lang="en-US" dirty="0"/>
              <a:t> implementation, </a:t>
            </a:r>
            <a:endParaRPr lang="en-US" dirty="0" smtClean="0"/>
          </a:p>
          <a:p>
            <a:pPr marL="1218072" lvl="2" indent="0">
              <a:buNone/>
            </a:pPr>
            <a:r>
              <a:rPr lang="en-US" dirty="0"/>
              <a:t> </a:t>
            </a:r>
            <a:r>
              <a:rPr lang="en-US" dirty="0" smtClean="0"/>
              <a:t>   along </a:t>
            </a:r>
            <a:r>
              <a:rPr lang="en-US" dirty="0"/>
              <a:t>with several libraries of JSF components that can be </a:t>
            </a:r>
            <a:endParaRPr lang="en-US" dirty="0" smtClean="0"/>
          </a:p>
          <a:p>
            <a:pPr marL="1218072" lvl="2" indent="0">
              <a:buNone/>
            </a:pPr>
            <a:r>
              <a:rPr lang="en-US" dirty="0"/>
              <a:t> </a:t>
            </a:r>
            <a:r>
              <a:rPr lang="en-US" dirty="0" smtClean="0"/>
              <a:t>   deployed </a:t>
            </a:r>
            <a:r>
              <a:rPr lang="en-US" dirty="0"/>
              <a:t>on the core implementation. </a:t>
            </a:r>
          </a:p>
          <a:p>
            <a:pPr lvl="2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Apache TomEE</a:t>
            </a:r>
            <a:r>
              <a:rPr lang="en-US" dirty="0" smtClean="0"/>
              <a:t>?(4)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0" y="2772001"/>
            <a:ext cx="1650821" cy="38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8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5954" indent="-445954">
              <a:lnSpc>
                <a:spcPts val="3999"/>
              </a:lnSpc>
              <a:buFontTx/>
              <a:buAutoNum type="arabicPeriod"/>
            </a:pPr>
            <a:r>
              <a:rPr lang="en-US" dirty="0" smtClean="0"/>
              <a:t>Java Platform</a:t>
            </a:r>
            <a:endParaRPr lang="bg-BG" dirty="0"/>
          </a:p>
          <a:p>
            <a:pPr marL="445954" indent="-445954">
              <a:lnSpc>
                <a:spcPts val="3999"/>
              </a:lnSpc>
              <a:buFontTx/>
              <a:buAutoNum type="arabicPeriod"/>
            </a:pPr>
            <a:r>
              <a:rPr lang="en-US" dirty="0" smtClean="0"/>
              <a:t>Java Enterprise Edition</a:t>
            </a:r>
            <a:endParaRPr lang="bg-BG" dirty="0"/>
          </a:p>
          <a:p>
            <a:pPr marL="445954" indent="-445954">
              <a:lnSpc>
                <a:spcPts val="3999"/>
              </a:lnSpc>
              <a:buFontTx/>
              <a:buAutoNum type="arabicPeriod"/>
            </a:pPr>
            <a:r>
              <a:rPr lang="en-US" dirty="0" smtClean="0"/>
              <a:t>Apache TomEE</a:t>
            </a:r>
          </a:p>
          <a:p>
            <a:pPr marL="445954" indent="-445954">
              <a:lnSpc>
                <a:spcPts val="3999"/>
              </a:lnSpc>
              <a:buFontTx/>
              <a:buAutoNum type="arabicPeriod"/>
            </a:pPr>
            <a:r>
              <a:rPr lang="en-US" dirty="0" smtClean="0"/>
              <a:t>Context &amp; Dependency Injection</a:t>
            </a:r>
          </a:p>
          <a:p>
            <a:pPr marL="445954" indent="-445954">
              <a:lnSpc>
                <a:spcPts val="3999"/>
              </a:lnSpc>
              <a:buFontTx/>
              <a:buAutoNum type="arabicPeriod"/>
            </a:pPr>
            <a:r>
              <a:rPr lang="en-US" dirty="0" smtClean="0"/>
              <a:t>Java Servlets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3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85" y="637433"/>
            <a:ext cx="7204689" cy="59972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Tomcat Setup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3069298"/>
            <a:ext cx="2752048" cy="890368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226460" y="1533614"/>
            <a:ext cx="2133600" cy="502920"/>
          </a:xfrm>
          <a:prstGeom prst="wedgeRoundRectCallout">
            <a:avLst>
              <a:gd name="adj1" fmla="val 99087"/>
              <a:gd name="adj2" fmla="val -1399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Add </a:t>
            </a:r>
            <a:r>
              <a:rPr lang="en-US" sz="2800" dirty="0" smtClean="0">
                <a:solidFill>
                  <a:srgbClr val="FFFFFF"/>
                </a:solidFill>
              </a:rPr>
              <a:t>Tomcat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103812" y="1746974"/>
            <a:ext cx="2362200" cy="502920"/>
          </a:xfrm>
          <a:prstGeom prst="wedgeRoundRectCallout">
            <a:avLst>
              <a:gd name="adj1" fmla="val 59206"/>
              <a:gd name="adj2" fmla="val -5405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Tomcat Server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494212" y="2438400"/>
            <a:ext cx="2133600" cy="502920"/>
          </a:xfrm>
          <a:prstGeom prst="wedgeRoundRectCallout">
            <a:avLst>
              <a:gd name="adj1" fmla="val 59206"/>
              <a:gd name="adj2" fmla="val -5405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URL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9487646" y="3011562"/>
            <a:ext cx="2397966" cy="502920"/>
          </a:xfrm>
          <a:prstGeom prst="wedgeRoundRectCallout">
            <a:avLst>
              <a:gd name="adj1" fmla="val -61865"/>
              <a:gd name="adj2" fmla="val -4268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Default Action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229846" y="3856539"/>
            <a:ext cx="2397966" cy="502920"/>
          </a:xfrm>
          <a:prstGeom prst="wedgeRoundRectCallout">
            <a:avLst>
              <a:gd name="adj1" fmla="val 56345"/>
              <a:gd name="adj2" fmla="val -19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HTTP Port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363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EE Support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11" y="1151121"/>
            <a:ext cx="5969302" cy="5200779"/>
          </a:xfrm>
          <a:prstGeom prst="rect">
            <a:avLst/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08012" y="1981200"/>
            <a:ext cx="2397966" cy="502920"/>
          </a:xfrm>
          <a:prstGeom prst="wedgeRoundRectCallout">
            <a:avLst>
              <a:gd name="adj1" fmla="val 56345"/>
              <a:gd name="adj2" fmla="val -19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Web Support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332412" y="2438400"/>
            <a:ext cx="2397966" cy="502920"/>
          </a:xfrm>
          <a:prstGeom prst="wedgeRoundRectCallout">
            <a:avLst>
              <a:gd name="adj1" fmla="val -32952"/>
              <a:gd name="adj2" fmla="val -7059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Web XML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45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Context &amp; Dependency Injection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958" y="1676400"/>
            <a:ext cx="277090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0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CDI</a:t>
            </a:r>
            <a:r>
              <a:rPr lang="en-US" dirty="0" smtClean="0"/>
              <a:t>,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bg1"/>
                </a:solidFill>
              </a:rPr>
              <a:t>Context &amp; Dependency Injection</a:t>
            </a:r>
            <a:r>
              <a:rPr lang="en-US" dirty="0" smtClean="0"/>
              <a:t>:</a:t>
            </a:r>
            <a:r>
              <a:rPr lang="en-US" dirty="0"/>
              <a:t> 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ey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Java EE </a:t>
            </a:r>
            <a:r>
              <a:rPr lang="en-US" dirty="0" smtClean="0"/>
              <a:t>specification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Triggered</a:t>
            </a:r>
            <a:r>
              <a:rPr lang="en-US" dirty="0" smtClean="0"/>
              <a:t> when components are packaged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Bean </a:t>
            </a:r>
            <a:r>
              <a:rPr lang="en-US" dirty="0" smtClean="0">
                <a:solidFill>
                  <a:schemeClr val="bg1"/>
                </a:solidFill>
              </a:rPr>
              <a:t>Manager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Discovers</a:t>
            </a:r>
            <a:r>
              <a:rPr lang="en-US" dirty="0" smtClean="0"/>
              <a:t> </a:t>
            </a:r>
            <a:r>
              <a:rPr lang="en-US" dirty="0"/>
              <a:t>these </a:t>
            </a:r>
            <a:r>
              <a:rPr lang="en-US" dirty="0" smtClean="0"/>
              <a:t>components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Spots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dependencies </a:t>
            </a:r>
            <a:r>
              <a:rPr lang="en-US" dirty="0"/>
              <a:t>between </a:t>
            </a:r>
            <a:r>
              <a:rPr lang="en-US" dirty="0" smtClean="0"/>
              <a:t>them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Injects</a:t>
            </a:r>
            <a:r>
              <a:rPr lang="en-US" dirty="0"/>
              <a:t> the right reference into the right </a:t>
            </a:r>
            <a:r>
              <a:rPr lang="en-US" dirty="0" smtClean="0"/>
              <a:t>beans</a:t>
            </a:r>
          </a:p>
          <a:p>
            <a:pPr lvl="1">
              <a:buClr>
                <a:schemeClr val="tx1"/>
              </a:buClr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CDI(1)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3124200"/>
            <a:ext cx="4443172" cy="145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5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After deployment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 beans </a:t>
            </a:r>
            <a:r>
              <a:rPr lang="en-US" dirty="0"/>
              <a:t>are </a:t>
            </a:r>
            <a:r>
              <a:rPr lang="en-US" dirty="0" smtClean="0"/>
              <a:t>connected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CDI </a:t>
            </a:r>
            <a:r>
              <a:rPr lang="en-US" dirty="0" smtClean="0">
                <a:solidFill>
                  <a:schemeClr val="bg1"/>
                </a:solidFill>
              </a:rPr>
              <a:t>Bean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Just an </a:t>
            </a:r>
            <a:r>
              <a:rPr lang="en-US" dirty="0" smtClean="0">
                <a:solidFill>
                  <a:schemeClr val="bg1"/>
                </a:solidFill>
              </a:rPr>
              <a:t>object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Managed</a:t>
            </a:r>
            <a:r>
              <a:rPr lang="en-US" dirty="0" smtClean="0"/>
              <a:t> </a:t>
            </a:r>
            <a:r>
              <a:rPr lang="en-US" dirty="0"/>
              <a:t>by the bean manager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CDI(2)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1371600"/>
            <a:ext cx="438447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4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 Servlets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685800"/>
            <a:ext cx="3900329" cy="32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3592" y="990600"/>
            <a:ext cx="11801642" cy="56388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</a:rPr>
              <a:t>Programs</a:t>
            </a:r>
            <a:r>
              <a:rPr lang="en-US" sz="3600" dirty="0"/>
              <a:t> that run on a </a:t>
            </a:r>
            <a:r>
              <a:rPr lang="en-US" sz="3600" dirty="0">
                <a:solidFill>
                  <a:schemeClr val="bg1"/>
                </a:solidFill>
              </a:rPr>
              <a:t>Web</a:t>
            </a:r>
            <a:r>
              <a:rPr lang="en-US" sz="3600" dirty="0"/>
              <a:t>/</a:t>
            </a:r>
            <a:r>
              <a:rPr lang="en-US" sz="3600" dirty="0">
                <a:solidFill>
                  <a:schemeClr val="bg1"/>
                </a:solidFill>
              </a:rPr>
              <a:t>Application</a:t>
            </a:r>
            <a:r>
              <a:rPr lang="en-US" sz="3600" dirty="0"/>
              <a:t> server</a:t>
            </a:r>
          </a:p>
          <a:p>
            <a:pPr lvl="1">
              <a:buClr>
                <a:schemeClr val="tx1"/>
              </a:buClr>
            </a:pPr>
            <a:r>
              <a:rPr lang="en-US" sz="3400" dirty="0">
                <a:solidFill>
                  <a:schemeClr val="bg1"/>
                </a:solidFill>
              </a:rPr>
              <a:t>Extend</a:t>
            </a:r>
            <a:r>
              <a:rPr lang="en-US" sz="3400" dirty="0"/>
              <a:t> the capabilities of a Server</a:t>
            </a:r>
          </a:p>
          <a:p>
            <a:pPr lvl="1"/>
            <a:r>
              <a:rPr lang="en-US" sz="3400" dirty="0"/>
              <a:t>Able to respond to any type of 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Servlets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3838" y="3289737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94" y="5671031"/>
            <a:ext cx="709891" cy="709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5681825"/>
            <a:ext cx="705707" cy="705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33" y="5629681"/>
            <a:ext cx="771119" cy="7711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5" y="4021654"/>
            <a:ext cx="1870776" cy="1120846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10355219" y="4030959"/>
            <a:ext cx="1425604" cy="1848029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Database</a:t>
            </a:r>
            <a:endParaRPr lang="bg-B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309792"/>
            <a:ext cx="1290361" cy="12903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39" y="4001247"/>
            <a:ext cx="1950461" cy="19504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30275" y="324630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8708" y="3828977"/>
            <a:ext cx="1292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Servlet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06250" y="4519181"/>
            <a:ext cx="1324025" cy="76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261166" y="5233599"/>
            <a:ext cx="1306989" cy="136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01102" y="3819024"/>
            <a:ext cx="13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55050" y="4618300"/>
            <a:ext cx="158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261166" y="4529134"/>
            <a:ext cx="1324025" cy="76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56018" y="3828977"/>
            <a:ext cx="13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106250" y="5247899"/>
            <a:ext cx="1306989" cy="136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00134" y="4632600"/>
            <a:ext cx="158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061173" y="5021559"/>
            <a:ext cx="1021582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170840" y="4431752"/>
            <a:ext cx="860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823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5" grpId="0"/>
      <p:bldP spid="16" grpId="0"/>
      <p:bldP spid="25" grpId="0"/>
      <p:bldP spid="26" grpId="0"/>
      <p:bldP spid="35" grpId="0"/>
      <p:bldP spid="39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Servlet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9710" y="1671877"/>
            <a:ext cx="11582400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protected void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HttpServletRequest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request,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		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HttpServletResponse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response)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    throws ServletException, IOException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protected void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HttpServletRequest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request,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HttpServletResponse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response)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   throws ServletException, IOException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9710" y="1138672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293812" y="3196337"/>
            <a:ext cx="2590800" cy="838199"/>
          </a:xfrm>
          <a:prstGeom prst="wedgeRoundRectCallout">
            <a:avLst>
              <a:gd name="adj1" fmla="val 38785"/>
              <a:gd name="adj2" fmla="val -8405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Handle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Post requests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93812" y="5139896"/>
            <a:ext cx="2590800" cy="838199"/>
          </a:xfrm>
          <a:prstGeom prst="wedgeRoundRectCallout">
            <a:avLst>
              <a:gd name="adj1" fmla="val 38785"/>
              <a:gd name="adj2" fmla="val -8405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Handle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Get requests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1293812" y="1138672"/>
            <a:ext cx="2133600" cy="502920"/>
          </a:xfrm>
          <a:prstGeom prst="wedgeRoundRectCallout">
            <a:avLst>
              <a:gd name="adj1" fmla="val 40991"/>
              <a:gd name="adj2" fmla="val 7236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URL pattern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17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Servlet Lifecycle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6" y="3001011"/>
            <a:ext cx="1950461" cy="1950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012" y="224607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118502" y="2761322"/>
            <a:ext cx="2601143" cy="6080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init()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9118502" y="3549842"/>
            <a:ext cx="2601143" cy="6080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service()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9118502" y="4343400"/>
            <a:ext cx="2601143" cy="6080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destroyed()</a:t>
            </a:r>
            <a:endParaRPr lang="bg-BG" sz="2800" dirty="0"/>
          </a:p>
        </p:txBody>
      </p:sp>
      <p:sp>
        <p:nvSpPr>
          <p:cNvPr id="10" name="Rectangle 9"/>
          <p:cNvSpPr/>
          <p:nvPr/>
        </p:nvSpPr>
        <p:spPr>
          <a:xfrm>
            <a:off x="3251102" y="2774150"/>
            <a:ext cx="2133600" cy="21773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Servlet Container</a:t>
            </a:r>
            <a:endParaRPr lang="bg-BG" sz="2800" dirty="0"/>
          </a:p>
        </p:txBody>
      </p:sp>
      <p:sp>
        <p:nvSpPr>
          <p:cNvPr id="11" name="Oval 10"/>
          <p:cNvSpPr/>
          <p:nvPr/>
        </p:nvSpPr>
        <p:spPr>
          <a:xfrm>
            <a:off x="6184802" y="2895600"/>
            <a:ext cx="2133600" cy="592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Thread 1</a:t>
            </a:r>
            <a:endParaRPr lang="bg-BG" sz="2800" dirty="0"/>
          </a:p>
        </p:txBody>
      </p:sp>
      <p:sp>
        <p:nvSpPr>
          <p:cNvPr id="12" name="Oval 11"/>
          <p:cNvSpPr/>
          <p:nvPr/>
        </p:nvSpPr>
        <p:spPr>
          <a:xfrm>
            <a:off x="6184802" y="3575453"/>
            <a:ext cx="2133600" cy="592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Thread 2</a:t>
            </a:r>
            <a:endParaRPr lang="bg-BG" sz="2800" dirty="0"/>
          </a:p>
        </p:txBody>
      </p:sp>
      <p:sp>
        <p:nvSpPr>
          <p:cNvPr id="13" name="Oval 12"/>
          <p:cNvSpPr/>
          <p:nvPr/>
        </p:nvSpPr>
        <p:spPr>
          <a:xfrm>
            <a:off x="6184802" y="4255306"/>
            <a:ext cx="2133600" cy="592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Thread 3</a:t>
            </a:r>
            <a:endParaRPr lang="bg-BG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84702" y="2819400"/>
            <a:ext cx="37338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84702" y="4951472"/>
            <a:ext cx="37338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2"/>
          </p:cNvCxnSpPr>
          <p:nvPr/>
        </p:nvCxnSpPr>
        <p:spPr>
          <a:xfrm flipV="1">
            <a:off x="5384702" y="3191721"/>
            <a:ext cx="800100" cy="6944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2" idx="2"/>
          </p:cNvCxnSpPr>
          <p:nvPr/>
        </p:nvCxnSpPr>
        <p:spPr>
          <a:xfrm>
            <a:off x="5384702" y="3862811"/>
            <a:ext cx="800100" cy="87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3" idx="2"/>
          </p:cNvCxnSpPr>
          <p:nvPr/>
        </p:nvCxnSpPr>
        <p:spPr>
          <a:xfrm>
            <a:off x="5384702" y="3862811"/>
            <a:ext cx="800100" cy="6886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1"/>
          </p:cNvCxnSpPr>
          <p:nvPr/>
        </p:nvCxnSpPr>
        <p:spPr>
          <a:xfrm>
            <a:off x="8280727" y="3212583"/>
            <a:ext cx="837775" cy="6412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1"/>
          </p:cNvCxnSpPr>
          <p:nvPr/>
        </p:nvCxnSpPr>
        <p:spPr>
          <a:xfrm flipV="1">
            <a:off x="8286547" y="3853878"/>
            <a:ext cx="831955" cy="4982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1"/>
          </p:cNvCxnSpPr>
          <p:nvPr/>
        </p:nvCxnSpPr>
        <p:spPr>
          <a:xfrm flipV="1">
            <a:off x="8280727" y="3853878"/>
            <a:ext cx="837775" cy="7167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46412" y="1828800"/>
            <a:ext cx="9001111" cy="3657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3251102" y="1868402"/>
            <a:ext cx="326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 Virtual Machine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827212" y="3369394"/>
            <a:ext cx="8382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27212" y="3918648"/>
            <a:ext cx="8382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27212" y="4425378"/>
            <a:ext cx="8382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25"/>
          <p:cNvSpPr>
            <a:spLocks noChangeArrowheads="1"/>
          </p:cNvSpPr>
          <p:nvPr/>
        </p:nvSpPr>
        <p:spPr bwMode="auto">
          <a:xfrm>
            <a:off x="1217612" y="5249265"/>
            <a:ext cx="1638300" cy="502920"/>
          </a:xfrm>
          <a:prstGeom prst="wedgeRoundRectCallout">
            <a:avLst>
              <a:gd name="adj1" fmla="val -1467"/>
              <a:gd name="adj2" fmla="val -16314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67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 animBg="1"/>
      <p:bldP spid="33" grpId="0"/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 World!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3608" y="1752405"/>
            <a:ext cx="115824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("/")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protected void doGet(…)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PrintWriter out =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response.getWriter()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out.println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("Hello World!");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3608" y="1219200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21BAF61-D230-4888-9FC5-9C8FF712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4529193"/>
            <a:ext cx="9084734" cy="2209800"/>
          </a:xfrm>
          <a:prstGeom prst="roundRect">
            <a:avLst>
              <a:gd name="adj" fmla="val 3968"/>
            </a:avLst>
          </a:prstGeom>
        </p:spPr>
      </p:pic>
    </p:spTree>
    <p:extLst>
      <p:ext uri="{BB962C8B-B14F-4D97-AF65-F5344CB8AC3E}">
        <p14:creationId xmlns:p14="http://schemas.microsoft.com/office/powerpoint/2010/main" val="36758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 Parameter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075" y="1752405"/>
            <a:ext cx="115824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@WebServlet("/param")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protected void doGet(…)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PrintWriter out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response.getWriter()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request.getParameter("name")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out.println("Param:"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075" y="1219200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770812" y="2164923"/>
            <a:ext cx="2133600" cy="502920"/>
          </a:xfrm>
          <a:prstGeom prst="wedgeRoundRectCallout">
            <a:avLst>
              <a:gd name="adj1" fmla="val -55148"/>
              <a:gd name="adj2" fmla="val 19029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err="1">
                <a:solidFill>
                  <a:srgbClr val="FFFFFF"/>
                </a:solidFill>
              </a:rPr>
              <a:t>Param</a:t>
            </a:r>
            <a:r>
              <a:rPr lang="en-US" sz="2800" dirty="0">
                <a:solidFill>
                  <a:srgbClr val="FFFFFF"/>
                </a:solidFill>
              </a:rPr>
              <a:t> name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97" y="4522482"/>
            <a:ext cx="10005683" cy="2027013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724833" y="4270212"/>
            <a:ext cx="2133600" cy="502920"/>
          </a:xfrm>
          <a:prstGeom prst="wedgeRoundRectCallout">
            <a:avLst>
              <a:gd name="adj1" fmla="val -52831"/>
              <a:gd name="adj2" fmla="val 16572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err="1">
                <a:solidFill>
                  <a:srgbClr val="FFFFFF"/>
                </a:solidFill>
              </a:rPr>
              <a:t>Param</a:t>
            </a:r>
            <a:r>
              <a:rPr lang="en-US" sz="2800" dirty="0">
                <a:solidFill>
                  <a:srgbClr val="FFFFFF"/>
                </a:solidFill>
              </a:rPr>
              <a:t> name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59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327" y="1677876"/>
            <a:ext cx="115824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@WebServlet("/form")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protected void doGet(…)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response.sendRedirect("/home")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 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0549" y="1144671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399212" y="2535820"/>
            <a:ext cx="3120447" cy="454063"/>
          </a:xfrm>
          <a:prstGeom prst="wedgeRoundRectCallout">
            <a:avLst>
              <a:gd name="adj1" fmla="val -58269"/>
              <a:gd name="adj2" fmla="val -439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Redirect to /home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3" y="4477283"/>
            <a:ext cx="11670333" cy="14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Beans(1)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0549" y="1144671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beans.xml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8327" y="1677876"/>
            <a:ext cx="11582400" cy="3564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&lt;beans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xmlns="http://xmlns.jcp.org/xml/ns/javaee"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xmlns:xsi="http://www.w3.org/2001/XMLSchema-instance"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xsi:schemaLocation="http://xmlns.jcp.org/xml/ns/javaee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  http://xmlns.jcp.org/xml/ns/javaee/beans_1_1.xsd"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bean-discovery-mode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59747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 </a:t>
            </a:r>
            <a:r>
              <a:rPr lang="en-US" dirty="0" smtClean="0"/>
              <a:t>Beans(2)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075" y="1752405"/>
            <a:ext cx="11582400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("/")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@Inject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private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UserService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userService;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endParaRPr lang="en-US" b="1" noProof="1" smtClean="0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protected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void doGet(…)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PrintWriter out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response.getWriter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User user = this.userService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             .getUserByUsername(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request.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getParameter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out.println(“User:"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user.getName());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075" y="1219200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7732799" cy="50972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Java Technology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platform</a:t>
            </a:r>
            <a:r>
              <a:rPr lang="en-US" sz="3000" dirty="0"/>
              <a:t> and a </a:t>
            </a:r>
            <a:r>
              <a:rPr lang="en-US" sz="3000" dirty="0">
                <a:solidFill>
                  <a:schemeClr val="bg1"/>
                </a:solidFill>
              </a:rPr>
              <a:t>programming language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</a:rPr>
              <a:t>Java EE </a:t>
            </a:r>
            <a:r>
              <a:rPr lang="en-US" sz="3200" dirty="0"/>
              <a:t>– The Big Picture: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Java EE Architecture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What </a:t>
            </a:r>
            <a:r>
              <a:rPr lang="en-US" sz="3000" dirty="0" smtClean="0"/>
              <a:t>is Apache TomEE?</a:t>
            </a: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What </a:t>
            </a:r>
            <a:r>
              <a:rPr lang="en-US" sz="3000" dirty="0" smtClean="0"/>
              <a:t>is CDI?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 smtClean="0"/>
              <a:t>What are Servlets?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477176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5812" y="1981200"/>
            <a:ext cx="2108746" cy="2282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00" y="3048000"/>
            <a:ext cx="1982333" cy="19823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3B21CA7-5500-4992-AE19-448C301FD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28" y="3276600"/>
            <a:ext cx="2092642" cy="25136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7642E7B-234D-4023-9FB0-88625CC29E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391" y="4431426"/>
            <a:ext cx="2574041" cy="19574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95FACB8-AE67-422A-8722-99A67E5038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64" y="5138362"/>
            <a:ext cx="1698502" cy="16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7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109" y="5565809"/>
            <a:ext cx="6175555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85" y="3505285"/>
            <a:ext cx="2046311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8665" y="5565809"/>
            <a:ext cx="342305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301" y="3505286"/>
            <a:ext cx="26254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4048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83099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49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Platform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smtClean="0"/>
              <a:t>Picture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697CE0-FCE5-4614-9668-547A75AB7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06680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6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27624B-F84E-4FF9-93A2-F7D5526723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bg1"/>
                </a:solidFill>
              </a:rPr>
              <a:t>Java Technology</a:t>
            </a:r>
            <a:r>
              <a:rPr lang="en-US" dirty="0" smtClean="0"/>
              <a:t> is both a </a:t>
            </a:r>
            <a:r>
              <a:rPr lang="en-US" dirty="0" smtClean="0">
                <a:solidFill>
                  <a:schemeClr val="bg1"/>
                </a:solidFill>
              </a:rPr>
              <a:t>programming language</a:t>
            </a:r>
            <a:r>
              <a:rPr lang="en-US" dirty="0" smtClean="0"/>
              <a:t> and a </a:t>
            </a:r>
          </a:p>
          <a:p>
            <a:pPr marL="532906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platform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bg1"/>
                </a:solidFill>
              </a:rPr>
              <a:t>Java programming language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Object-oriented</a:t>
            </a:r>
          </a:p>
          <a:p>
            <a:pPr lvl="1"/>
            <a:r>
              <a:rPr lang="en-US" dirty="0" smtClean="0"/>
              <a:t>C-like syntax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bg1"/>
                </a:solidFill>
              </a:rPr>
              <a:t>Java platform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Where Java applications run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65724DA-9107-4DE7-9348-1421BFB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- The Big Picture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7912056-8247-4F22-B94B-9401739D34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D30AE18-581D-486E-9AD6-ECC651364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09" y="5191929"/>
            <a:ext cx="1939441" cy="992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2C24CFC-787F-488C-AB61-50EBD6ADDF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24" y="2590800"/>
            <a:ext cx="2907980" cy="29079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FE2A74A-1A89-48C4-A663-F2D1E40B9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964" y="2438400"/>
            <a:ext cx="1915329" cy="19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3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3DC7C2-1B4E-4825-90F3-6B7E694AA9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smtClean="0">
                <a:solidFill>
                  <a:schemeClr val="bg1"/>
                </a:solidFill>
              </a:rPr>
              <a:t>4 Java platforms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7F76E61-F933-4B85-BF5C-B526086D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- The Big Picture (2)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34DFAF4-FF96-4D73-9A26-28EB4A5F37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563741F-6A5F-4E5F-ACAC-0D338D8E052D}"/>
              </a:ext>
            </a:extLst>
          </p:cNvPr>
          <p:cNvSpPr/>
          <p:nvPr/>
        </p:nvSpPr>
        <p:spPr>
          <a:xfrm>
            <a:off x="1604708" y="2063496"/>
            <a:ext cx="3810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SE</a:t>
            </a:r>
            <a:br>
              <a:rPr lang="en-US" sz="3500" dirty="0"/>
            </a:br>
            <a:r>
              <a:rPr lang="en-US" sz="3500"/>
              <a:t>(Standard </a:t>
            </a:r>
            <a:r>
              <a:rPr lang="en-US" sz="3500" dirty="0"/>
              <a:t>Edition)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AB8C794-EFFC-410F-A30C-807EC6FA3A4E}"/>
              </a:ext>
            </a:extLst>
          </p:cNvPr>
          <p:cNvSpPr/>
          <p:nvPr/>
        </p:nvSpPr>
        <p:spPr>
          <a:xfrm>
            <a:off x="6557708" y="2057400"/>
            <a:ext cx="3810000" cy="1828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ME</a:t>
            </a:r>
            <a:br>
              <a:rPr lang="en-US" sz="3500" dirty="0"/>
            </a:br>
            <a:r>
              <a:rPr lang="en-US" sz="3500" dirty="0"/>
              <a:t>(Micro Edition)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01C9C0F-A931-44BC-BC53-17F4D4BFB1F8}"/>
              </a:ext>
            </a:extLst>
          </p:cNvPr>
          <p:cNvSpPr/>
          <p:nvPr/>
        </p:nvSpPr>
        <p:spPr>
          <a:xfrm>
            <a:off x="1604708" y="4367437"/>
            <a:ext cx="3810000" cy="1828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FX</a:t>
            </a:r>
            <a:br>
              <a:rPr lang="en-US" sz="3500" dirty="0"/>
            </a:br>
            <a:r>
              <a:rPr lang="en-US" sz="3500" dirty="0"/>
              <a:t>(Effects)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F344D34-75C7-41F3-865B-E2CACB054DA0}"/>
              </a:ext>
            </a:extLst>
          </p:cNvPr>
          <p:cNvSpPr/>
          <p:nvPr/>
        </p:nvSpPr>
        <p:spPr>
          <a:xfrm>
            <a:off x="6557708" y="4364389"/>
            <a:ext cx="3810000" cy="1828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EE</a:t>
            </a:r>
            <a:br>
              <a:rPr lang="en-US" sz="3500" dirty="0"/>
            </a:br>
            <a:r>
              <a:rPr lang="en-US" sz="3500" dirty="0"/>
              <a:t>(Enterprise Edition)</a:t>
            </a:r>
          </a:p>
        </p:txBody>
      </p:sp>
    </p:spTree>
    <p:extLst>
      <p:ext uri="{BB962C8B-B14F-4D97-AF65-F5344CB8AC3E}">
        <p14:creationId xmlns:p14="http://schemas.microsoft.com/office/powerpoint/2010/main" val="127391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C80159-A2D0-45DF-B8EE-AC9A3BD4D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Each </a:t>
            </a:r>
            <a:r>
              <a:rPr lang="en-US" dirty="0" smtClean="0">
                <a:solidFill>
                  <a:schemeClr val="bg1"/>
                </a:solidFill>
              </a:rPr>
              <a:t>Java platform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Provides a </a:t>
            </a:r>
            <a:r>
              <a:rPr lang="en-US" dirty="0" smtClean="0">
                <a:solidFill>
                  <a:schemeClr val="bg1"/>
                </a:solidFill>
              </a:rPr>
              <a:t>JVM</a:t>
            </a:r>
            <a:r>
              <a:rPr lang="en-US" dirty="0" smtClean="0"/>
              <a:t> &amp; an </a:t>
            </a:r>
            <a:r>
              <a:rPr lang="en-US" dirty="0" smtClean="0">
                <a:solidFill>
                  <a:schemeClr val="bg1"/>
                </a:solidFill>
              </a:rPr>
              <a:t>API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Runs</a:t>
            </a:r>
            <a:r>
              <a:rPr lang="en-US" dirty="0" smtClean="0"/>
              <a:t> applications on </a:t>
            </a:r>
            <a:r>
              <a:rPr lang="en-US" dirty="0" smtClean="0">
                <a:solidFill>
                  <a:schemeClr val="bg1"/>
                </a:solidFill>
              </a:rPr>
              <a:t>any</a:t>
            </a:r>
            <a:r>
              <a:rPr lang="en-US" dirty="0" smtClean="0"/>
              <a:t> compatible system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Is completely </a:t>
            </a:r>
            <a:r>
              <a:rPr lang="en-US" dirty="0" smtClean="0">
                <a:solidFill>
                  <a:schemeClr val="bg1"/>
                </a:solidFill>
              </a:rPr>
              <a:t>independent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Provides</a:t>
            </a:r>
            <a:r>
              <a:rPr lang="en-US" dirty="0" smtClean="0"/>
              <a:t> all of the advantages of the 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Java programming language</a:t>
            </a:r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5379C68-68ED-4B33-9350-A38838F8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- The Big Picture (3)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C18046B-32E8-41D6-A27B-DBAC5B3D74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F67A4E3-5CCF-4560-A728-12FEC7CDF9B8}"/>
              </a:ext>
            </a:extLst>
          </p:cNvPr>
          <p:cNvSpPr/>
          <p:nvPr/>
        </p:nvSpPr>
        <p:spPr>
          <a:xfrm>
            <a:off x="8609012" y="1447800"/>
            <a:ext cx="2848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F21028A-8909-479A-8164-9374ABE85937}"/>
              </a:ext>
            </a:extLst>
          </p:cNvPr>
          <p:cNvSpPr/>
          <p:nvPr/>
        </p:nvSpPr>
        <p:spPr>
          <a:xfrm>
            <a:off x="8609012" y="2673154"/>
            <a:ext cx="28480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02D9D58-4BB4-4E36-8DCF-D651DE402E27}"/>
              </a:ext>
            </a:extLst>
          </p:cNvPr>
          <p:cNvSpPr/>
          <p:nvPr/>
        </p:nvSpPr>
        <p:spPr>
          <a:xfrm>
            <a:off x="8609012" y="3898508"/>
            <a:ext cx="2848000" cy="990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FX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5934B06-5525-44F2-BE6F-C9711AE52146}"/>
              </a:ext>
            </a:extLst>
          </p:cNvPr>
          <p:cNvSpPr/>
          <p:nvPr/>
        </p:nvSpPr>
        <p:spPr>
          <a:xfrm>
            <a:off x="8609012" y="5117709"/>
            <a:ext cx="2848000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Java EE</a:t>
            </a:r>
          </a:p>
        </p:txBody>
      </p:sp>
    </p:spTree>
    <p:extLst>
      <p:ext uri="{BB962C8B-B14F-4D97-AF65-F5344CB8AC3E}">
        <p14:creationId xmlns:p14="http://schemas.microsoft.com/office/powerpoint/2010/main" val="314045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Enterprise Edition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Diving into the depths of Java </a:t>
            </a:r>
            <a:r>
              <a:rPr lang="en-US" dirty="0" smtClean="0"/>
              <a:t>EE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6A1339-9258-496A-8829-99ABF6765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95400"/>
            <a:ext cx="26384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8727045-AE49-460A-A0A3-7C370F7FD5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</a:rPr>
              <a:t>Java EE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Formerly (J2EE), Currently </a:t>
            </a:r>
            <a:r>
              <a:rPr lang="en-US" dirty="0" smtClean="0">
                <a:solidFill>
                  <a:schemeClr val="bg1"/>
                </a:solidFill>
              </a:rPr>
              <a:t>Jakarta EE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bg1"/>
                </a:solidFill>
              </a:rPr>
              <a:t>set of specifications</a:t>
            </a:r>
            <a:r>
              <a:rPr lang="en-US" dirty="0" smtClean="0"/>
              <a:t> extending Java SE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Defined by its specification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Defines </a:t>
            </a:r>
            <a:r>
              <a:rPr lang="en-US" dirty="0" smtClean="0">
                <a:solidFill>
                  <a:schemeClr val="bg1"/>
                </a:solidFill>
              </a:rPr>
              <a:t>APIs</a:t>
            </a:r>
            <a:r>
              <a:rPr lang="en-US" dirty="0" smtClean="0"/>
              <a:t> and their </a:t>
            </a:r>
            <a:r>
              <a:rPr lang="en-US" dirty="0" smtClean="0">
                <a:solidFill>
                  <a:schemeClr val="bg1"/>
                </a:solidFill>
              </a:rPr>
              <a:t>interactions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Used in </a:t>
            </a:r>
            <a:r>
              <a:rPr lang="en-US" dirty="0" smtClean="0">
                <a:solidFill>
                  <a:schemeClr val="bg1"/>
                </a:solidFill>
              </a:rPr>
              <a:t>various contexts</a:t>
            </a:r>
            <a:r>
              <a:rPr lang="en-US" dirty="0" smtClean="0"/>
              <a:t>, including: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E-commerce, Accounting, Banking Systems, etc.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ED135E0-2599-42AF-B02B-A1EF64BA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Platform, Enterprise Edition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B71151B-6AA7-4BCC-8A42-19664CCD3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1145025"/>
            <a:ext cx="3334005" cy="2590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31DBE73-C059-486C-9E53-A615193314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4038600"/>
            <a:ext cx="1480682" cy="20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0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</TotalTime>
  <Words>1100</Words>
  <Application>Microsoft Office PowerPoint</Application>
  <PresentationFormat>По избор</PresentationFormat>
  <Paragraphs>319</Paragraphs>
  <Slides>39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0" baseType="lpstr">
      <vt:lpstr>1_SoftUni3_1</vt:lpstr>
      <vt:lpstr>Introduction to Java EE</vt:lpstr>
      <vt:lpstr>Table of Contents</vt:lpstr>
      <vt:lpstr>Questions</vt:lpstr>
      <vt:lpstr>Презентация на PowerPoint</vt:lpstr>
      <vt:lpstr>Java - The Big Picture</vt:lpstr>
      <vt:lpstr>Java - The Big Picture (2)</vt:lpstr>
      <vt:lpstr>Java - The Big Picture (3)</vt:lpstr>
      <vt:lpstr>Презентация на PowerPoint</vt:lpstr>
      <vt:lpstr>Java Platform, Enterprise Edition</vt:lpstr>
      <vt:lpstr>Java EE vs Java SE</vt:lpstr>
      <vt:lpstr>Java EE simplifies</vt:lpstr>
      <vt:lpstr>Java EE Architecture</vt:lpstr>
      <vt:lpstr>Maven Dependencies </vt:lpstr>
      <vt:lpstr>Java Community Process</vt:lpstr>
      <vt:lpstr>Презентация на PowerPoint</vt:lpstr>
      <vt:lpstr>What is a Apache TomEE?(1)</vt:lpstr>
      <vt:lpstr>What is a Apache TomEE?(2)</vt:lpstr>
      <vt:lpstr>What is a Apache TomEE?(3)</vt:lpstr>
      <vt:lpstr>What is a Apache TomEE?(4)</vt:lpstr>
      <vt:lpstr>Tomcat Setup</vt:lpstr>
      <vt:lpstr>Java EE Support</vt:lpstr>
      <vt:lpstr>Презентация на PowerPoint</vt:lpstr>
      <vt:lpstr>CDI(1)</vt:lpstr>
      <vt:lpstr>CDI(2)</vt:lpstr>
      <vt:lpstr>Презентация на PowerPoint</vt:lpstr>
      <vt:lpstr>Java Servlets</vt:lpstr>
      <vt:lpstr>Servlet Example</vt:lpstr>
      <vt:lpstr>Servlet Lifecycle</vt:lpstr>
      <vt:lpstr>Hello World!</vt:lpstr>
      <vt:lpstr>Read Parameter</vt:lpstr>
      <vt:lpstr>Redirect</vt:lpstr>
      <vt:lpstr>Inject Beans(1)</vt:lpstr>
      <vt:lpstr>Inject Beans(2)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Admin</cp:lastModifiedBy>
  <cp:revision>376</cp:revision>
  <dcterms:created xsi:type="dcterms:W3CDTF">2014-01-02T17:00:34Z</dcterms:created>
  <dcterms:modified xsi:type="dcterms:W3CDTF">2019-01-24T15:45:30Z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