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274" r:id="rId3"/>
    <p:sldId id="276" r:id="rId4"/>
    <p:sldId id="434" r:id="rId5"/>
    <p:sldId id="423" r:id="rId6"/>
    <p:sldId id="406" r:id="rId7"/>
    <p:sldId id="407" r:id="rId8"/>
    <p:sldId id="433" r:id="rId9"/>
    <p:sldId id="408" r:id="rId10"/>
    <p:sldId id="409" r:id="rId11"/>
    <p:sldId id="424" r:id="rId12"/>
    <p:sldId id="428" r:id="rId13"/>
    <p:sldId id="430" r:id="rId14"/>
    <p:sldId id="429" r:id="rId15"/>
    <p:sldId id="425" r:id="rId16"/>
    <p:sldId id="413" r:id="rId17"/>
    <p:sldId id="414" r:id="rId18"/>
    <p:sldId id="416" r:id="rId19"/>
    <p:sldId id="431" r:id="rId20"/>
    <p:sldId id="417" r:id="rId21"/>
    <p:sldId id="418" r:id="rId22"/>
    <p:sldId id="426" r:id="rId23"/>
    <p:sldId id="419" r:id="rId24"/>
    <p:sldId id="420" r:id="rId25"/>
    <p:sldId id="427" r:id="rId26"/>
    <p:sldId id="349" r:id="rId27"/>
    <p:sldId id="435" r:id="rId28"/>
    <p:sldId id="432" r:id="rId29"/>
    <p:sldId id="405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34"/>
          </p14:sldIdLst>
        </p14:section>
        <p14:section name="Overview" id="{E07FCA17-8FF8-4F3A-8DB2-9670AE69FB3E}">
          <p14:sldIdLst>
            <p14:sldId id="423"/>
            <p14:sldId id="406"/>
            <p14:sldId id="407"/>
            <p14:sldId id="433"/>
            <p14:sldId id="408"/>
            <p14:sldId id="409"/>
          </p14:sldIdLst>
        </p14:section>
        <p14:section name="Installation" id="{8E6A6F06-50BD-42AD-93B4-A336F9190447}">
          <p14:sldIdLst>
            <p14:sldId id="424"/>
            <p14:sldId id="428"/>
            <p14:sldId id="430"/>
            <p14:sldId id="429"/>
          </p14:sldIdLst>
        </p14:section>
        <p14:section name="JSX Syntax" id="{4B953677-8772-4F98-B8F7-317B91C31902}">
          <p14:sldIdLst>
            <p14:sldId id="425"/>
            <p14:sldId id="413"/>
            <p14:sldId id="414"/>
            <p14:sldId id="416"/>
            <p14:sldId id="431"/>
            <p14:sldId id="417"/>
            <p14:sldId id="418"/>
          </p14:sldIdLst>
        </p14:section>
        <p14:section name="Rendering" id="{219295AE-6123-443E-86F5-B93971481797}">
          <p14:sldIdLst>
            <p14:sldId id="426"/>
            <p14:sldId id="419"/>
            <p14:sldId id="420"/>
          </p14:sldIdLst>
        </p14:section>
        <p14:section name="Hello World" id="{210C4FD4-FF19-433B-B32C-4945A1FD2E05}">
          <p14:sldIdLst>
            <p14:sldId id="427"/>
          </p14:sldIdLst>
        </p14:section>
        <p14:section name="Conclusion" id="{10E03AB1-9AA8-4E86-9A64-D741901E50A2}">
          <p14:sldIdLst>
            <p14:sldId id="349"/>
            <p14:sldId id="435"/>
            <p14:sldId id="432"/>
            <p14:sldId id="40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69" autoAdjust="0"/>
    <p:restoredTop sz="94533" autoAdjust="0"/>
  </p:normalViewPr>
  <p:slideViewPr>
    <p:cSldViewPr>
      <p:cViewPr>
        <p:scale>
          <a:sx n="116" d="100"/>
          <a:sy n="116" d="100"/>
        </p:scale>
        <p:origin x="-132" y="-1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12/18/2018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298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282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xmlns="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071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3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installation.html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depen.io/gaearon/pen/rrpgNB?editors=0010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jsx-in-depth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es-shims/es5-shi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hyperlink" Target="https://reactjs.org/docs/reconciliation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perhosting.bg/" TargetMode="External"/><Relationship Id="rId13" Type="http://schemas.openxmlformats.org/officeDocument/2006/relationships/image" Target="../media/image43.png"/><Relationship Id="rId18" Type="http://schemas.openxmlformats.org/officeDocument/2006/relationships/image" Target="../media/image46.png"/><Relationship Id="rId26" Type="http://schemas.openxmlformats.org/officeDocument/2006/relationships/image" Target="../media/image50.png"/><Relationship Id="rId3" Type="http://schemas.openxmlformats.org/officeDocument/2006/relationships/hyperlink" Target="https://softuni.bg/courses/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image" Target="../media/image40.png"/><Relationship Id="rId12" Type="http://schemas.openxmlformats.org/officeDocument/2006/relationships/hyperlink" Target="http://xs-software.com/" TargetMode="External"/><Relationship Id="rId17" Type="http://schemas.openxmlformats.org/officeDocument/2006/relationships/image" Target="../media/image45.png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aeternity.com/" TargetMode="External"/><Relationship Id="rId20" Type="http://schemas.openxmlformats.org/officeDocument/2006/relationships/image" Target="../media/image47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softwaregroup-bg.com/" TargetMode="External"/><Relationship Id="rId11" Type="http://schemas.openxmlformats.org/officeDocument/2006/relationships/image" Target="../media/image42.png"/><Relationship Id="rId24" Type="http://schemas.openxmlformats.org/officeDocument/2006/relationships/image" Target="../media/image49.png"/><Relationship Id="rId5" Type="http://schemas.openxmlformats.org/officeDocument/2006/relationships/image" Target="../media/image39.png"/><Relationship Id="rId15" Type="http://schemas.openxmlformats.org/officeDocument/2006/relationships/image" Target="../media/image44.png"/><Relationship Id="rId23" Type="http://schemas.openxmlformats.org/officeDocument/2006/relationships/hyperlink" Target="https://www.sbtech.com/" TargetMode="External"/><Relationship Id="rId10" Type="http://schemas.openxmlformats.org/officeDocument/2006/relationships/hyperlink" Target="https://netpeak.net/" TargetMode="External"/><Relationship Id="rId19" Type="http://schemas.openxmlformats.org/officeDocument/2006/relationships/hyperlink" Target="https://www.liebherr.com/en/deu/start/start-page.html" TargetMode="External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41.png"/><Relationship Id="rId14" Type="http://schemas.openxmlformats.org/officeDocument/2006/relationships/hyperlink" Target="http://www.indeavr.com/" TargetMode="External"/><Relationship Id="rId22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2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/>
              <a:t>Introduction to React.js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248147" y="3806198"/>
            <a:ext cx="1231747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React.js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Intro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9771" y="4235952"/>
            <a:ext cx="4558642" cy="1860048"/>
          </a:xfrm>
          <a:prstGeom prst="rect">
            <a:avLst/>
          </a:prstGeom>
          <a:ln w="19050">
            <a:solidFill>
              <a:srgbClr val="00B0F0">
                <a:alpha val="30196"/>
              </a:srgbClr>
            </a:solidFill>
          </a:ln>
        </p:spPr>
      </p:pic>
      <p:sp>
        <p:nvSpPr>
          <p:cNvPr id="22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React</a:t>
            </a:r>
          </a:p>
          <a:p>
            <a:r>
              <a:rPr lang="en-US" dirty="0"/>
              <a:t>JSX Overview and Syntax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React Installation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Packages, Setup, Structure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D3E7F92-C01E-4066-86C3-ED8994823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2246966"/>
            <a:ext cx="2305050" cy="2305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31F21AB-62A2-4BDC-BEF4-0F6C96B02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74" y="2180291"/>
            <a:ext cx="2438400" cy="243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FCDA6E8-8B0C-4278-A4FD-C10ED387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774" y="2314089"/>
            <a:ext cx="2361590" cy="236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62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Install</a:t>
            </a:r>
            <a:r>
              <a:rPr lang="en-US" dirty="0"/>
              <a:t>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React app creator </a:t>
            </a:r>
            <a:r>
              <a:rPr lang="en-US" dirty="0"/>
              <a:t>(one-time global install):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Run</a:t>
            </a:r>
            <a:r>
              <a:rPr lang="en-US" dirty="0"/>
              <a:t> the React app creator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Starts</a:t>
            </a:r>
            <a:r>
              <a:rPr lang="en-US" dirty="0"/>
              <a:t> your React app from the command line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Browse</a:t>
            </a:r>
            <a:r>
              <a:rPr lang="en-US" dirty="0"/>
              <a:t> you app from </a:t>
            </a:r>
            <a:r>
              <a:rPr lang="en-US" dirty="0">
                <a:hlinkClick r:id="rId2"/>
              </a:rPr>
              <a:t>http://localhost:3000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Run the React App Creator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1988" y="1924494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-g install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create-react-app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81988" y="3448456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create-react-app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react-example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81988" y="5029200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612" y="4300932"/>
            <a:ext cx="2811447" cy="2027995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586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the </a:t>
            </a:r>
            <a:r>
              <a:rPr lang="en-US" dirty="0">
                <a:solidFill>
                  <a:schemeClr val="accent1"/>
                </a:solidFill>
              </a:rPr>
              <a:t>official website</a:t>
            </a:r>
          </a:p>
          <a:p>
            <a:pPr>
              <a:spcBef>
                <a:spcPts val="7800"/>
              </a:spcBef>
            </a:pPr>
            <a:r>
              <a:rPr lang="en-US" dirty="0"/>
              <a:t>Documentation</a:t>
            </a:r>
          </a:p>
          <a:p>
            <a:pPr>
              <a:spcBef>
                <a:spcPts val="7800"/>
              </a:spcBef>
            </a:pPr>
            <a:r>
              <a:rPr lang="en-US" dirty="0"/>
              <a:t>Online sandbox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Information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924494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https://reactjs.org/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1988" y="3565614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https://reactjs.org/docs/installation.html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1988" y="5206734"/>
            <a:ext cx="10822624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www.codepen.io/gaearon/pen/rrpgNB?editors=0010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68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579813" y="1151121"/>
            <a:ext cx="8415422" cy="5570356"/>
          </a:xfrm>
        </p:spPr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package.json</a:t>
            </a:r>
            <a:r>
              <a:rPr lang="en-US" dirty="0"/>
              <a:t> – project configuration</a:t>
            </a:r>
          </a:p>
          <a:p>
            <a:pPr lvl="1"/>
            <a:r>
              <a:rPr lang="en-US" dirty="0"/>
              <a:t>Module name, dependencies, build actions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index.html</a:t>
            </a:r>
          </a:p>
          <a:p>
            <a:pPr lvl="1"/>
            <a:r>
              <a:rPr lang="en-US" dirty="0"/>
              <a:t>App main HTML file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index.js</a:t>
            </a:r>
            <a:endParaRPr lang="en-US" dirty="0"/>
          </a:p>
          <a:p>
            <a:pPr lvl="1"/>
            <a:r>
              <a:rPr lang="en-US" dirty="0"/>
              <a:t>App main JS file (startup script)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App.js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App.css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App.test.js</a:t>
            </a:r>
          </a:p>
          <a:p>
            <a:pPr lvl="1"/>
            <a:r>
              <a:rPr lang="en-US" dirty="0"/>
              <a:t>React component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App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App Structure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39" y="1676400"/>
            <a:ext cx="27241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2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Syntax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Overview, Syntax, Advantages</a:t>
            </a:r>
            <a:endParaRPr lang="bg-B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BF94F72-909F-42EF-A12B-7AA782206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28" y="2466508"/>
            <a:ext cx="1924984" cy="19249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8BEFD5C-969E-4F12-AE46-6256108019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226" y="2466508"/>
            <a:ext cx="1828800" cy="1828800"/>
          </a:xfrm>
          <a:prstGeom prst="rect">
            <a:avLst/>
          </a:prstGeom>
        </p:spPr>
      </p:pic>
      <p:sp>
        <p:nvSpPr>
          <p:cNvPr id="15" name="Plus Sign 14">
            <a:extLst>
              <a:ext uri="{FF2B5EF4-FFF2-40B4-BE49-F238E27FC236}">
                <a16:creationId xmlns:a16="http://schemas.microsoft.com/office/drawing/2014/main" xmlns="" id="{39755084-BC13-4A6A-90DF-A65DB83FD713}"/>
              </a:ext>
            </a:extLst>
          </p:cNvPr>
          <p:cNvSpPr/>
          <p:nvPr/>
        </p:nvSpPr>
        <p:spPr>
          <a:xfrm>
            <a:off x="4056996" y="3200400"/>
            <a:ext cx="513416" cy="533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Equals 15">
            <a:extLst>
              <a:ext uri="{FF2B5EF4-FFF2-40B4-BE49-F238E27FC236}">
                <a16:creationId xmlns:a16="http://schemas.microsoft.com/office/drawing/2014/main" xmlns="" id="{A38A0DA0-4684-4E07-98D7-11FFBBEE26C8}"/>
              </a:ext>
            </a:extLst>
          </p:cNvPr>
          <p:cNvSpPr/>
          <p:nvPr/>
        </p:nvSpPr>
        <p:spPr>
          <a:xfrm>
            <a:off x="6814202" y="3162300"/>
            <a:ext cx="859772" cy="533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93E5E6F-3795-4636-AA0D-B2F542838C18}"/>
              </a:ext>
            </a:extLst>
          </p:cNvPr>
          <p:cNvSpPr/>
          <p:nvPr/>
        </p:nvSpPr>
        <p:spPr>
          <a:xfrm>
            <a:off x="7691436" y="2651492"/>
            <a:ext cx="1899585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cap="none" spc="0" dirty="0">
                <a:ln w="0"/>
                <a:solidFill>
                  <a:schemeClr val="accent1"/>
                </a:solidFill>
              </a:rPr>
              <a:t>JSX</a:t>
            </a:r>
          </a:p>
        </p:txBody>
      </p:sp>
    </p:spTree>
    <p:extLst>
      <p:ext uri="{BB962C8B-B14F-4D97-AF65-F5344CB8AC3E}">
        <p14:creationId xmlns:p14="http://schemas.microsoft.com/office/powerpoint/2010/main" val="3428440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solidFill>
                  <a:schemeClr val="accent1"/>
                </a:solidFill>
              </a:rPr>
              <a:t>JSX</a:t>
            </a:r>
            <a:r>
              <a:rPr lang="en-US" sz="3800" dirty="0"/>
              <a:t> is React's JavaScript </a:t>
            </a:r>
            <a:r>
              <a:rPr lang="en-US" sz="3800" dirty="0">
                <a:solidFill>
                  <a:schemeClr val="accent1"/>
                </a:solidFill>
              </a:rPr>
              <a:t>superset language</a:t>
            </a:r>
          </a:p>
          <a:p>
            <a:pPr lvl="1"/>
            <a:r>
              <a:rPr lang="en-US" sz="3600" dirty="0"/>
              <a:t>Has all of JavaScript's </a:t>
            </a:r>
            <a:r>
              <a:rPr lang="en-US" sz="3600" dirty="0">
                <a:solidFill>
                  <a:schemeClr val="accent1"/>
                </a:solidFill>
              </a:rPr>
              <a:t>features</a:t>
            </a:r>
            <a:r>
              <a:rPr lang="en-US" sz="3600" dirty="0"/>
              <a:t> and more</a:t>
            </a:r>
          </a:p>
          <a:p>
            <a:r>
              <a:rPr lang="en-US" sz="3800" dirty="0"/>
              <a:t>Unique approach to </a:t>
            </a:r>
            <a:r>
              <a:rPr lang="en-US" sz="3800" dirty="0">
                <a:solidFill>
                  <a:schemeClr val="accent1"/>
                </a:solidFill>
              </a:rPr>
              <a:t>mixing HTML and JS</a:t>
            </a:r>
          </a:p>
          <a:p>
            <a:r>
              <a:rPr lang="en-US" sz="3800" dirty="0"/>
              <a:t>Compiles to </a:t>
            </a:r>
            <a:r>
              <a:rPr lang="en-US" sz="3800" dirty="0">
                <a:solidFill>
                  <a:schemeClr val="accent1"/>
                </a:solidFill>
              </a:rPr>
              <a:t>plain JavaScript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Overview</a:t>
            </a:r>
            <a:endParaRPr lang="bg-BG" dirty="0"/>
          </a:p>
        </p:txBody>
      </p:sp>
      <p:grpSp>
        <p:nvGrpSpPr>
          <p:cNvPr id="5" name="Group 4"/>
          <p:cNvGrpSpPr/>
          <p:nvPr/>
        </p:nvGrpSpPr>
        <p:grpSpPr>
          <a:xfrm>
            <a:off x="8862387" y="3657600"/>
            <a:ext cx="2870825" cy="2622337"/>
            <a:chOff x="8099793" y="3332259"/>
            <a:chExt cx="3310415" cy="302387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E8DD0EEA-EB15-4C9D-B9D8-206C97DA8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9793" y="3332259"/>
              <a:ext cx="3310415" cy="302387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9359CD0C-95A7-4030-99CC-00CC7A7C0B18}"/>
                </a:ext>
              </a:extLst>
            </p:cNvPr>
            <p:cNvSpPr txBox="1"/>
            <p:nvPr/>
          </p:nvSpPr>
          <p:spPr>
            <a:xfrm rot="186021">
              <a:off x="9029568" y="4258606"/>
              <a:ext cx="1414442" cy="1171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0" cap="none" spc="0" normalizeH="0" baseline="0" noProof="0" dirty="0">
                  <a:ln w="10160">
                    <a:solidFill>
                      <a:srgbClr val="A19574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</a:rPr>
                <a:t>JSX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B3735126-9CBC-452B-803F-97D20901065E}"/>
                </a:ext>
              </a:extLst>
            </p:cNvPr>
            <p:cNvSpPr txBox="1"/>
            <p:nvPr/>
          </p:nvSpPr>
          <p:spPr>
            <a:xfrm rot="186021">
              <a:off x="8466098" y="5316157"/>
              <a:ext cx="1904284" cy="532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 w="10160">
                    <a:solidFill>
                      <a:srgbClr val="A19574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</a:rPr>
                <a:t>component</a:t>
              </a:r>
              <a:endParaRPr kumimoji="0" lang="en-US" sz="2800" b="1" i="0" u="none" strike="noStrike" kern="0" cap="none" spc="0" normalizeH="0" baseline="0" noProof="0" dirty="0">
                <a:ln w="10160">
                  <a:solidFill>
                    <a:srgbClr val="A1957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43508" y="4272127"/>
            <a:ext cx="763662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="red"&gt;Children Text&lt;/div&gt;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43508" y="4910712"/>
            <a:ext cx="7636624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createElement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("div",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{ className: "red"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"Children Text" </a:t>
            </a:r>
            <a:r>
              <a:rPr lang="en-US" b="1" i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 …]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1844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Syntax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233969"/>
            <a:ext cx="1082262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="red"&gt;Children Text&lt;/div&gt;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1988" y="2226065"/>
            <a:ext cx="10822624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MyCounter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count=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 + 5}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/&gt;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1988" y="3200400"/>
            <a:ext cx="10822624" cy="32300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gameScores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player1: 2,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player2: 5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DashboardUnit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data-index="2"&gt;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&lt;h1&gt;Scores&lt;/h1&gt;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Scoreboard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className="results" scores={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gameScores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DashboardUnit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&gt;;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5561013" y="1657710"/>
            <a:ext cx="2590800" cy="677820"/>
          </a:xfrm>
          <a:prstGeom prst="wedgeRoundRectCallout">
            <a:avLst>
              <a:gd name="adj1" fmla="val -73784"/>
              <a:gd name="adj2" fmla="val 520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7770812" y="4038600"/>
            <a:ext cx="3033600" cy="1154546"/>
          </a:xfrm>
          <a:prstGeom prst="wedgeRoundRectCallout">
            <a:avLst>
              <a:gd name="adj1" fmla="val -26378"/>
              <a:gd name="adj2" fmla="val 822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property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3156013" y="3886791"/>
            <a:ext cx="3643199" cy="677820"/>
          </a:xfrm>
          <a:prstGeom prst="wedgeRoundRectCallout">
            <a:avLst>
              <a:gd name="adj1" fmla="val -49880"/>
              <a:gd name="adj2" fmla="val 896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69548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9000"/>
              </a:spcAft>
            </a:pPr>
            <a:r>
              <a:rPr lang="en-US" dirty="0"/>
              <a:t>Write </a:t>
            </a:r>
            <a:r>
              <a:rPr lang="en-US" dirty="0">
                <a:solidFill>
                  <a:schemeClr val="accent1"/>
                </a:solidFill>
              </a:rPr>
              <a:t>HTML</a:t>
            </a:r>
            <a:r>
              <a:rPr lang="en-US" dirty="0"/>
              <a:t> directly in your script</a:t>
            </a:r>
          </a:p>
          <a:p>
            <a:r>
              <a:rPr lang="en-US" sz="3600" dirty="0"/>
              <a:t>No </a:t>
            </a:r>
            <a:r>
              <a:rPr lang="en-US" sz="3600" dirty="0">
                <a:solidFill>
                  <a:schemeClr val="accent1"/>
                </a:solidFill>
              </a:rPr>
              <a:t>templating</a:t>
            </a:r>
            <a:r>
              <a:rPr lang="en-US" sz="3600" dirty="0"/>
              <a:t> engines required</a:t>
            </a:r>
          </a:p>
          <a:p>
            <a:r>
              <a:rPr lang="en-US" sz="3600" dirty="0"/>
              <a:t>Support for ES6 </a:t>
            </a:r>
            <a:r>
              <a:rPr lang="en-US" sz="3600" dirty="0">
                <a:solidFill>
                  <a:schemeClr val="accent1"/>
                </a:solidFill>
              </a:rPr>
              <a:t>modules</a:t>
            </a:r>
          </a:p>
          <a:p>
            <a:r>
              <a:rPr lang="en-US" sz="3600" dirty="0"/>
              <a:t>Support for </a:t>
            </a:r>
            <a:r>
              <a:rPr lang="en-US" sz="3600" dirty="0">
                <a:solidFill>
                  <a:schemeClr val="accent1"/>
                </a:solidFill>
              </a:rPr>
              <a:t>asynchronous</a:t>
            </a:r>
            <a:r>
              <a:rPr lang="en-US" sz="3600" dirty="0"/>
              <a:t> functions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Errors</a:t>
            </a:r>
            <a:r>
              <a:rPr lang="en-US" sz="3600" dirty="0"/>
              <a:t> visible during compilation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5CEE76D5-72AA-42F4-8740-230BF7ABA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262" y="2064570"/>
            <a:ext cx="89943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dropdown = 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Dropdown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&gt;A dropdown list&lt;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/Dropdown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A8B5771-8906-4E9D-9E5F-6461DCDF5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767" y="3247315"/>
            <a:ext cx="2475446" cy="246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8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elements use lowercase names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div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span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form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input</a:t>
            </a:r>
            <a:r>
              <a:rPr lang="en-US" dirty="0"/>
              <a:t>, …</a:t>
            </a:r>
          </a:p>
          <a:p>
            <a:r>
              <a:rPr lang="en-US" dirty="0"/>
              <a:t>Custom components </a:t>
            </a:r>
            <a:r>
              <a:rPr lang="en-US" b="1" dirty="0">
                <a:solidFill>
                  <a:schemeClr val="accent1"/>
                </a:solidFill>
              </a:rPr>
              <a:t>always</a:t>
            </a:r>
            <a:r>
              <a:rPr lang="en-US" dirty="0"/>
              <a:t> use title case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MyCustomComponent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Greeting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ScoreBoard</a:t>
            </a:r>
            <a:r>
              <a:rPr lang="en-US" dirty="0"/>
              <a:t>, …</a:t>
            </a:r>
          </a:p>
          <a:p>
            <a:r>
              <a:rPr lang="en-US" dirty="0"/>
              <a:t>Element type cannot be an expression – use a </a:t>
            </a:r>
            <a:r>
              <a:rPr lang="en-US" dirty="0">
                <a:solidFill>
                  <a:schemeClr val="accent1"/>
                </a:solidFill>
              </a:rPr>
              <a:t>variable</a:t>
            </a:r>
            <a:r>
              <a:rPr lang="en-US" dirty="0"/>
              <a:t> instead</a:t>
            </a:r>
          </a:p>
          <a:p>
            <a:r>
              <a:rPr lang="en-US" dirty="0"/>
              <a:t>There must be a </a:t>
            </a:r>
            <a:r>
              <a:rPr lang="en-US" dirty="0">
                <a:solidFill>
                  <a:schemeClr val="accent1"/>
                </a:solidFill>
              </a:rPr>
              <a:t>root element</a:t>
            </a:r>
          </a:p>
          <a:p>
            <a:pPr>
              <a:spcBef>
                <a:spcPts val="2400"/>
              </a:spcBef>
            </a:pPr>
            <a:r>
              <a:rPr lang="en-US" dirty="0"/>
              <a:t>More info at: </a:t>
            </a:r>
            <a:r>
              <a:rPr lang="en-US" dirty="0">
                <a:hlinkClick r:id="rId2"/>
              </a:rPr>
              <a:t>https://reactjs.org/docs/jsx-in-depth.html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Rules and Principles</a:t>
            </a:r>
          </a:p>
        </p:txBody>
      </p:sp>
    </p:spTree>
    <p:extLst>
      <p:ext uri="{BB962C8B-B14F-4D97-AF65-F5344CB8AC3E}">
        <p14:creationId xmlns:p14="http://schemas.microsoft.com/office/powerpoint/2010/main" val="292443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JSX </a:t>
            </a:r>
            <a:r>
              <a:rPr lang="en-US" dirty="0">
                <a:solidFill>
                  <a:schemeClr val="accent1"/>
                </a:solidFill>
              </a:rPr>
              <a:t>compiles</a:t>
            </a:r>
            <a:r>
              <a:rPr lang="en-US" dirty="0"/>
              <a:t> to function calls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76100" y="1981200"/>
            <a:ext cx="763662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="red"&gt;Children Text&lt;/div&gt;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76100" y="4101398"/>
            <a:ext cx="7636624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createElement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("div",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{ className: "red"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"Children Text" </a:t>
            </a:r>
            <a:r>
              <a:rPr lang="en-US" b="1" i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 …]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589212" y="2731654"/>
            <a:ext cx="3352800" cy="1154546"/>
          </a:xfrm>
          <a:prstGeom prst="wedgeRoundRectCallout">
            <a:avLst>
              <a:gd name="adj1" fmla="val 45826"/>
              <a:gd name="adj2" fmla="val 746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(HTML tag name)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245224" y="2966786"/>
            <a:ext cx="3352800" cy="677820"/>
          </a:xfrm>
          <a:prstGeom prst="wedgeRoundRectCallout">
            <a:avLst>
              <a:gd name="adj1" fmla="val -32430"/>
              <a:gd name="adj2" fmla="val 1857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960812" y="5681663"/>
            <a:ext cx="3352800" cy="677820"/>
          </a:xfrm>
          <a:prstGeom prst="wedgeRoundRectCallout">
            <a:avLst>
              <a:gd name="adj1" fmla="val 32424"/>
              <a:gd name="adj2" fmla="val -1033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children</a:t>
            </a:r>
          </a:p>
        </p:txBody>
      </p:sp>
    </p:spTree>
    <p:extLst>
      <p:ext uri="{BB962C8B-B14F-4D97-AF65-F5344CB8AC3E}">
        <p14:creationId xmlns:p14="http://schemas.microsoft.com/office/powerpoint/2010/main" val="37630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Installation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JSX Syntax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Rendering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Hello World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supports </a:t>
            </a:r>
            <a:r>
              <a:rPr lang="en-US" dirty="0">
                <a:solidFill>
                  <a:schemeClr val="accent1"/>
                </a:solidFill>
              </a:rPr>
              <a:t>all popular browsers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Including</a:t>
            </a:r>
            <a:r>
              <a:rPr lang="en-US" dirty="0"/>
              <a:t> Internet Explorer 9!</a:t>
            </a:r>
          </a:p>
          <a:p>
            <a:r>
              <a:rPr lang="en-US" dirty="0"/>
              <a:t>Compiled JSX will work on </a:t>
            </a:r>
            <a:r>
              <a:rPr lang="en-US" dirty="0">
                <a:solidFill>
                  <a:schemeClr val="accent1"/>
                </a:solidFill>
              </a:rPr>
              <a:t>any browser </a:t>
            </a:r>
            <a:r>
              <a:rPr lang="en-US" dirty="0"/>
              <a:t>that has </a:t>
            </a:r>
            <a:r>
              <a:rPr lang="en-US" dirty="0">
                <a:solidFill>
                  <a:schemeClr val="accent1"/>
                </a:solidFill>
              </a:rPr>
              <a:t>ES5</a:t>
            </a:r>
          </a:p>
          <a:p>
            <a:r>
              <a:rPr lang="en-US" dirty="0"/>
              <a:t>Some features may need to be </a:t>
            </a:r>
            <a:r>
              <a:rPr lang="en-US" b="1" dirty="0">
                <a:solidFill>
                  <a:schemeClr val="accent1"/>
                </a:solidFill>
              </a:rPr>
              <a:t>polyfilled</a:t>
            </a:r>
            <a:endParaRPr lang="bg-BG" b="1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Browsers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3962400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https://github.com/es-shims/es5-shim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CDBCD1A-3FA9-4798-8632-674BBD791D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15" y="4647317"/>
            <a:ext cx="2103017" cy="2103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0F106F9-5E71-405E-A974-2BFB6A9E78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075" y="4843754"/>
            <a:ext cx="1722938" cy="17902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76EA8F3-1D38-482C-A20C-3F90F0C484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81" y="4862804"/>
            <a:ext cx="1742682" cy="171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Engine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Rendering Elements, Virtual DOM</a:t>
            </a:r>
            <a:endParaRPr lang="bg-BG" dirty="0"/>
          </a:p>
        </p:txBody>
      </p:sp>
      <p:grpSp>
        <p:nvGrpSpPr>
          <p:cNvPr id="3" name="Group 2"/>
          <p:cNvGrpSpPr/>
          <p:nvPr/>
        </p:nvGrpSpPr>
        <p:grpSpPr>
          <a:xfrm>
            <a:off x="4037409" y="1693149"/>
            <a:ext cx="4114007" cy="2684419"/>
            <a:chOff x="4001834" y="2448316"/>
            <a:chExt cx="4114007" cy="268441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C810D25B-7602-41DF-810E-E43FD0B94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7985">
              <a:off x="5657367" y="2448316"/>
              <a:ext cx="2458474" cy="245847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932F3D17-A3F2-41DC-AD7B-325EB017A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7985">
              <a:off x="4001834" y="3050899"/>
              <a:ext cx="2081836" cy="2081836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012" y="3591084"/>
            <a:ext cx="2590800" cy="1057116"/>
          </a:xfrm>
          <a:prstGeom prst="rect">
            <a:avLst/>
          </a:prstGeom>
          <a:ln w="19050">
            <a:solidFill>
              <a:srgbClr val="00B0F0">
                <a:alpha val="30196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3494048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elements are </a:t>
            </a:r>
            <a:r>
              <a:rPr lang="en-US" dirty="0">
                <a:solidFill>
                  <a:schemeClr val="accent1"/>
                </a:solidFill>
              </a:rPr>
              <a:t>plain object</a:t>
            </a:r>
          </a:p>
          <a:p>
            <a:pPr lvl="1"/>
            <a:r>
              <a:rPr lang="en-US" dirty="0"/>
              <a:t>Unlike DOM elements, they are </a:t>
            </a:r>
            <a:r>
              <a:rPr lang="en-US" dirty="0">
                <a:solidFill>
                  <a:schemeClr val="accent1"/>
                </a:solidFill>
              </a:rPr>
              <a:t>cheap to create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chemeClr val="accent1"/>
                </a:solidFill>
              </a:rPr>
              <a:t>output</a:t>
            </a:r>
            <a:r>
              <a:rPr lang="en-US" dirty="0"/>
              <a:t> an element on the page: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Elements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54224" y="3741780"/>
            <a:ext cx="8077200" cy="20666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element = &lt;h1&gt;Hello, world&lt;/h1&gt;;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ReactDOM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element,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document.getElementById('root')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008812" y="2827380"/>
            <a:ext cx="3886200" cy="677820"/>
          </a:xfrm>
          <a:prstGeom prst="wedgeRoundRectCallout">
            <a:avLst>
              <a:gd name="adj1" fmla="val -47170"/>
              <a:gd name="adj2" fmla="val 986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JSX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elemet definition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246812" y="5646780"/>
            <a:ext cx="3352800" cy="677820"/>
          </a:xfrm>
          <a:prstGeom prst="wedgeRoundRectCallout">
            <a:avLst>
              <a:gd name="adj1" fmla="val -29207"/>
              <a:gd name="adj2" fmla="val -901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container</a:t>
            </a:r>
          </a:p>
        </p:txBody>
      </p:sp>
    </p:spTree>
    <p:extLst>
      <p:ext uri="{BB962C8B-B14F-4D97-AF65-F5344CB8AC3E}">
        <p14:creationId xmlns:p14="http://schemas.microsoft.com/office/powerpoint/2010/main" val="290058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keeps track of all elements in a </a:t>
            </a:r>
            <a:r>
              <a:rPr lang="en-US" dirty="0">
                <a:solidFill>
                  <a:schemeClr val="accent1"/>
                </a:solidFill>
              </a:rPr>
              <a:t>virtual DOM</a:t>
            </a:r>
          </a:p>
          <a:p>
            <a:pPr lvl="1"/>
            <a:r>
              <a:rPr lang="en-US" dirty="0"/>
              <a:t>On change, a </a:t>
            </a:r>
            <a:r>
              <a:rPr lang="en-US" dirty="0">
                <a:solidFill>
                  <a:schemeClr val="accent1"/>
                </a:solidFill>
              </a:rPr>
              <a:t>diffing algorithm </a:t>
            </a:r>
            <a:r>
              <a:rPr lang="en-US" dirty="0"/>
              <a:t>is applied</a:t>
            </a:r>
          </a:p>
          <a:p>
            <a:pPr lvl="1"/>
            <a:r>
              <a:rPr lang="en-US" dirty="0"/>
              <a:t>Only the </a:t>
            </a:r>
            <a:r>
              <a:rPr lang="en-US" dirty="0">
                <a:solidFill>
                  <a:schemeClr val="accent1"/>
                </a:solidFill>
              </a:rPr>
              <a:t>needed</a:t>
            </a:r>
            <a:r>
              <a:rPr lang="en-US" dirty="0"/>
              <a:t> parts are updated in the </a:t>
            </a:r>
            <a:r>
              <a:rPr lang="en-US" dirty="0">
                <a:solidFill>
                  <a:schemeClr val="accent1"/>
                </a:solidFill>
              </a:rPr>
              <a:t>browser</a:t>
            </a:r>
          </a:p>
          <a:p>
            <a:pPr lvl="1"/>
            <a:r>
              <a:rPr lang="en-US" dirty="0"/>
              <a:t>More info at: </a:t>
            </a:r>
            <a:r>
              <a:rPr lang="en-US" dirty="0">
                <a:hlinkClick r:id="rId2"/>
              </a:rPr>
              <a:t>reactjs.org/docs/reconciliation.html</a:t>
            </a:r>
            <a:endParaRPr lang="en-US" dirty="0"/>
          </a:p>
          <a:p>
            <a:pPr>
              <a:spcBef>
                <a:spcPts val="5400"/>
              </a:spcBef>
            </a:pPr>
            <a:r>
              <a:rPr lang="en-US" dirty="0"/>
              <a:t>React syntax is </a:t>
            </a:r>
            <a:r>
              <a:rPr lang="en-US" dirty="0">
                <a:solidFill>
                  <a:schemeClr val="accent1"/>
                </a:solidFill>
              </a:rPr>
              <a:t>declarative</a:t>
            </a:r>
          </a:p>
          <a:p>
            <a:pPr lvl="1"/>
            <a:r>
              <a:rPr lang="en-US" dirty="0"/>
              <a:t>You only describe the desired </a:t>
            </a:r>
            <a:r>
              <a:rPr lang="en-US" dirty="0">
                <a:solidFill>
                  <a:schemeClr val="accent1"/>
                </a:solidFill>
              </a:rPr>
              <a:t>result</a:t>
            </a:r>
          </a:p>
          <a:p>
            <a:pPr lvl="1"/>
            <a:r>
              <a:rPr lang="en-US" dirty="0"/>
              <a:t>ReactDOM takes care of the </a:t>
            </a:r>
            <a:r>
              <a:rPr lang="en-US" dirty="0">
                <a:solidFill>
                  <a:schemeClr val="accent1"/>
                </a:solidFill>
              </a:rPr>
              <a:t>order of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1295400"/>
            <a:ext cx="2012823" cy="320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2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with React.js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  <p:pic>
        <p:nvPicPr>
          <p:cNvPr id="7" name="Picture 6" descr="A drawing of a cartoon character&#10;&#10;Description generated with high confidence">
            <a:extLst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69959" y="1057806"/>
            <a:ext cx="3048906" cy="3742794"/>
          </a:xfrm>
          <a:prstGeom prst="rect">
            <a:avLst/>
          </a:prstGeom>
        </p:spPr>
      </p:pic>
      <p:pic>
        <p:nvPicPr>
          <p:cNvPr id="8" name="Picture 7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12" y="1845134"/>
            <a:ext cx="2248654" cy="21681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812" y="2060570"/>
            <a:ext cx="2157736" cy="196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65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React</a:t>
            </a:r>
            <a:r>
              <a:rPr lang="en-US" sz="3200" dirty="0"/>
              <a:t> is a JavaScript library for building </a:t>
            </a:r>
            <a:r>
              <a:rPr lang="en-US" sz="3200" dirty="0">
                <a:solidFill>
                  <a:schemeClr val="accent1"/>
                </a:solidFill>
              </a:rPr>
              <a:t>user interfaces.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React</a:t>
            </a:r>
            <a:r>
              <a:rPr lang="en-US" sz="3200" dirty="0"/>
              <a:t> uses all of the </a:t>
            </a:r>
            <a:r>
              <a:rPr lang="en-US" sz="3200" dirty="0">
                <a:solidFill>
                  <a:schemeClr val="accent1"/>
                </a:solidFill>
              </a:rPr>
              <a:t>ES6</a:t>
            </a:r>
            <a:r>
              <a:rPr lang="en-US" sz="3200" dirty="0"/>
              <a:t> features.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JSX</a:t>
            </a:r>
            <a:r>
              <a:rPr lang="en-US" sz="3200" dirty="0"/>
              <a:t> is React's JavaScript </a:t>
            </a:r>
            <a:r>
              <a:rPr lang="en-US" sz="3200" dirty="0">
                <a:solidFill>
                  <a:schemeClr val="accent1"/>
                </a:solidFill>
              </a:rPr>
              <a:t>superset</a:t>
            </a:r>
            <a:r>
              <a:rPr lang="en-US" sz="3200" dirty="0"/>
              <a:t> language</a:t>
            </a:r>
          </a:p>
          <a:p>
            <a:pPr>
              <a:lnSpc>
                <a:spcPct val="100000"/>
              </a:lnSpc>
              <a:spcBef>
                <a:spcPts val="8000"/>
              </a:spcBef>
            </a:pPr>
            <a:r>
              <a:rPr lang="en-US" sz="3000" dirty="0">
                <a:solidFill>
                  <a:schemeClr val="accent1"/>
                </a:solidFill>
              </a:rPr>
              <a:t>Rendering</a:t>
            </a:r>
            <a:r>
              <a:rPr lang="en-US" sz="3000" dirty="0"/>
              <a:t> an element is done in the </a:t>
            </a:r>
            <a:r>
              <a:rPr lang="en-US" sz="3000" dirty="0">
                <a:solidFill>
                  <a:schemeClr val="accent1"/>
                </a:solidFill>
              </a:rPr>
              <a:t>following</a:t>
            </a:r>
            <a:r>
              <a:rPr lang="en-US" sz="3000" dirty="0"/>
              <a:t> way: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526473"/>
            <a:ext cx="2253081" cy="2438400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1DA2619C-438E-4BDE-819B-1F9378C5F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07" y="3234284"/>
            <a:ext cx="8076166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MyCounter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count=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 + 5}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/&gt;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1EE81F43-37AB-4778-A848-F6B9F8F25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06" y="4664363"/>
            <a:ext cx="8077200" cy="169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ReactDOM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&lt;h1&gt;Welcome to React.js!&lt;/h1&gt;,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document.getElementById('root')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React.js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4"/>
              <a:extLst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6"/>
              <a:extLst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8"/>
              <a:extLst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10"/>
              <a:extLst/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2"/>
              <a:extLst/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4"/>
              <a:extLst/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6"/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9"/>
              <a:extLst/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1"/>
              <a:extLst/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3"/>
              <a:extLst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5"/>
              <a:extLst/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1673719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Overview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History and Philosophy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63B42D4-FA42-42B9-BBC9-B6CCD426E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139" y="1308698"/>
            <a:ext cx="3542546" cy="341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4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React</a:t>
            </a:r>
            <a:r>
              <a:rPr lang="en-US" dirty="0"/>
              <a:t> is a JavaScript library for building </a:t>
            </a:r>
            <a:r>
              <a:rPr lang="en-US" dirty="0">
                <a:solidFill>
                  <a:schemeClr val="accent1"/>
                </a:solidFill>
              </a:rPr>
              <a:t>user interfaces </a:t>
            </a:r>
            <a:r>
              <a:rPr lang="en-US" dirty="0"/>
              <a:t>(UI)</a:t>
            </a:r>
          </a:p>
          <a:p>
            <a:r>
              <a:rPr lang="en-US" dirty="0"/>
              <a:t>Focused on creating </a:t>
            </a:r>
            <a:r>
              <a:rPr lang="en-US" dirty="0">
                <a:solidFill>
                  <a:schemeClr val="accent1"/>
                </a:solidFill>
              </a:rPr>
              <a:t>reusable components</a:t>
            </a:r>
          </a:p>
          <a:p>
            <a:r>
              <a:rPr lang="en-US" dirty="0"/>
              <a:t>Developed by </a:t>
            </a:r>
            <a:r>
              <a:rPr lang="en-US" dirty="0">
                <a:solidFill>
                  <a:schemeClr val="accent1"/>
                </a:solidFill>
              </a:rPr>
              <a:t>Facebook</a:t>
            </a:r>
            <a:r>
              <a:rPr lang="en-US" dirty="0"/>
              <a:t> engineer Jordan Walke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React.js?</a:t>
            </a:r>
            <a:endParaRPr lang="bg-BG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86788" y="3345688"/>
            <a:ext cx="10213024" cy="3179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HelloMessage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React.Component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&gt;Hello {this.props.name}&lt;/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ReactDOM.render(&lt;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HelloMessage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name="Maria" /&gt;,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document.getElementById('main'));</a:t>
            </a:r>
          </a:p>
        </p:txBody>
      </p:sp>
    </p:spTree>
    <p:extLst>
      <p:ext uri="{BB962C8B-B14F-4D97-AF65-F5344CB8AC3E}">
        <p14:creationId xmlns:p14="http://schemas.microsoft.com/office/powerpoint/2010/main" val="176100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Open-source</a:t>
            </a:r>
          </a:p>
          <a:p>
            <a:pPr>
              <a:lnSpc>
                <a:spcPct val="130000"/>
              </a:lnSpc>
            </a:pPr>
            <a:r>
              <a:rPr lang="en-US" dirty="0"/>
              <a:t>Declarative</a:t>
            </a:r>
          </a:p>
          <a:p>
            <a:pPr lvl="1"/>
            <a:r>
              <a:rPr lang="en-US" dirty="0"/>
              <a:t>Design </a:t>
            </a:r>
            <a:r>
              <a:rPr lang="en-US" dirty="0">
                <a:solidFill>
                  <a:schemeClr val="accent1"/>
                </a:solidFill>
              </a:rPr>
              <a:t>simple</a:t>
            </a:r>
            <a:r>
              <a:rPr lang="en-US" dirty="0"/>
              <a:t> views for each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  <a:r>
              <a:rPr lang="en-US" dirty="0"/>
              <a:t> in your app</a:t>
            </a:r>
          </a:p>
          <a:p>
            <a:pPr lvl="1"/>
            <a:r>
              <a:rPr lang="en-US" dirty="0"/>
              <a:t>Easier to </a:t>
            </a:r>
            <a:r>
              <a:rPr lang="en-US" dirty="0">
                <a:solidFill>
                  <a:schemeClr val="accent1"/>
                </a:solidFill>
              </a:rPr>
              <a:t>debug</a:t>
            </a:r>
          </a:p>
          <a:p>
            <a:pPr>
              <a:lnSpc>
                <a:spcPct val="130000"/>
              </a:lnSpc>
            </a:pPr>
            <a:r>
              <a:rPr lang="en-US" dirty="0"/>
              <a:t>Component-Based</a:t>
            </a:r>
          </a:p>
          <a:p>
            <a:pPr lvl="1"/>
            <a:r>
              <a:rPr lang="en-US" dirty="0"/>
              <a:t>Encapsulated </a:t>
            </a:r>
            <a:r>
              <a:rPr lang="en-US" dirty="0">
                <a:solidFill>
                  <a:schemeClr val="accent1"/>
                </a:solidFill>
              </a:rPr>
              <a:t>components</a:t>
            </a:r>
            <a:r>
              <a:rPr lang="en-US" dirty="0"/>
              <a:t> that manage their </a:t>
            </a:r>
            <a:r>
              <a:rPr lang="en-US" dirty="0">
                <a:solidFill>
                  <a:schemeClr val="accent1"/>
                </a:solidFill>
              </a:rPr>
              <a:t>own</a:t>
            </a:r>
            <a:r>
              <a:rPr lang="en-US" dirty="0"/>
              <a:t> state</a:t>
            </a:r>
          </a:p>
          <a:p>
            <a:pPr lvl="1"/>
            <a:r>
              <a:rPr lang="en-US" dirty="0"/>
              <a:t>Keep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  <a:r>
              <a:rPr lang="en-US" dirty="0"/>
              <a:t> out of the </a:t>
            </a:r>
            <a:r>
              <a:rPr lang="en-US" dirty="0">
                <a:solidFill>
                  <a:schemeClr val="accent1"/>
                </a:solidFill>
              </a:rPr>
              <a:t>DOM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  <a:endParaRPr lang="bg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EAC2BF3-1315-49EA-A4B7-1274D43FA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327" y="1744376"/>
            <a:ext cx="2191922" cy="219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5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A2D6371-02CA-4528-B8D1-5B4A4E56D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252AD4-7F48-42A5-B272-8AF999B0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Isomorphic</a:t>
            </a:r>
          </a:p>
          <a:p>
            <a:pPr lvl="1"/>
            <a:r>
              <a:rPr lang="en-US" sz="3400" dirty="0">
                <a:solidFill>
                  <a:schemeClr val="accent1"/>
                </a:solidFill>
              </a:rPr>
              <a:t>JavaScript</a:t>
            </a:r>
            <a:r>
              <a:rPr lang="en-US" sz="3400" dirty="0"/>
              <a:t> that runs on </a:t>
            </a:r>
            <a:r>
              <a:rPr lang="en-US" sz="3400" dirty="0">
                <a:solidFill>
                  <a:schemeClr val="accent1"/>
                </a:solidFill>
              </a:rPr>
              <a:t>both</a:t>
            </a:r>
            <a:r>
              <a:rPr lang="en-US" sz="3400" dirty="0"/>
              <a:t> client &amp; server</a:t>
            </a:r>
          </a:p>
          <a:p>
            <a:pPr lvl="1"/>
            <a:r>
              <a:rPr lang="en-US" sz="3400" dirty="0">
                <a:solidFill>
                  <a:schemeClr val="accent1"/>
                </a:solidFill>
              </a:rPr>
              <a:t>Better</a:t>
            </a:r>
            <a:r>
              <a:rPr lang="en-US" sz="3400" dirty="0"/>
              <a:t> user experience </a:t>
            </a:r>
          </a:p>
          <a:p>
            <a:pPr>
              <a:lnSpc>
                <a:spcPct val="130000"/>
              </a:lnSpc>
            </a:pPr>
            <a:r>
              <a:rPr lang="en-US" sz="3600" dirty="0"/>
              <a:t>Native support</a:t>
            </a:r>
          </a:p>
          <a:p>
            <a:pPr lvl="1"/>
            <a:r>
              <a:rPr lang="en-US" sz="3400" dirty="0"/>
              <a:t>Compose rich </a:t>
            </a:r>
            <a:r>
              <a:rPr lang="en-US" sz="3400" dirty="0">
                <a:solidFill>
                  <a:schemeClr val="accent1"/>
                </a:solidFill>
              </a:rPr>
              <a:t>mobile</a:t>
            </a:r>
            <a:r>
              <a:rPr lang="en-US" sz="3400" dirty="0"/>
              <a:t> UI in </a:t>
            </a:r>
            <a:r>
              <a:rPr lang="en-US" sz="3400" dirty="0">
                <a:solidFill>
                  <a:schemeClr val="accent1"/>
                </a:solidFill>
              </a:rPr>
              <a:t>Android</a:t>
            </a:r>
            <a:r>
              <a:rPr lang="en-US" sz="3400" dirty="0"/>
              <a:t>, </a:t>
            </a:r>
            <a:r>
              <a:rPr lang="en-US" sz="3400" dirty="0">
                <a:solidFill>
                  <a:schemeClr val="accent1"/>
                </a:solidFill>
              </a:rPr>
              <a:t>iOS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10FE648-4EEF-49C3-A4A0-71EE4BDB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F12063A-DDA6-4CBD-B533-810F990C8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335" y="2514600"/>
            <a:ext cx="30194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5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D2A3045-57A9-4FA0-B3A0-55C5576C2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1750961"/>
            <a:ext cx="3534271" cy="353427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Users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DEB45B8-F368-414F-BD40-F20FCB421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9" y="1161778"/>
            <a:ext cx="2444492" cy="24444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0EAE107-7093-4442-A3B7-1BA9131BA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3886200"/>
            <a:ext cx="2391785" cy="24323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35952675-87E3-4834-BB3D-C82BFD31E9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044" y="4648200"/>
            <a:ext cx="5447568" cy="15607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72C9DDF-7777-4B58-9204-310AF9E3CF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1229413"/>
            <a:ext cx="3078217" cy="177663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1E95603E-0358-44CD-82FB-35B4C21F75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712" y="1390245"/>
            <a:ext cx="2857500" cy="14287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4CB920CF-11E5-4277-9997-8EC7813562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35" y="3787962"/>
            <a:ext cx="2737040" cy="27370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D0E08BA-DCCB-4251-916D-061ADADEBC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612" y="2712864"/>
            <a:ext cx="1610467" cy="161046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2685589-2098-4DB5-BE3C-4CBF2FCB28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267" y="1557701"/>
            <a:ext cx="2692556" cy="93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4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Easy</a:t>
            </a:r>
            <a:r>
              <a:rPr lang="en-US" sz="3600" dirty="0"/>
              <a:t> to learn</a:t>
            </a:r>
          </a:p>
          <a:p>
            <a:r>
              <a:rPr lang="en-US" sz="3600" dirty="0"/>
              <a:t>Fast </a:t>
            </a:r>
            <a:r>
              <a:rPr lang="en-US" sz="3600" dirty="0">
                <a:solidFill>
                  <a:schemeClr val="accent1"/>
                </a:solidFill>
              </a:rPr>
              <a:t>performance</a:t>
            </a:r>
          </a:p>
          <a:p>
            <a:r>
              <a:rPr lang="en-US" sz="3600" dirty="0"/>
              <a:t>Use all of </a:t>
            </a:r>
            <a:r>
              <a:rPr lang="en-US" sz="3600" dirty="0">
                <a:solidFill>
                  <a:schemeClr val="accent1"/>
                </a:solidFill>
              </a:rPr>
              <a:t>ES6 </a:t>
            </a:r>
            <a:r>
              <a:rPr lang="en-US" sz="3600" dirty="0"/>
              <a:t>features</a:t>
            </a:r>
          </a:p>
          <a:p>
            <a:pPr lvl="1"/>
            <a:r>
              <a:rPr lang="en-US" sz="3400" dirty="0">
                <a:solidFill>
                  <a:schemeClr val="accent1"/>
                </a:solidFill>
              </a:rPr>
              <a:t>Promises</a:t>
            </a:r>
            <a:r>
              <a:rPr lang="en-US" sz="3400" dirty="0"/>
              <a:t>, </a:t>
            </a:r>
            <a:r>
              <a:rPr lang="en-US" sz="3400" dirty="0">
                <a:solidFill>
                  <a:schemeClr val="accent1"/>
                </a:solidFill>
              </a:rPr>
              <a:t>Classes</a:t>
            </a:r>
            <a:r>
              <a:rPr lang="en-US" sz="3400" dirty="0"/>
              <a:t> and </a:t>
            </a:r>
            <a:r>
              <a:rPr lang="en-US" sz="3400" dirty="0">
                <a:solidFill>
                  <a:schemeClr val="accent1"/>
                </a:solidFill>
              </a:rPr>
              <a:t>Modules</a:t>
            </a:r>
          </a:p>
          <a:p>
            <a:r>
              <a:rPr lang="en-US" sz="3600" dirty="0"/>
              <a:t>Compatible with other </a:t>
            </a:r>
            <a:r>
              <a:rPr lang="en-US" sz="3600" dirty="0">
                <a:solidFill>
                  <a:schemeClr val="accent1"/>
                </a:solidFill>
              </a:rPr>
              <a:t>libraries</a:t>
            </a:r>
          </a:p>
          <a:p>
            <a:r>
              <a:rPr lang="en-US" sz="3600" dirty="0"/>
              <a:t>Great </a:t>
            </a:r>
            <a:r>
              <a:rPr lang="en-US" sz="3600" dirty="0">
                <a:solidFill>
                  <a:schemeClr val="accent1"/>
                </a:solidFill>
              </a:rPr>
              <a:t>error reporting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D2F15E1-5CA3-45D1-9CC2-133A4DB1B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56" y="2261901"/>
            <a:ext cx="2776001" cy="276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4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2892</TotalTime>
  <Words>966</Words>
  <Application>Microsoft Office PowerPoint</Application>
  <PresentationFormat>По избор</PresentationFormat>
  <Paragraphs>224</Paragraphs>
  <Slides>28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28</vt:i4>
      </vt:variant>
    </vt:vector>
  </HeadingPairs>
  <TitlesOfParts>
    <vt:vector size="29" baseType="lpstr">
      <vt:lpstr>SoftUni 16x9</vt:lpstr>
      <vt:lpstr>Introduction to React.js</vt:lpstr>
      <vt:lpstr>Table of Contents</vt:lpstr>
      <vt:lpstr>Have a Question?</vt:lpstr>
      <vt:lpstr>React Overview</vt:lpstr>
      <vt:lpstr>What is React.js?</vt:lpstr>
      <vt:lpstr>Features</vt:lpstr>
      <vt:lpstr>Features</vt:lpstr>
      <vt:lpstr>React Users</vt:lpstr>
      <vt:lpstr>Advantages</vt:lpstr>
      <vt:lpstr>React Installation</vt:lpstr>
      <vt:lpstr>Install and Run the React App Creator</vt:lpstr>
      <vt:lpstr>Finding Information</vt:lpstr>
      <vt:lpstr>React App Structure</vt:lpstr>
      <vt:lpstr>JSX Syntax</vt:lpstr>
      <vt:lpstr>JSX Overview</vt:lpstr>
      <vt:lpstr>JSX Syntax</vt:lpstr>
      <vt:lpstr>Advantages</vt:lpstr>
      <vt:lpstr>JSX Rules and Principles</vt:lpstr>
      <vt:lpstr>Compilation</vt:lpstr>
      <vt:lpstr>Supported Browsers</vt:lpstr>
      <vt:lpstr>Rendering Engine</vt:lpstr>
      <vt:lpstr>Rendering Elements</vt:lpstr>
      <vt:lpstr>Virtual DOM</vt:lpstr>
      <vt:lpstr>Hello World with React.js</vt:lpstr>
      <vt:lpstr>Summary</vt:lpstr>
      <vt:lpstr>Introduction to React.js</vt:lpstr>
      <vt:lpstr>License</vt:lpstr>
      <vt:lpstr>Trainings @ Software University (SoftUni)</vt:lpstr>
    </vt:vector>
  </TitlesOfParts>
  <Company>Software University (SoftUni)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Course Overview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Admin</cp:lastModifiedBy>
  <cp:revision>98</cp:revision>
  <dcterms:created xsi:type="dcterms:W3CDTF">2014-01-02T17:00:34Z</dcterms:created>
  <dcterms:modified xsi:type="dcterms:W3CDTF">2018-12-19T17:31:47Z</dcterms:modified>
  <cp:category>programming;computer programming;software development, javascript, web, react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