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47" r:id="rId5"/>
    <p:sldId id="406" r:id="rId6"/>
    <p:sldId id="434" r:id="rId7"/>
    <p:sldId id="435" r:id="rId8"/>
    <p:sldId id="436" r:id="rId9"/>
    <p:sldId id="409" r:id="rId10"/>
    <p:sldId id="410" r:id="rId11"/>
    <p:sldId id="411" r:id="rId12"/>
    <p:sldId id="414" r:id="rId13"/>
    <p:sldId id="437" r:id="rId14"/>
    <p:sldId id="438" r:id="rId15"/>
    <p:sldId id="419" r:id="rId16"/>
    <p:sldId id="420" r:id="rId17"/>
    <p:sldId id="440" r:id="rId18"/>
    <p:sldId id="441" r:id="rId19"/>
    <p:sldId id="445" r:id="rId20"/>
    <p:sldId id="449" r:id="rId21"/>
    <p:sldId id="423" r:id="rId22"/>
    <p:sldId id="424" r:id="rId23"/>
    <p:sldId id="349" r:id="rId24"/>
    <p:sldId id="448" r:id="rId25"/>
    <p:sldId id="427" r:id="rId26"/>
    <p:sldId id="405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47"/>
          </p14:sldIdLst>
        </p14:section>
        <p14:section name="Components" id="{E1C7AF4F-FC99-4C9E-856C-99328F265471}">
          <p14:sldIdLst>
            <p14:sldId id="406"/>
            <p14:sldId id="434"/>
            <p14:sldId id="435"/>
            <p14:sldId id="436"/>
            <p14:sldId id="409"/>
          </p14:sldIdLst>
        </p14:section>
        <p14:section name="Components Props" id="{4CA22876-EC0A-4A99-A3E6-812256BE1D3A}">
          <p14:sldIdLst>
            <p14:sldId id="410"/>
            <p14:sldId id="411"/>
          </p14:sldIdLst>
        </p14:section>
        <p14:section name="Component State" id="{F768A736-20E0-400E-BA2B-DDBE2D7DAE49}">
          <p14:sldIdLst>
            <p14:sldId id="414"/>
            <p14:sldId id="437"/>
            <p14:sldId id="438"/>
          </p14:sldIdLst>
        </p14:section>
        <p14:section name="Component Lifecycle" id="{BCF14A6F-0D65-46AE-9FF1-B7675AE912EB}">
          <p14:sldIdLst>
            <p14:sldId id="419"/>
            <p14:sldId id="420"/>
            <p14:sldId id="440"/>
            <p14:sldId id="441"/>
            <p14:sldId id="445"/>
            <p14:sldId id="449"/>
          </p14:sldIdLst>
        </p14:section>
        <p14:section name="Fetching Data" id="{21C87064-C852-4796-9D6C-5FB443904092}">
          <p14:sldIdLst>
            <p14:sldId id="423"/>
            <p14:sldId id="424"/>
          </p14:sldIdLst>
        </p14:section>
        <p14:section name="Conclusion" id="{10E03AB1-9AA8-4E86-9A64-D741901E50A2}">
          <p14:sldIdLst>
            <p14:sldId id="349"/>
            <p14:sldId id="448"/>
            <p14:sldId id="427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463A75"/>
    <a:srgbClr val="A69EC5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2037" autoAdjust="0"/>
  </p:normalViewPr>
  <p:slideViewPr>
    <p:cSldViewPr>
      <p:cViewPr>
        <p:scale>
          <a:sx n="114" d="100"/>
          <a:sy n="114" d="100"/>
        </p:scale>
        <p:origin x="-216" y="-66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6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1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241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state-and-lifecycl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1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8.png"/><Relationship Id="rId24" Type="http://schemas.openxmlformats.org/officeDocument/2006/relationships/image" Target="../media/image35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sx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How to Compose in React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28347" y="3807577"/>
            <a:ext cx="1871346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Components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145669" y="3312503"/>
            <a:ext cx="2870825" cy="2622337"/>
            <a:chOff x="7145669" y="3312503"/>
            <a:chExt cx="2870825" cy="262233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707E2EC1-0BDD-4BE6-9BB7-5F85B62CC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45669" y="3312503"/>
              <a:ext cx="2870825" cy="26223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BB01417-8182-413C-AE9D-96C942BECADD}"/>
                </a:ext>
              </a:extLst>
            </p:cNvPr>
            <p:cNvSpPr txBox="1"/>
            <p:nvPr/>
          </p:nvSpPr>
          <p:spPr>
            <a:xfrm rot="186021">
              <a:off x="7951979" y="4115840"/>
              <a:ext cx="12266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JSX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910F45E-422C-4780-988A-782B47B61B03}"/>
                </a:ext>
              </a:extLst>
            </p:cNvPr>
            <p:cNvSpPr txBox="1"/>
            <p:nvPr/>
          </p:nvSpPr>
          <p:spPr>
            <a:xfrm rot="186021">
              <a:off x="7463332" y="5032959"/>
              <a:ext cx="16514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component</a:t>
              </a:r>
              <a:endParaRPr kumimoji="0" lang="en-US" sz="2800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endParaRPr>
            </a:p>
          </p:txBody>
        </p:sp>
      </p:grpSp>
      <p:pic>
        <p:nvPicPr>
          <p:cNvPr id="25" name="Picture 2" descr="Резултат с изображение за js dom">
            <a:extLst>
              <a:ext uri="{FF2B5EF4-FFF2-40B4-BE49-F238E27FC236}">
                <a16:creationId xmlns:a16="http://schemas.microsoft.com/office/drawing/2014/main" xmlns="" id="{D9A18811-0AEB-4ABC-B6C1-83BC0829A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208" y="4282231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Props</a:t>
            </a:r>
            <a:r>
              <a:rPr lang="bg-BG" dirty="0"/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</a:t>
            </a:r>
          </a:p>
          <a:p>
            <a:r>
              <a:rPr lang="en-US" dirty="0"/>
              <a:t>Similar to HTML props – used to </a:t>
            </a:r>
            <a:r>
              <a:rPr lang="en-US" dirty="0">
                <a:solidFill>
                  <a:schemeClr val="accent1"/>
                </a:solidFill>
              </a:rPr>
              <a:t>pass data </a:t>
            </a:r>
            <a:r>
              <a:rPr lang="en-US" dirty="0"/>
              <a:t>to components</a:t>
            </a:r>
            <a:endParaRPr lang="bg-BG" dirty="0"/>
          </a:p>
          <a:p>
            <a:r>
              <a:rPr lang="en-US" dirty="0"/>
              <a:t>They should be considered </a:t>
            </a:r>
            <a:r>
              <a:rPr lang="en-US" dirty="0">
                <a:solidFill>
                  <a:schemeClr val="accent1"/>
                </a:solidFill>
              </a:rPr>
              <a:t>immutable</a:t>
            </a:r>
          </a:p>
          <a:p>
            <a:pPr lvl="1"/>
            <a:r>
              <a:rPr lang="en-US" dirty="0"/>
              <a:t>A component should </a:t>
            </a:r>
            <a:r>
              <a:rPr lang="en-US" dirty="0">
                <a:solidFill>
                  <a:schemeClr val="accent1"/>
                </a:solidFill>
              </a:rPr>
              <a:t>never modify </a:t>
            </a:r>
            <a:r>
              <a:rPr lang="en-US" dirty="0"/>
              <a:t>it's own props!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13" y="4343400"/>
            <a:ext cx="71628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function Welcome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(props) {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&lt;h1&gt;Hello, {props.name}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&lt;/h1&gt;; </a:t>
            </a:r>
          </a:p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Welcome.</a:t>
            </a:r>
            <a:r>
              <a:rPr lang="bg-BG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defaultProps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{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name: "Pesho"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xmlns="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699" y="4644623"/>
            <a:ext cx="3527425" cy="1154546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may set default 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6551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Storing and Modifying Data</a:t>
            </a:r>
            <a:endParaRPr lang="bg-BG"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1801016"/>
            <a:ext cx="3200400" cy="292338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 rot="225142">
            <a:off x="5429853" y="2686989"/>
            <a:ext cx="838200" cy="1707013"/>
            <a:chOff x="5408612" y="2590800"/>
            <a:chExt cx="838200" cy="1707013"/>
          </a:xfrm>
        </p:grpSpPr>
        <p:sp>
          <p:nvSpPr>
            <p:cNvPr id="2" name="TextBox 1"/>
            <p:cNvSpPr txBox="1"/>
            <p:nvPr/>
          </p:nvSpPr>
          <p:spPr>
            <a:xfrm>
              <a:off x="5408612" y="2590800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nsolas" panose="020B0609020204030204" pitchFamily="49" charset="0"/>
                </a:rPr>
                <a:t>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08612" y="3774593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OFF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637212" y="3147100"/>
              <a:ext cx="381000" cy="594414"/>
              <a:chOff x="2817812" y="2639066"/>
              <a:chExt cx="381000" cy="59441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Rectangle 2"/>
              <p:cNvSpPr/>
              <p:nvPr/>
            </p:nvSpPr>
            <p:spPr>
              <a:xfrm>
                <a:off x="2817812" y="2639066"/>
                <a:ext cx="381000" cy="93666"/>
              </a:xfrm>
              <a:prstGeom prst="rect">
                <a:avLst/>
              </a:prstGeom>
              <a:solidFill>
                <a:srgbClr val="463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17812" y="2732732"/>
                <a:ext cx="381000" cy="203540"/>
              </a:xfrm>
              <a:prstGeom prst="rect">
                <a:avLst/>
              </a:prstGeom>
              <a:solidFill>
                <a:srgbClr val="A69E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7812" y="2936272"/>
                <a:ext cx="381000" cy="297208"/>
              </a:xfrm>
              <a:prstGeom prst="rect">
                <a:avLst/>
              </a:prstGeom>
              <a:solidFill>
                <a:srgbClr val="463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093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dirty="0">
                <a:solidFill>
                  <a:schemeClr val="accent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dirty="0">
                <a:solidFill>
                  <a:schemeClr val="accent1"/>
                </a:solidFill>
              </a:rPr>
              <a:t>user input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system events</a:t>
            </a:r>
            <a:endParaRPr lang="bg-BG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and Initialization 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E32D2AF-5D61-4CDB-9AD8-2F09C6BB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90800"/>
            <a:ext cx="9907923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bg-BG" sz="1800" b="1" dirty="0">
                <a:latin typeface="Consolas" panose="020B0609020204030204" pitchFamily="49" charset="0"/>
              </a:rPr>
              <a:t> Button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bg-BG" sz="1800" b="1" dirty="0">
                <a:latin typeface="Consolas" panose="020B0609020204030204" pitchFamily="49" charset="0"/>
              </a:rPr>
              <a:t> React.Component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bg-BG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</a:rPr>
              <a:t>props</a:t>
            </a:r>
            <a:r>
              <a:rPr lang="bg-BG" sz="18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bg-BG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</a:rPr>
              <a:t>props</a:t>
            </a:r>
            <a:r>
              <a:rPr lang="bg-BG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this.state = {count: 0};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updateCount</a:t>
            </a:r>
            <a:r>
              <a:rPr lang="bg-BG" sz="18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this.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setState</a:t>
            </a:r>
            <a:r>
              <a:rPr lang="bg-BG" sz="1800" b="1" dirty="0">
                <a:latin typeface="Consolas" panose="020B0609020204030204" pitchFamily="49" charset="0"/>
              </a:rPr>
              <a:t>((prevState)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bg-BG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{ </a:t>
            </a:r>
            <a:r>
              <a:rPr lang="bg-BG" sz="1800" b="1" dirty="0">
                <a:latin typeface="Consolas" panose="020B0609020204030204" pitchFamily="49" charset="0"/>
              </a:rPr>
              <a:t>count: prevState.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bg-BG" sz="1800" b="1" dirty="0">
                <a:latin typeface="Consolas" panose="020B0609020204030204" pitchFamily="49" charset="0"/>
              </a:rPr>
              <a:t> + 1 });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render</a:t>
            </a:r>
            <a:r>
              <a:rPr lang="bg-BG" sz="1800" b="1" dirty="0">
                <a:latin typeface="Consolas" panose="020B0609020204030204" pitchFamily="49" charset="0"/>
              </a:rPr>
              <a:t>() {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bg-BG" sz="1800" b="1" dirty="0">
                <a:latin typeface="Consolas" panose="020B0609020204030204" pitchFamily="49" charset="0"/>
              </a:rPr>
              <a:t> (&lt;button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bg-BG" sz="1800" b="1" dirty="0">
                <a:latin typeface="Consolas" panose="020B0609020204030204" pitchFamily="49" charset="0"/>
              </a:rPr>
              <a:t>={this.updateCount</a:t>
            </a:r>
            <a:r>
              <a:rPr lang="en-US" sz="1800" b="1" dirty="0">
                <a:latin typeface="Consolas" panose="020B0609020204030204" pitchFamily="49" charset="0"/>
              </a:rPr>
              <a:t>.bind(this)</a:t>
            </a:r>
            <a:r>
              <a:rPr lang="bg-BG" sz="1800" b="1" dirty="0">
                <a:latin typeface="Consolas" panose="020B0609020204030204" pitchFamily="49" charset="0"/>
              </a:rPr>
              <a:t>}&gt;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	    </a:t>
            </a:r>
            <a:r>
              <a:rPr lang="bg-BG" sz="1800" b="1" dirty="0">
                <a:latin typeface="Consolas" panose="020B0609020204030204" pitchFamily="49" charset="0"/>
              </a:rPr>
              <a:t>Clicked {this.state.count} times&lt;/button&gt;);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779150-2FEE-489F-8B83-74A4F662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2652924"/>
            <a:ext cx="5480952" cy="16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F3DAD01-C79E-4DEA-8FFB-FADCD7A35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3E0361-4E69-40E1-AE8B-D8E2797B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used with </a:t>
            </a:r>
            <a:r>
              <a:rPr lang="en-US" dirty="0">
                <a:solidFill>
                  <a:schemeClr val="accent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dirty="0">
                <a:solidFill>
                  <a:schemeClr val="accent1"/>
                </a:solidFill>
              </a:rPr>
              <a:t>merged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 Overview</a:t>
            </a:r>
            <a:endParaRPr lang="bg-BG" dirty="0"/>
          </a:p>
        </p:txBody>
      </p:sp>
      <p:sp>
        <p:nvSpPr>
          <p:cNvPr id="21" name="Rectangle 20">
            <a:extLst/>
          </p:cNvPr>
          <p:cNvSpPr>
            <a:spLocks noChangeArrowheads="1"/>
          </p:cNvSpPr>
          <p:nvPr/>
        </p:nvSpPr>
        <p:spPr bwMode="auto">
          <a:xfrm>
            <a:off x="1140451" y="3275917"/>
            <a:ext cx="9907923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console.log(</a:t>
            </a:r>
            <a:r>
              <a:rPr lang="en-US" sz="3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this.state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[key]);</a:t>
            </a:r>
            <a:endParaRPr lang="bg-BG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Concepts, Usage and Event Hooks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3AE8C4E-D563-4EAB-B0DA-BACF84BF5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019221"/>
            <a:ext cx="2438400" cy="24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accent1"/>
                </a:solidFill>
              </a:rPr>
              <a:t>emit lifecycle events </a:t>
            </a:r>
            <a:r>
              <a:rPr lang="en-US" dirty="0"/>
              <a:t>during operation</a:t>
            </a:r>
          </a:p>
          <a:p>
            <a:pPr>
              <a:spcBef>
                <a:spcPts val="18000"/>
              </a:spcBef>
            </a:pPr>
            <a:r>
              <a:rPr lang="en-US" dirty="0"/>
              <a:t>Those events can be used to perform </a:t>
            </a:r>
            <a:r>
              <a:rPr lang="en-US" b="1" dirty="0">
                <a:solidFill>
                  <a:schemeClr val="accent1"/>
                </a:solidFill>
              </a:rPr>
              <a:t>initialization</a:t>
            </a:r>
            <a:r>
              <a:rPr lang="en-US" dirty="0"/>
              <a:t>, fetch </a:t>
            </a:r>
            <a:r>
              <a:rPr lang="en-US" b="1" dirty="0">
                <a:solidFill>
                  <a:schemeClr val="accent1"/>
                </a:solidFill>
              </a:rPr>
              <a:t>remote data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cleanup</a:t>
            </a:r>
            <a:r>
              <a:rPr lang="en-US" dirty="0"/>
              <a:t>, etc.</a:t>
            </a:r>
          </a:p>
          <a:p>
            <a:r>
              <a:rPr lang="en-US" dirty="0"/>
              <a:t>Detailed information: </a:t>
            </a:r>
            <a:r>
              <a:rPr lang="en-US" dirty="0">
                <a:hlinkClick r:id="rId2"/>
              </a:rPr>
              <a:t>https://reactjs.org/docs/state-and-lifecycle.html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Lifecycle</a:t>
            </a:r>
            <a:endParaRPr lang="bg-BG" dirty="0"/>
          </a:p>
        </p:txBody>
      </p:sp>
      <p:cxnSp>
        <p:nvCxnSpPr>
          <p:cNvPr id="17" name="Straight Arrow Connector 16"/>
          <p:cNvCxnSpPr>
            <a:stCxn id="9" idx="3"/>
            <a:endCxn id="14" idx="1"/>
          </p:cNvCxnSpPr>
          <p:nvPr/>
        </p:nvCxnSpPr>
        <p:spPr>
          <a:xfrm>
            <a:off x="3746612" y="2933700"/>
            <a:ext cx="13881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5" idx="1"/>
          </p:cNvCxnSpPr>
          <p:nvPr/>
        </p:nvCxnSpPr>
        <p:spPr>
          <a:xfrm>
            <a:off x="7054112" y="2933700"/>
            <a:ext cx="13881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1827212" y="2514600"/>
            <a:ext cx="1919400" cy="838200"/>
          </a:xfrm>
          <a:prstGeom prst="roundRect">
            <a:avLst/>
          </a:prstGeom>
          <a:solidFill>
            <a:srgbClr val="F3BE60">
              <a:alpha val="25098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Mount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34712" y="2514600"/>
            <a:ext cx="1919400" cy="838200"/>
          </a:xfrm>
          <a:prstGeom prst="roundRect">
            <a:avLst/>
          </a:prstGeom>
          <a:solidFill>
            <a:srgbClr val="F3BE60">
              <a:alpha val="25098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Update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8442212" y="2514600"/>
            <a:ext cx="1919400" cy="838200"/>
          </a:xfrm>
          <a:prstGeom prst="roundRect">
            <a:avLst/>
          </a:prstGeom>
          <a:solidFill>
            <a:srgbClr val="F3BE60">
              <a:alpha val="25098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Dismount</a:t>
            </a:r>
          </a:p>
        </p:txBody>
      </p:sp>
    </p:spTree>
    <p:extLst>
      <p:ext uri="{BB962C8B-B14F-4D97-AF65-F5344CB8AC3E}">
        <p14:creationId xmlns:p14="http://schemas.microsoft.com/office/powerpoint/2010/main" val="21053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31B41A5-A0D9-43BD-A8CD-FB24BB09E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600A5-27E0-4357-B158-646AE7EC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hook is </a:t>
            </a:r>
            <a:r>
              <a:rPr lang="en-US" dirty="0">
                <a:solidFill>
                  <a:schemeClr val="accent1"/>
                </a:solidFill>
              </a:rPr>
              <a:t>triggered</a:t>
            </a:r>
            <a:r>
              <a:rPr lang="en-US" dirty="0"/>
              <a:t> after your component has </a:t>
            </a:r>
            <a:r>
              <a:rPr lang="en-US" dirty="0">
                <a:solidFill>
                  <a:schemeClr val="accent1"/>
                </a:solidFill>
              </a:rPr>
              <a:t>been rendered</a:t>
            </a:r>
          </a:p>
          <a:p>
            <a:pPr lvl="1"/>
            <a:r>
              <a:rPr lang="en-US" dirty="0"/>
              <a:t>This is the point when you should </a:t>
            </a:r>
            <a:r>
              <a:rPr lang="en-US" dirty="0">
                <a:solidFill>
                  <a:schemeClr val="accent1"/>
                </a:solidFill>
              </a:rPr>
              <a:t>initiate AJAX </a:t>
            </a:r>
            <a:r>
              <a:rPr lang="en-US" dirty="0"/>
              <a:t>requests</a:t>
            </a:r>
          </a:p>
          <a:p>
            <a:pPr lvl="1"/>
            <a:r>
              <a:rPr lang="en-US" dirty="0"/>
              <a:t>Its good practice to add all your event listeners</a:t>
            </a:r>
          </a:p>
          <a:p>
            <a:pPr lvl="1"/>
            <a:r>
              <a:rPr lang="en-US" dirty="0"/>
              <a:t>Calling </a:t>
            </a:r>
            <a:r>
              <a:rPr lang="en-US" dirty="0" err="1">
                <a:solidFill>
                  <a:schemeClr val="accent1"/>
                </a:solidFill>
              </a:rPr>
              <a:t>setState</a:t>
            </a:r>
            <a:r>
              <a:rPr lang="en-US" dirty="0"/>
              <a:t> from this point on will cause a re-render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6107A08-7D28-4A5A-9D1C-A50BB940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componentDidMount</a:t>
            </a:r>
            <a:r>
              <a:rPr lang="en-US" dirty="0"/>
              <a:t>() Hook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DF8E72-9281-4236-A59E-D2F3BFEA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62400"/>
            <a:ext cx="7239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componetDidMount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('https://gitconnected.com')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.then((res) =&gt;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setState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user: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res.user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7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7345E7E-ACE9-4DB8-A1FF-ABACFCFF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7E9976-532B-4B20-9050-3279FA194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triggers this method when new </a:t>
            </a:r>
            <a:r>
              <a:rPr lang="en-US" dirty="0">
                <a:solidFill>
                  <a:schemeClr val="accent1"/>
                </a:solidFill>
              </a:rPr>
              <a:t>props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will</a:t>
            </a:r>
            <a:r>
              <a:rPr lang="en-US" dirty="0"/>
              <a:t> be </a:t>
            </a:r>
            <a:r>
              <a:rPr lang="en-US" dirty="0">
                <a:solidFill>
                  <a:schemeClr val="accent1"/>
                </a:solidFill>
              </a:rPr>
              <a:t>received</a:t>
            </a:r>
          </a:p>
          <a:p>
            <a:pPr lvl="1"/>
            <a:r>
              <a:rPr lang="en-US" dirty="0"/>
              <a:t>You can </a:t>
            </a:r>
            <a:r>
              <a:rPr lang="en-US" dirty="0">
                <a:solidFill>
                  <a:schemeClr val="accent1"/>
                </a:solidFill>
              </a:rPr>
              <a:t>check</a:t>
            </a:r>
            <a:r>
              <a:rPr lang="en-US" dirty="0"/>
              <a:t> if there are </a:t>
            </a:r>
            <a:r>
              <a:rPr lang="en-US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in the incoming props</a:t>
            </a:r>
          </a:p>
          <a:p>
            <a:pPr lvl="1"/>
            <a:r>
              <a:rPr lang="en-US" dirty="0"/>
              <a:t>A common use-case for this is resetting state based on a change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BFE1BEE-0C32-43A6-9D24-2454127B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componentWillReciveProps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5AFA19E-1B21-4092-9FA9-162BB95EA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429000"/>
            <a:ext cx="72390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componentWillReceiveProps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nextProps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if (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this.props.id !== nextProps.id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this.setState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feedContent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[]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04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D42D913-A784-4C8E-9282-1159FE07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C3446B-8CC4-4468-8BAF-0209EA2D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triggered right before the component </a:t>
            </a:r>
            <a:r>
              <a:rPr lang="en-US" dirty="0">
                <a:solidFill>
                  <a:schemeClr val="accent1"/>
                </a:solidFill>
              </a:rPr>
              <a:t>dismounts</a:t>
            </a:r>
          </a:p>
          <a:p>
            <a:pPr lvl="1"/>
            <a:r>
              <a:rPr lang="en-US" dirty="0"/>
              <a:t>Here you can </a:t>
            </a:r>
            <a:r>
              <a:rPr lang="en-US" dirty="0">
                <a:solidFill>
                  <a:schemeClr val="accent1"/>
                </a:solidFill>
              </a:rPr>
              <a:t>clean up </a:t>
            </a:r>
            <a:r>
              <a:rPr lang="en-US" dirty="0"/>
              <a:t>everything that was associated with the UI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D1030ED-E9F2-4D1B-9F27-501C4084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componentWillUnmount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70E953-524F-4E3D-94ED-6A577580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626895"/>
            <a:ext cx="10363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componentWillUnmount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window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removeEventListener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('resize',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this.resizeEventHandler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shouldComponentUpdate</a:t>
            </a:r>
            <a:r>
              <a:rPr lang="en-US" dirty="0"/>
              <a:t> – can be used to cancel an update</a:t>
            </a: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componentWillUpdate</a:t>
            </a:r>
            <a:r>
              <a:rPr lang="en-US" dirty="0"/>
              <a:t> – triggered before an update occurs</a:t>
            </a: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componentDidUpdate</a:t>
            </a:r>
            <a:r>
              <a:rPr lang="en-US" dirty="0"/>
              <a:t> – triggered after an update and may be used to resend AJAX requests</a:t>
            </a:r>
            <a:endParaRPr lang="en-US" b="1" noProof="1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componentDidCatch</a:t>
            </a:r>
            <a:r>
              <a:rPr lang="en-US" dirty="0"/>
              <a:t> – triggered when an </a:t>
            </a:r>
            <a:r>
              <a:rPr lang="en-US" dirty="0">
                <a:solidFill>
                  <a:schemeClr val="accent1"/>
                </a:solidFill>
              </a:rPr>
              <a:t>exception</a:t>
            </a:r>
            <a:r>
              <a:rPr lang="en-US" dirty="0"/>
              <a:t> is thrown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Lifecycle Hooks</a:t>
            </a:r>
          </a:p>
        </p:txBody>
      </p:sp>
    </p:spTree>
    <p:extLst>
      <p:ext uri="{BB962C8B-B14F-4D97-AF65-F5344CB8AC3E}">
        <p14:creationId xmlns:p14="http://schemas.microsoft.com/office/powerpoint/2010/main" val="136889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Fetching Remote Data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Fetch API</a:t>
            </a:r>
          </a:p>
        </p:txBody>
      </p:sp>
      <p:pic>
        <p:nvPicPr>
          <p:cNvPr id="3074" name="Picture 2" descr="Резултат с изображение за client server communication">
            <a:extLst>
              <a:ext uri="{FF2B5EF4-FFF2-40B4-BE49-F238E27FC236}">
                <a16:creationId xmlns:a16="http://schemas.microsoft.com/office/drawing/2014/main" xmlns="" id="{77A0BE63-D0AB-4E53-8D6F-C4B122E3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1485900"/>
            <a:ext cx="4876800" cy="292608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09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Fetch API provides an interface for fetching resources</a:t>
            </a:r>
          </a:p>
          <a:p>
            <a:pPr lvl="1"/>
            <a:r>
              <a:rPr lang="en-US" dirty="0"/>
              <a:t>This method takes one mandatory argument, the path</a:t>
            </a:r>
          </a:p>
          <a:p>
            <a:pPr lvl="1"/>
            <a:r>
              <a:rPr lang="en-US" dirty="0"/>
              <a:t>It returns a promise that resolves to the Response to that request</a:t>
            </a:r>
          </a:p>
          <a:p>
            <a:pPr lvl="1"/>
            <a:r>
              <a:rPr lang="en-US" dirty="0"/>
              <a:t>You can also pass in an </a:t>
            </a:r>
            <a:r>
              <a:rPr lang="en-US" dirty="0" err="1"/>
              <a:t>init</a:t>
            </a:r>
            <a:r>
              <a:rPr lang="en-US" dirty="0"/>
              <a:t> options object as the second argument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37" y="4903185"/>
            <a:ext cx="5715001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fetch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('https://api.github.com/users/</a:t>
            </a: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xapuu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((data)=&gt;</a:t>
            </a: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data.json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((d)=&gt;{console.log(d)})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((err)=&gt;{console.log(err)})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B3C202F-7272-4C68-8BD7-606D1F431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462" y="4903185"/>
            <a:ext cx="5943600" cy="1726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async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()=&gt; {</a:t>
            </a:r>
          </a:p>
          <a:p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d = 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await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fetch('https://api.github.com/users/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xapuu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forDisplay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await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d.json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       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console.log(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forDisplay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(e){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console.log('bam')}})()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1520ABC-3175-480B-AEE8-D38D658E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3873550"/>
            <a:ext cx="1647825" cy="828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D8A46A1-9687-41CA-9C16-FF78557F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62" y="3867150"/>
            <a:ext cx="2590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Components</a:t>
            </a:r>
            <a:r>
              <a:rPr lang="en-US" dirty="0"/>
              <a:t> are self-contained </a:t>
            </a:r>
            <a:r>
              <a:rPr lang="en-US" b="1" dirty="0">
                <a:solidFill>
                  <a:schemeClr val="accent1"/>
                </a:solidFill>
              </a:rPr>
              <a:t>reusable elements</a:t>
            </a:r>
          </a:p>
          <a:p>
            <a:pPr>
              <a:spcBef>
                <a:spcPts val="19800"/>
              </a:spcBef>
            </a:pPr>
            <a:r>
              <a:rPr lang="en-US" b="1" dirty="0">
                <a:solidFill>
                  <a:schemeClr val="accent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props</a:t>
            </a:r>
            <a:r>
              <a:rPr lang="en-US" dirty="0"/>
              <a:t> can be used to pass information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Lifecycle events </a:t>
            </a:r>
            <a:r>
              <a:rPr lang="en-US" dirty="0"/>
              <a:t>are fired during component operation</a:t>
            </a:r>
          </a:p>
          <a:p>
            <a:r>
              <a:rPr lang="en-US" dirty="0"/>
              <a:t>JSX supports the </a:t>
            </a:r>
            <a:r>
              <a:rPr lang="en-US" b="1" dirty="0">
                <a:solidFill>
                  <a:schemeClr val="accent1"/>
                </a:solidFill>
              </a:rPr>
              <a:t>Fetch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43166" y="2057400"/>
            <a:ext cx="2253081" cy="2438400"/>
          </a:xfrm>
          <a:prstGeom prst="rect">
            <a:avLst/>
          </a:prstGeom>
        </p:spPr>
      </p:pic>
      <p:sp>
        <p:nvSpPr>
          <p:cNvPr id="9" name="Rectangle 8">
            <a:extLst/>
          </p:cNvPr>
          <p:cNvSpPr>
            <a:spLocks noChangeArrowheads="1"/>
          </p:cNvSpPr>
          <p:nvPr/>
        </p:nvSpPr>
        <p:spPr bwMode="auto">
          <a:xfrm>
            <a:off x="608013" y="1973831"/>
            <a:ext cx="81534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Welcome extends React.Component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render()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&lt;h1&gt;Hello, {</a:t>
            </a:r>
            <a:r>
              <a:rPr lang="bg-BG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this.props.name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}&lt;/h1&gt;;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Components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Components, Advantages, Syntax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E10C71-7D8C-4822-9B02-CC0647D05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13" y="990600"/>
            <a:ext cx="5410200" cy="37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bg-BG" sz="4000" dirty="0"/>
              <a:t>omponents are like JavaScript functions</a:t>
            </a:r>
            <a:endParaRPr lang="en-US" sz="4000" dirty="0"/>
          </a:p>
          <a:p>
            <a:pPr lvl="1"/>
            <a:r>
              <a:rPr lang="bg-BG" sz="4000" dirty="0"/>
              <a:t>They </a:t>
            </a:r>
            <a:r>
              <a:rPr lang="en-US" sz="4000" dirty="0"/>
              <a:t>are </a:t>
            </a:r>
            <a:r>
              <a:rPr lang="en-US" sz="4000" b="1" dirty="0">
                <a:solidFill>
                  <a:schemeClr val="accent1"/>
                </a:solidFill>
              </a:rPr>
              <a:t>reusable</a:t>
            </a:r>
            <a:r>
              <a:rPr lang="en-US" sz="4000" dirty="0"/>
              <a:t> pieces that can be composed</a:t>
            </a:r>
          </a:p>
          <a:p>
            <a:pPr lvl="1"/>
            <a:r>
              <a:rPr lang="en-US" sz="4000" dirty="0"/>
              <a:t>You can customize them with </a:t>
            </a:r>
            <a:r>
              <a:rPr lang="en-US" sz="4000" b="1" dirty="0">
                <a:solidFill>
                  <a:schemeClr val="accent1"/>
                </a:solidFill>
              </a:rPr>
              <a:t>props</a:t>
            </a:r>
            <a:r>
              <a:rPr lang="en-US" sz="4000" dirty="0"/>
              <a:t> and </a:t>
            </a:r>
            <a:r>
              <a:rPr lang="en-US" sz="4000" b="1" dirty="0">
                <a:solidFill>
                  <a:schemeClr val="accent1"/>
                </a:solidFill>
              </a:rPr>
              <a:t>state</a:t>
            </a:r>
            <a:endParaRPr lang="bg-BG" sz="4000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Overview</a:t>
            </a:r>
            <a:endParaRPr lang="bg-BG" dirty="0"/>
          </a:p>
        </p:txBody>
      </p:sp>
      <p:sp>
        <p:nvSpPr>
          <p:cNvPr id="10" name="Rectangle 9">
            <a:extLst/>
          </p:cNvPr>
          <p:cNvSpPr>
            <a:spLocks noChangeArrowheads="1"/>
          </p:cNvSpPr>
          <p:nvPr/>
        </p:nvSpPr>
        <p:spPr bwMode="auto">
          <a:xfrm>
            <a:off x="608012" y="4107431"/>
            <a:ext cx="96011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Welcome extends React.Component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render()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&lt;h1&gt;Hello, {</a:t>
            </a:r>
            <a:r>
              <a:rPr lang="bg-BG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this.props.name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}&lt;/h1&gt;;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2" y="3650231"/>
            <a:ext cx="2122018" cy="194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9D472DA-02D4-40EF-8A76-C103ED217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0C32B9-182C-4166-A06A-C2B949BE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</a:t>
            </a:r>
            <a:r>
              <a:rPr lang="en-US" b="1" dirty="0">
                <a:solidFill>
                  <a:schemeClr val="accent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981200"/>
            <a:ext cx="8710763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Welcome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&lt;h1&gt;Hello, from React&lt;/h1&gt;;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&lt;h1&gt;C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from React&lt;/h1&gt;;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ComponentBlender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(&lt;div&gt;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&lt;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Welcome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&lt;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&lt;/div&gt;);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06" y="2133600"/>
            <a:ext cx="5561013" cy="2285671"/>
          </a:xfrm>
          <a:prstGeom prst="rect">
            <a:avLst/>
          </a:prstGeom>
        </p:spPr>
      </p:pic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739" y="4750632"/>
            <a:ext cx="2122980" cy="1757549"/>
          </a:xfrm>
          <a:prstGeom prst="rect">
            <a:avLst/>
          </a:prstGeom>
        </p:spPr>
      </p:pic>
      <p:sp>
        <p:nvSpPr>
          <p:cNvPr id="10" name="Rectangle 9">
            <a:extLst/>
          </p:cNvPr>
          <p:cNvSpPr>
            <a:spLocks noChangeArrowheads="1"/>
          </p:cNvSpPr>
          <p:nvPr/>
        </p:nvSpPr>
        <p:spPr bwMode="auto">
          <a:xfrm>
            <a:off x="3549416" y="5366742"/>
            <a:ext cx="5841200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ReactDOM.render(&lt;ComponentBlender /&gt;,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document.getElementById('container'));</a:t>
            </a:r>
          </a:p>
        </p:txBody>
      </p:sp>
    </p:spTree>
    <p:extLst>
      <p:ext uri="{BB962C8B-B14F-4D97-AF65-F5344CB8AC3E}">
        <p14:creationId xmlns:p14="http://schemas.microsoft.com/office/powerpoint/2010/main" val="17353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Encapsulate logic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Separate</a:t>
            </a:r>
            <a:r>
              <a:rPr lang="en-US" sz="4000" dirty="0"/>
              <a:t> your code</a:t>
            </a:r>
          </a:p>
          <a:p>
            <a:pPr lvl="1"/>
            <a:r>
              <a:rPr lang="en-US" sz="4000" dirty="0"/>
              <a:t>Easier to </a:t>
            </a:r>
            <a:r>
              <a:rPr lang="en-US" sz="4000" dirty="0">
                <a:solidFill>
                  <a:schemeClr val="accent1"/>
                </a:solidFill>
              </a:rPr>
              <a:t>maintain</a:t>
            </a:r>
            <a:r>
              <a:rPr lang="en-US" sz="4000" dirty="0"/>
              <a:t> and </a:t>
            </a:r>
            <a:r>
              <a:rPr lang="en-US" sz="4000" dirty="0">
                <a:solidFill>
                  <a:schemeClr val="accent1"/>
                </a:solidFill>
              </a:rPr>
              <a:t>debug</a:t>
            </a:r>
          </a:p>
          <a:p>
            <a:pPr lvl="1"/>
            <a:r>
              <a:rPr lang="en-US" sz="4000" dirty="0"/>
              <a:t>Allows </a:t>
            </a:r>
            <a:r>
              <a:rPr lang="en-US" sz="4000" dirty="0">
                <a:solidFill>
                  <a:schemeClr val="accent1"/>
                </a:solidFill>
              </a:rPr>
              <a:t>reusability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Declarative syntax </a:t>
            </a:r>
            <a:r>
              <a:rPr lang="en-US" sz="4000" dirty="0"/>
              <a:t>is easier to reason about</a:t>
            </a:r>
          </a:p>
          <a:p>
            <a:r>
              <a:rPr lang="en-US" sz="4000" dirty="0"/>
              <a:t>Components are neat</a:t>
            </a:r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9" name="Picture 2" descr="Резултат с изображение за react png">
            <a:extLst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896" y="1323443"/>
            <a:ext cx="1876916" cy="18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596" y="4953000"/>
            <a:ext cx="1343516" cy="1343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7262">
            <a:off x="9926487" y="3256453"/>
            <a:ext cx="1431734" cy="14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4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always start with </a:t>
            </a:r>
            <a:r>
              <a:rPr lang="en-US" dirty="0">
                <a:solidFill>
                  <a:schemeClr val="accent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dirty="0">
                <a:solidFill>
                  <a:schemeClr val="accent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– use </a:t>
            </a:r>
            <a:r>
              <a:rPr lang="en-US" dirty="0">
                <a:solidFill>
                  <a:schemeClr val="accent1"/>
                </a:solidFill>
              </a:rPr>
              <a:t>self-closing tags</a:t>
            </a:r>
          </a:p>
          <a:p>
            <a:r>
              <a:rPr lang="en-US" dirty="0">
                <a:solidFill>
                  <a:schemeClr val="accent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dirty="0">
                <a:solidFill>
                  <a:schemeClr val="accent1"/>
                </a:solidFill>
              </a:rPr>
              <a:t>props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44680"/>
            <a:ext cx="71628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A dropdown list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&lt;UserHead name='homeHeader'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&lt;Menu&gt;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Something&lt;/MenuItem&gt;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 Fun!&lt;/MenuItem&gt;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 Else&lt;/MenuItem&gt;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&lt;/Menu&gt;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/Dropdown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&gt;;</a:t>
            </a:r>
          </a:p>
        </p:txBody>
      </p:sp>
      <p:pic>
        <p:nvPicPr>
          <p:cNvPr id="1026" name="Picture 2" descr="Резултат с изображение за jsx">
            <a:hlinkClick r:id="rId2"/>
            <a:extLst>
              <a:ext uri="{FF2B5EF4-FFF2-40B4-BE49-F238E27FC236}">
                <a16:creationId xmlns:a16="http://schemas.microsoft.com/office/drawing/2014/main" xmlns="" id="{D053B0EE-E3A2-402D-8E52-787C2C8A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19" y="5008904"/>
            <a:ext cx="3777809" cy="151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Passing Data, Access and Usage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11D009-1F3F-4364-A8DD-18E9A76394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760676"/>
            <a:ext cx="3810000" cy="27565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36600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1852</TotalTime>
  <Words>1035</Words>
  <Application>Microsoft Office PowerPoint</Application>
  <PresentationFormat>По избор</PresentationFormat>
  <Paragraphs>227</Paragraphs>
  <Slides>25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26" baseType="lpstr">
      <vt:lpstr>SoftUni 16x9</vt:lpstr>
      <vt:lpstr>React Components</vt:lpstr>
      <vt:lpstr>Table of Contents</vt:lpstr>
      <vt:lpstr>Have a Question?</vt:lpstr>
      <vt:lpstr>Components Overview</vt:lpstr>
      <vt:lpstr>Components Overview</vt:lpstr>
      <vt:lpstr>Composition</vt:lpstr>
      <vt:lpstr>Advantages</vt:lpstr>
      <vt:lpstr>Component Syntax</vt:lpstr>
      <vt:lpstr>Component Props</vt:lpstr>
      <vt:lpstr>Component Props</vt:lpstr>
      <vt:lpstr>Component State</vt:lpstr>
      <vt:lpstr>Component State and Initialization </vt:lpstr>
      <vt:lpstr>Working With States Overview</vt:lpstr>
      <vt:lpstr>Component Lifecycle</vt:lpstr>
      <vt:lpstr>Component Lifecycle</vt:lpstr>
      <vt:lpstr>componentDidMount() Hook</vt:lpstr>
      <vt:lpstr>componentWillReciveProps () Hook</vt:lpstr>
      <vt:lpstr>componentWillUnmount () Hook</vt:lpstr>
      <vt:lpstr>Other Lifecycle Hooks</vt:lpstr>
      <vt:lpstr>Fetching Remote Data</vt:lpstr>
      <vt:lpstr>Fetch API</vt:lpstr>
      <vt:lpstr>Summary</vt:lpstr>
      <vt:lpstr>React Components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Components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Admin</cp:lastModifiedBy>
  <cp:revision>101</cp:revision>
  <dcterms:created xsi:type="dcterms:W3CDTF">2014-01-02T17:00:34Z</dcterms:created>
  <dcterms:modified xsi:type="dcterms:W3CDTF">2018-12-19T17:42:28Z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