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28" r:id="rId5"/>
    <p:sldId id="413" r:id="rId6"/>
    <p:sldId id="452" r:id="rId7"/>
    <p:sldId id="453" r:id="rId8"/>
    <p:sldId id="414" r:id="rId9"/>
    <p:sldId id="454" r:id="rId10"/>
    <p:sldId id="415" r:id="rId11"/>
    <p:sldId id="451" r:id="rId12"/>
    <p:sldId id="457" r:id="rId13"/>
    <p:sldId id="459" r:id="rId14"/>
    <p:sldId id="460" r:id="rId15"/>
    <p:sldId id="456" r:id="rId16"/>
    <p:sldId id="444" r:id="rId17"/>
    <p:sldId id="447" r:id="rId18"/>
    <p:sldId id="448" r:id="rId19"/>
    <p:sldId id="349" r:id="rId20"/>
    <p:sldId id="449" r:id="rId21"/>
    <p:sldId id="427" r:id="rId22"/>
    <p:sldId id="40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8"/>
          </p14:sldIdLst>
        </p14:section>
        <p14:section name="HOC Overview" id="{9F2C4367-1787-4F29-ADA0-22A6C50E914D}">
          <p14:sldIdLst>
            <p14:sldId id="413"/>
            <p14:sldId id="452"/>
            <p14:sldId id="453"/>
            <p14:sldId id="414"/>
            <p14:sldId id="454"/>
            <p14:sldId id="415"/>
          </p14:sldIdLst>
        </p14:section>
        <p14:section name="Practical Application" id="{B5E5F026-ECCF-494E-B0F7-370D6E232971}">
          <p14:sldIdLst>
            <p14:sldId id="451"/>
            <p14:sldId id="457"/>
            <p14:sldId id="459"/>
            <p14:sldId id="460"/>
          </p14:sldIdLst>
        </p14:section>
        <p14:section name="Conventions" id="{783B48FD-EE46-4BBF-8F8F-93E7323B1AEC}">
          <p14:sldIdLst>
            <p14:sldId id="456"/>
            <p14:sldId id="444"/>
            <p14:sldId id="447"/>
            <p14:sldId id="448"/>
          </p14:sldIdLst>
        </p14:section>
        <p14:section name="Conclusion" id="{10E03AB1-9AA8-4E86-9A64-D741901E50A2}">
          <p14:sldIdLst>
            <p14:sldId id="349"/>
            <p14:sldId id="449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5C7"/>
    <a:srgbClr val="F3BE60"/>
    <a:srgbClr val="2F7D96"/>
    <a:srgbClr val="00B050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533" autoAdjust="0"/>
  </p:normalViewPr>
  <p:slideViewPr>
    <p:cSldViewPr>
      <p:cViewPr>
        <p:scale>
          <a:sx n="116" d="100"/>
          <a:sy n="116" d="100"/>
        </p:scale>
        <p:origin x="-108" y="-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22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6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Higher Order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Composition</a:t>
            </a:r>
          </a:p>
          <a:p>
            <a:r>
              <a:rPr lang="en-US" dirty="0"/>
              <a:t>and Decoration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99632" y="3806198"/>
            <a:ext cx="9287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 rot="5400000">
            <a:off x="8532812" y="3927335"/>
            <a:ext cx="2362200" cy="2362200"/>
            <a:chOff x="7466012" y="4038600"/>
            <a:chExt cx="2362200" cy="2362200"/>
          </a:xfrm>
          <a:solidFill>
            <a:srgbClr val="2F7D96"/>
          </a:solidFill>
        </p:grpSpPr>
        <p:sp>
          <p:nvSpPr>
            <p:cNvPr id="3" name="Partial Circle 2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Partial Circle 16"/>
            <p:cNvSpPr/>
            <p:nvPr/>
          </p:nvSpPr>
          <p:spPr>
            <a:xfrm>
              <a:off x="7466012" y="4038600"/>
              <a:ext cx="2362200" cy="2362200"/>
            </a:xfrm>
            <a:prstGeom prst="pie">
              <a:avLst>
                <a:gd name="adj1" fmla="val 16154871"/>
                <a:gd name="adj2" fmla="val 21580915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8212" y="5222735"/>
            <a:ext cx="800100" cy="722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50868" y="4191000"/>
            <a:ext cx="824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0100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1010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0011</a:t>
            </a:r>
          </a:p>
        </p:txBody>
      </p:sp>
      <p:cxnSp>
        <p:nvCxnSpPr>
          <p:cNvPr id="18" name="Connector: Elbow 17"/>
          <p:cNvCxnSpPr>
            <a:stCxn id="9" idx="3"/>
            <a:endCxn id="13" idx="0"/>
          </p:cNvCxnSpPr>
          <p:nvPr/>
        </p:nvCxnSpPr>
        <p:spPr>
          <a:xfrm>
            <a:off x="9675812" y="4698832"/>
            <a:ext cx="552450" cy="523903"/>
          </a:xfrm>
          <a:prstGeom prst="bentConnector2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Uses for Higher-Order Components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94" y="1981200"/>
            <a:ext cx="3219636" cy="25908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213310" y="2193330"/>
            <a:ext cx="1795502" cy="1786904"/>
            <a:chOff x="4303519" y="1239858"/>
            <a:chExt cx="3615083" cy="35977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519" y="2755798"/>
              <a:ext cx="2081836" cy="20818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28" y="1239858"/>
              <a:ext cx="2458474" cy="245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Style – AJAX </a:t>
            </a:r>
            <a:r>
              <a:rPr lang="en-US" dirty="0" err="1"/>
              <a:t>Preloader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929" y="1219200"/>
            <a:ext cx="10558966" cy="5192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export default 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preloader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constructor(props)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super(props);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{ ready: false,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[]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this.props.request().then(data =&gt; this.receiveData(data));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receiveData(data) { this.setState({ ready: true, data });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(this.state.ready)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data={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this.state.data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(&lt;div className="loading"&gt;Loading &amp;hellip;&lt;/div&gt;);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}};}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084686" y="1219200"/>
            <a:ext cx="2286000" cy="2106694"/>
            <a:chOff x="8990012" y="1545395"/>
            <a:chExt cx="2286000" cy="210669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90012" y="1967800"/>
              <a:ext cx="22860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.loading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padding: 20px;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background: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animation: pulse 1s infinite;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@keyframes pulse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50%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#537db4;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white;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100% {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background-color: rgba(42, 65, 92,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    color: rgba(255, 255, 255, 0.5);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    }</a:t>
              </a:r>
            </a:p>
            <a:p>
              <a:pPr>
                <a:buClr>
                  <a:srgbClr val="F2B254"/>
                </a:buClr>
                <a:buSzPct val="100000"/>
              </a:pPr>
              <a:r>
                <a:rPr lang="en-US" sz="5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}</a:t>
              </a:r>
              <a:endParaRPr lang="en-US" sz="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990012" y="1545395"/>
              <a:ext cx="2286000" cy="422405"/>
            </a:xfrm>
            <a:prstGeom prst="rect">
              <a:avLst/>
            </a:prstGeom>
            <a:solidFill>
              <a:srgbClr val="D9D5C7">
                <a:alpha val="5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</a:pPr>
              <a:r>
                <a:rPr lang="en-US" sz="1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sym typeface="Wingdings" pitchFamily="2" charset="2"/>
                </a:rPr>
                <a:t>preloader.css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13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– Authorized Routes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929" y="1143000"/>
            <a:ext cx="10558966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function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function ({ role, ...rest })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inRole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allowedRoles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return &lt;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{...rest}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&lt;h1&gt;Not Authorized&lt;/h1&gt;;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323012" y="1710392"/>
            <a:ext cx="3155980" cy="510778"/>
          </a:xfrm>
          <a:prstGeom prst="wedgeRoundRectCallout">
            <a:avLst>
              <a:gd name="adj1" fmla="val -47011"/>
              <a:gd name="adj2" fmla="val -85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929" y="4648200"/>
            <a:ext cx="10558966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AdminRoute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ModeratorRoute =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protectedRoute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(['admin', 'moderator'], inRole);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const MyProtectedRoute = AdminRoute(MyComponent);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731786"/>
            <a:ext cx="3308380" cy="510778"/>
          </a:xfrm>
          <a:prstGeom prst="wedgeRoundRectCallout">
            <a:avLst>
              <a:gd name="adj1" fmla="val -31181"/>
              <a:gd name="adj2" fmla="val 166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authorized routes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14929" y="5906631"/>
            <a:ext cx="10558966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&lt;Route path="/admin" component={MyProtectedRoute}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399623" y="3741019"/>
            <a:ext cx="3155980" cy="510778"/>
          </a:xfrm>
          <a:prstGeom prst="wedgeRoundRectCallout">
            <a:avLst>
              <a:gd name="adj1" fmla="val -34895"/>
              <a:gd name="adj2" fmla="val -95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can be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7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automatically handle </a:t>
            </a:r>
            <a:r>
              <a:rPr lang="en-US" dirty="0">
                <a:solidFill>
                  <a:schemeClr val="accent1"/>
                </a:solidFill>
              </a:rPr>
              <a:t>external state</a:t>
            </a:r>
            <a:r>
              <a:rPr lang="en-US" dirty="0"/>
              <a:t> change</a:t>
            </a:r>
          </a:p>
          <a:p>
            <a:pPr>
              <a:spcBef>
                <a:spcPts val="27000"/>
              </a:spcBef>
            </a:pPr>
            <a:r>
              <a:rPr lang="en-US" dirty="0"/>
              <a:t>Similar to 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State Management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408112" y="2895600"/>
            <a:ext cx="2057400" cy="1600200"/>
          </a:xfrm>
          <a:prstGeom prst="flowChartMagneticDisk">
            <a:avLst/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+mj-lt"/>
              </a:rPr>
              <a:t>Data Source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32312" y="3048000"/>
            <a:ext cx="6248400" cy="1371600"/>
          </a:xfrm>
          <a:prstGeom prst="roundRect">
            <a:avLst>
              <a:gd name="adj" fmla="val 9394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getData()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handleChange()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532812" y="3162543"/>
            <a:ext cx="2081100" cy="1142514"/>
          </a:xfrm>
          <a:prstGeom prst="roundRect">
            <a:avLst>
              <a:gd name="adj" fmla="val 10846"/>
            </a:avLst>
          </a:prstGeom>
          <a:solidFill>
            <a:srgbClr val="F3BE60">
              <a:alpha val="25098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latin typeface="+mj-lt"/>
              </a:rPr>
              <a:t>Component</a:t>
            </a:r>
          </a:p>
        </p:txBody>
      </p:sp>
      <p:cxnSp>
        <p:nvCxnSpPr>
          <p:cNvPr id="9" name="Connector: Elbow 8"/>
          <p:cNvCxnSpPr>
            <a:cxnSpLocks/>
            <a:endCxn id="7" idx="1"/>
          </p:cNvCxnSpPr>
          <p:nvPr/>
        </p:nvCxnSpPr>
        <p:spPr>
          <a:xfrm flipV="1">
            <a:off x="7694612" y="3733800"/>
            <a:ext cx="838200" cy="304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541712" y="3505200"/>
            <a:ext cx="1257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656012" y="4038600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484812" y="2057400"/>
            <a:ext cx="3155980" cy="510778"/>
          </a:xfrm>
          <a:prstGeom prst="wedgeRoundRectCallout">
            <a:avLst>
              <a:gd name="adj1" fmla="val -38582"/>
              <a:gd name="adj2" fmla="val 176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6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Conventions and Caveats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00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>
                <a:solidFill>
                  <a:schemeClr val="accent1"/>
                </a:solidFill>
              </a:rPr>
              <a:t>overriding</a:t>
            </a:r>
            <a:r>
              <a:rPr lang="en-US" dirty="0"/>
              <a:t> methods</a:t>
            </a:r>
          </a:p>
          <a:p>
            <a:r>
              <a:rPr lang="en-US" dirty="0"/>
              <a:t>Pass </a:t>
            </a:r>
            <a:r>
              <a:rPr lang="en-US" dirty="0">
                <a:solidFill>
                  <a:schemeClr val="accent1"/>
                </a:solidFill>
              </a:rPr>
              <a:t>unrelated props </a:t>
            </a:r>
            <a:r>
              <a:rPr lang="en-US" dirty="0"/>
              <a:t>to the wrapped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5212" y="2946052"/>
            <a:ext cx="10286585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{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= this.props;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 injectedProp = someStateOrInstanceMethod;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&lt;WrappedComponent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injectedProp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...passThroughProps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894012" y="2590800"/>
            <a:ext cx="4756180" cy="510778"/>
          </a:xfrm>
          <a:prstGeom prst="wedgeRoundRectCallout">
            <a:avLst>
              <a:gd name="adj1" fmla="val -36211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props, related to the HOC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360612" y="5791200"/>
            <a:ext cx="3886200" cy="510778"/>
          </a:xfrm>
          <a:prstGeom prst="wedgeRoundRectCallout">
            <a:avLst>
              <a:gd name="adj1" fmla="val -30546"/>
              <a:gd name="adj2" fmla="val -106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through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rest props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09637" y="4670822"/>
            <a:ext cx="2246975" cy="510778"/>
          </a:xfrm>
          <a:prstGeom prst="wedgeRoundRectCallout">
            <a:avLst>
              <a:gd name="adj1" fmla="val -63974"/>
              <a:gd name="adj2" fmla="val 13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</a:t>
            </a:r>
            <a:r>
              <a:rPr lang="en-US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Maximize composability </a:t>
            </a:r>
            <a:r>
              <a:rPr lang="en-US" dirty="0"/>
              <a:t>with higher-order functions</a:t>
            </a:r>
          </a:p>
          <a:p>
            <a:r>
              <a:rPr lang="en-US" dirty="0"/>
              <a:t>Wrap the </a:t>
            </a:r>
            <a:r>
              <a:rPr lang="en-US" dirty="0">
                <a:solidFill>
                  <a:schemeClr val="accent1"/>
                </a:solidFill>
              </a:rPr>
              <a:t>display name </a:t>
            </a:r>
            <a:r>
              <a:rPr lang="en-US" dirty="0"/>
              <a:t>for 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Approaches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1412" y="2622886"/>
            <a:ext cx="9906000" cy="38541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withSubscription(WrappedComponent)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WithSubscription.displayName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`WithSubscription(${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(WrappedComponent)})`;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WithSubscription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WrappedComponent.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'Component';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5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HOCs inside the </a:t>
            </a:r>
            <a:r>
              <a:rPr lang="en-US" dirty="0">
                <a:solidFill>
                  <a:schemeClr val="accent1"/>
                </a:solidFill>
              </a:rPr>
              <a:t>render method </a:t>
            </a:r>
            <a:r>
              <a:rPr lang="en-US" dirty="0"/>
              <a:t>of a component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new class definition </a:t>
            </a:r>
            <a:r>
              <a:rPr lang="en-US" dirty="0"/>
              <a:t>will be created on </a:t>
            </a:r>
            <a:r>
              <a:rPr lang="en-US" dirty="0">
                <a:solidFill>
                  <a:schemeClr val="accent1"/>
                </a:solidFill>
              </a:rPr>
              <a:t>every</a:t>
            </a:r>
            <a:r>
              <a:rPr lang="en-US" dirty="0"/>
              <a:t> rendering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must be </a:t>
            </a:r>
            <a:r>
              <a:rPr lang="en-US" dirty="0">
                <a:solidFill>
                  <a:schemeClr val="accent1"/>
                </a:solidFill>
              </a:rPr>
              <a:t>copied</a:t>
            </a:r>
          </a:p>
          <a:p>
            <a:pPr lvl="1"/>
            <a:r>
              <a:rPr lang="en-US" dirty="0"/>
              <a:t>Or place them </a:t>
            </a:r>
            <a:r>
              <a:rPr lang="en-US" dirty="0">
                <a:solidFill>
                  <a:schemeClr val="accent1"/>
                </a:solidFill>
              </a:rPr>
              <a:t>outside</a:t>
            </a:r>
            <a:r>
              <a:rPr lang="en-US" dirty="0"/>
              <a:t>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1412" y="4267200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hoist-non-react-statics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enhance(WrappedComponent)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Enhance extends React.Component {</a:t>
            </a:r>
            <a:r>
              <a:rPr lang="en-US" sz="2000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/*...*/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hoistNonReactStatic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(Enhance, WrappedComponent);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Enhance;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542212" y="3429000"/>
            <a:ext cx="3259577" cy="510778"/>
          </a:xfrm>
          <a:prstGeom prst="wedgeRoundRectCallout">
            <a:avLst>
              <a:gd name="adj1" fmla="val -35710"/>
              <a:gd name="adj2" fmla="val 1271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external library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HOCs</a:t>
            </a:r>
            <a:r>
              <a:rPr lang="en-US" sz="3200" dirty="0"/>
              <a:t> can be used to </a:t>
            </a:r>
            <a:r>
              <a:rPr lang="en-US" sz="3200" dirty="0">
                <a:solidFill>
                  <a:schemeClr val="accent1"/>
                </a:solidFill>
              </a:rPr>
              <a:t>reduce boilerplate </a:t>
            </a:r>
            <a:r>
              <a:rPr lang="en-US" sz="3200" dirty="0"/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Many libraries use HOCs for </a:t>
            </a:r>
            <a:r>
              <a:rPr lang="en-US" sz="3200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Follow the </a:t>
            </a:r>
            <a:r>
              <a:rPr lang="en-US" sz="3200" dirty="0">
                <a:solidFill>
                  <a:schemeClr val="accent1"/>
                </a:solidFill>
              </a:rPr>
              <a:t>best practices </a:t>
            </a:r>
            <a:r>
              <a:rPr lang="en-US" sz="3200" dirty="0"/>
              <a:t>to avoid pitfalls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Higher-Order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6529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Higher-Order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HOC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Practical Application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Best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Composition and Decoration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06" y="2374418"/>
            <a:ext cx="2157412" cy="19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438159"/>
            <a:ext cx="3273425" cy="18415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Notched Right Arrow 25"/>
          <p:cNvSpPr/>
          <p:nvPr/>
        </p:nvSpPr>
        <p:spPr>
          <a:xfrm>
            <a:off x="39608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32" name="Notched Right Arrow 31"/>
          <p:cNvSpPr/>
          <p:nvPr/>
        </p:nvSpPr>
        <p:spPr>
          <a:xfrm>
            <a:off x="7542212" y="3130309"/>
            <a:ext cx="609600" cy="457200"/>
          </a:xfrm>
          <a:prstGeom prst="notchedRightArrow">
            <a:avLst/>
          </a:prstGeom>
          <a:solidFill>
            <a:srgbClr val="00B050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2935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higher-order functions</a:t>
            </a:r>
            <a:r>
              <a:rPr lang="en-US" dirty="0"/>
              <a:t>" mean?</a:t>
            </a:r>
          </a:p>
          <a:p>
            <a:pPr lvl="1"/>
            <a:r>
              <a:rPr lang="en-US" dirty="0"/>
              <a:t>Take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 as argument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 function </a:t>
            </a:r>
            <a:r>
              <a:rPr lang="en-US" dirty="0"/>
              <a:t>as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718940"/>
            <a:ext cx="10406566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(functionsArr)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func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functionsArr)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last = function() {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console.error("last");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spcBef>
                <a:spcPts val="1800"/>
              </a:spcBef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invokeAll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=&gt; console.info('first'), () =&gt; console.warn('second'), last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57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reducer</a:t>
            </a:r>
            <a:r>
              <a:rPr lang="en-US" dirty="0"/>
              <a:t> applies a function over a sequence of elements to produce a single result, a.k.a.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function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Reducer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514600"/>
            <a:ext cx="1040656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(arr,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[0];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(let nextElement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arr.slice(1))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result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(result, nextElement);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35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reduce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([5, 10, 20], (a,b) =&gt; a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b);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1000</a:t>
            </a:r>
          </a:p>
        </p:txBody>
      </p:sp>
    </p:spTree>
    <p:extLst>
      <p:ext uri="{BB962C8B-B14F-4D97-AF65-F5344CB8AC3E}">
        <p14:creationId xmlns:p14="http://schemas.microsoft.com/office/powerpoint/2010/main" val="6134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higher-order component </a:t>
            </a:r>
            <a:r>
              <a:rPr lang="en-US" dirty="0"/>
              <a:t>(HOC) is a function that </a:t>
            </a:r>
            <a:r>
              <a:rPr lang="en-US" dirty="0">
                <a:solidFill>
                  <a:schemeClr val="accent1"/>
                </a:solidFill>
              </a:rPr>
              <a:t>takes a component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a new </a:t>
            </a:r>
            <a:r>
              <a:rPr lang="en-US" dirty="0">
                <a:solidFill>
                  <a:schemeClr val="accent1"/>
                </a:solidFill>
              </a:rPr>
              <a:t>enhanced component</a:t>
            </a:r>
          </a:p>
          <a:p>
            <a:pPr lvl="1"/>
            <a:r>
              <a:rPr lang="en-US" dirty="0"/>
              <a:t>An advanced </a:t>
            </a:r>
            <a:r>
              <a:rPr lang="en-US" dirty="0">
                <a:solidFill>
                  <a:schemeClr val="accent1"/>
                </a:solidFill>
              </a:rPr>
              <a:t>composition pattern</a:t>
            </a:r>
          </a:p>
          <a:p>
            <a:pPr lvl="1"/>
            <a:r>
              <a:rPr lang="en-US" dirty="0"/>
              <a:t>Used by most third-party libraries (</a:t>
            </a:r>
            <a:r>
              <a:rPr lang="en-US" dirty="0">
                <a:solidFill>
                  <a:schemeClr val="accent1"/>
                </a:solidFill>
              </a:rPr>
              <a:t>Redux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Relay</a:t>
            </a:r>
            <a:r>
              <a:rPr lang="en-US" dirty="0"/>
              <a:t>, etc.)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4953110"/>
            <a:ext cx="5333998" cy="12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1120" y="4114800"/>
            <a:ext cx="10286585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BoundForm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withBinding(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values);</a:t>
            </a:r>
          </a:p>
        </p:txBody>
      </p:sp>
    </p:spTree>
    <p:extLst>
      <p:ext uri="{BB962C8B-B14F-4D97-AF65-F5344CB8AC3E}">
        <p14:creationId xmlns:p14="http://schemas.microsoft.com/office/powerpoint/2010/main" val="39186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of component lifecycle events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9446" y="2179587"/>
            <a:ext cx="10558966" cy="3992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logged(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class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extends React.Component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componentDidMount()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console.log(`${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.displayName} mounted`);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render()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return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WrappedComponent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{...this.props} /&gt;;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46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dirty="0">
                <a:solidFill>
                  <a:schemeClr val="accent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dirty="0">
                <a:solidFill>
                  <a:schemeClr val="accent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for:</a:t>
            </a:r>
          </a:p>
          <a:p>
            <a:pPr lvl="1"/>
            <a:r>
              <a:rPr lang="en-US" dirty="0"/>
              <a:t>Managing </a:t>
            </a:r>
            <a:r>
              <a:rPr lang="en-US" dirty="0">
                <a:solidFill>
                  <a:schemeClr val="accent1"/>
                </a:solidFill>
              </a:rPr>
              <a:t>form input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dirty="0">
                <a:solidFill>
                  <a:schemeClr val="accent1"/>
                </a:solidFill>
              </a:rPr>
              <a:t>business logic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1600200"/>
            <a:ext cx="3011488" cy="180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3581400"/>
            <a:ext cx="2292717" cy="22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1956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1102</TotalTime>
  <Words>1067</Words>
  <Application>Microsoft Office PowerPoint</Application>
  <PresentationFormat>По избор</PresentationFormat>
  <Paragraphs>225</Paragraphs>
  <Slides>21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2" baseType="lpstr">
      <vt:lpstr>SoftUni 16x9</vt:lpstr>
      <vt:lpstr>Higher Order Components</vt:lpstr>
      <vt:lpstr>Table of Contents</vt:lpstr>
      <vt:lpstr>Have a Question?</vt:lpstr>
      <vt:lpstr>Higher-Order Components</vt:lpstr>
      <vt:lpstr>Higher-Order Functions </vt:lpstr>
      <vt:lpstr>Example: Reducer Function</vt:lpstr>
      <vt:lpstr>Higher-Order Components</vt:lpstr>
      <vt:lpstr>HOC Example</vt:lpstr>
      <vt:lpstr>Advantages</vt:lpstr>
      <vt:lpstr>Practical Application</vt:lpstr>
      <vt:lpstr>Composing Style – AJAX Preloader</vt:lpstr>
      <vt:lpstr>Composing Routing – Authorized Routes</vt:lpstr>
      <vt:lpstr>Composing State Management</vt:lpstr>
      <vt:lpstr>Best Practices</vt:lpstr>
      <vt:lpstr>HOC Approaches</vt:lpstr>
      <vt:lpstr>HOC Approaches (2)</vt:lpstr>
      <vt:lpstr>Caveats</vt:lpstr>
      <vt:lpstr>Summary</vt:lpstr>
      <vt:lpstr>Higher-Order Components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74</cp:revision>
  <dcterms:created xsi:type="dcterms:W3CDTF">2014-01-02T17:00:34Z</dcterms:created>
  <dcterms:modified xsi:type="dcterms:W3CDTF">2018-12-28T19:46:49Z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