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10287000" cx="18288000"/>
  <p:notesSz cx="6858000" cy="9144000"/>
  <p:embeddedFontLst>
    <p:embeddedFont>
      <p:font typeface="Montserrat"/>
      <p:bold r:id="rId46"/>
      <p:boldItalic r:id="rId47"/>
    </p:embeddedFont>
    <p:embeddedFont>
      <p:font typeface="Poppins"/>
      <p:bold r:id="rId48"/>
      <p:boldItalic r:id="rId49"/>
    </p:embeddedFont>
    <p:embeddedFont>
      <p:font typeface="Bell M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iSH/8E1Tf8gM110X5vUqoxccym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71E1D1-E7D1-49A6-A263-8800C9CF9238}">
  <a:tblStyle styleId="{6C71E1D1-E7D1-49A6-A263-8800C9CF92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-bold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-bold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ellMT-bold.fntdata"/><Relationship Id="rId50" Type="http://schemas.openxmlformats.org/officeDocument/2006/relationships/font" Target="fonts/BellMT-regular.fntdata"/><Relationship Id="rId53" Type="http://schemas.openxmlformats.org/officeDocument/2006/relationships/font" Target="fonts/BellMT-boldItalic.fntdata"/><Relationship Id="rId52" Type="http://schemas.openxmlformats.org/officeDocument/2006/relationships/font" Target="fonts/BellM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Relationship Id="rId4" Type="http://schemas.openxmlformats.org/officeDocument/2006/relationships/image" Target="../media/image27.jpg"/><Relationship Id="rId5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Relationship Id="rId5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jpg"/><Relationship Id="rId4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jpg"/><Relationship Id="rId4" Type="http://schemas.openxmlformats.org/officeDocument/2006/relationships/image" Target="../media/image25.jpg"/><Relationship Id="rId5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056107" y="5186947"/>
            <a:ext cx="9323926" cy="9323926"/>
            <a:chOff x="0" y="0"/>
            <a:chExt cx="812800" cy="8128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6472344" y="2146970"/>
            <a:ext cx="11396676" cy="1331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393" u="none" cap="none" strike="noStrike">
                <a:solidFill>
                  <a:srgbClr val="FFBD59"/>
                </a:solidFill>
                <a:latin typeface="Bell MT"/>
                <a:ea typeface="Bell MT"/>
                <a:cs typeface="Bell MT"/>
                <a:sym typeface="Bell MT"/>
              </a:rPr>
              <a:t>ATORI -: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082065" y="4337232"/>
            <a:ext cx="10177235" cy="403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54" u="none" cap="none" strike="noStrike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THE ARTISANAL CORPORATE GIFTING APP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1" y="1398247"/>
            <a:ext cx="3581400" cy="74407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94" name="Google Shape;94;p1"/>
          <p:cNvGrpSpPr/>
          <p:nvPr/>
        </p:nvGrpSpPr>
        <p:grpSpPr>
          <a:xfrm>
            <a:off x="1371600" y="1050508"/>
            <a:ext cx="3962400" cy="8122014"/>
            <a:chOff x="0" y="0"/>
            <a:chExt cx="2620010" cy="5182870"/>
          </a:xfrm>
        </p:grpSpPr>
        <p:sp>
          <p:nvSpPr>
            <p:cNvPr id="95" name="Google Shape;95;p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0"/>
          <p:cNvGrpSpPr/>
          <p:nvPr/>
        </p:nvGrpSpPr>
        <p:grpSpPr>
          <a:xfrm>
            <a:off x="12788540" y="2998326"/>
            <a:ext cx="8941519" cy="8941519"/>
            <a:chOff x="0" y="0"/>
            <a:chExt cx="812800" cy="812800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0"/>
          <p:cNvSpPr/>
          <p:nvPr/>
        </p:nvSpPr>
        <p:spPr>
          <a:xfrm>
            <a:off x="14126946" y="5658036"/>
            <a:ext cx="5036082" cy="4823520"/>
          </a:xfrm>
          <a:custGeom>
            <a:rect b="b" l="l" r="r" t="t"/>
            <a:pathLst>
              <a:path extrusionOk="0" h="4823520" w="5036082">
                <a:moveTo>
                  <a:pt x="0" y="0"/>
                </a:moveTo>
                <a:lnTo>
                  <a:pt x="5036082" y="0"/>
                </a:lnTo>
                <a:lnTo>
                  <a:pt x="5036082" y="4823519"/>
                </a:lnTo>
                <a:lnTo>
                  <a:pt x="0" y="4823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8" name="Google Shape;208;p10"/>
          <p:cNvGrpSpPr/>
          <p:nvPr/>
        </p:nvGrpSpPr>
        <p:grpSpPr>
          <a:xfrm>
            <a:off x="2072685" y="10595"/>
            <a:ext cx="12652166" cy="1177785"/>
            <a:chOff x="0" y="-47625"/>
            <a:chExt cx="3332258" cy="310199"/>
          </a:xfrm>
        </p:grpSpPr>
        <p:sp>
          <p:nvSpPr>
            <p:cNvPr id="209" name="Google Shape;209;p10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0"/>
          <p:cNvSpPr txBox="1"/>
          <p:nvPr/>
        </p:nvSpPr>
        <p:spPr>
          <a:xfrm>
            <a:off x="2072685" y="216585"/>
            <a:ext cx="12652166" cy="81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76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BASIC MODULE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1075863" y="1800435"/>
            <a:ext cx="11811000" cy="8483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4: Order Management - Add to cart, checkout, save to Firestore.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5: Promotional videos with fullscreen support.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6: Favorites - Add/remove products, stored in SharedPreferences.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7: Recommendations - Suggested products based on category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4777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1"/>
          <p:cNvGrpSpPr/>
          <p:nvPr/>
        </p:nvGrpSpPr>
        <p:grpSpPr>
          <a:xfrm>
            <a:off x="12788540" y="3676916"/>
            <a:ext cx="8941519" cy="8941519"/>
            <a:chOff x="0" y="0"/>
            <a:chExt cx="812800" cy="812800"/>
          </a:xfrm>
        </p:grpSpPr>
        <p:sp>
          <p:nvSpPr>
            <p:cNvPr id="218" name="Google Shape;218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1"/>
          <p:cNvGrpSpPr/>
          <p:nvPr/>
        </p:nvGrpSpPr>
        <p:grpSpPr>
          <a:xfrm>
            <a:off x="1237497" y="83298"/>
            <a:ext cx="12652166" cy="945402"/>
            <a:chOff x="0" y="-47625"/>
            <a:chExt cx="3332258" cy="248994"/>
          </a:xfrm>
        </p:grpSpPr>
        <p:sp>
          <p:nvSpPr>
            <p:cNvPr id="221" name="Google Shape;221;p11"/>
            <p:cNvSpPr/>
            <p:nvPr/>
          </p:nvSpPr>
          <p:spPr>
            <a:xfrm>
              <a:off x="0" y="0"/>
              <a:ext cx="3332258" cy="201369"/>
            </a:xfrm>
            <a:custGeom>
              <a:rect b="b" l="l" r="r" t="t"/>
              <a:pathLst>
                <a:path extrusionOk="0" h="201369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170162"/>
                  </a:lnTo>
                  <a:cubicBezTo>
                    <a:pt x="3332258" y="178439"/>
                    <a:pt x="3328970" y="186377"/>
                    <a:pt x="3323117" y="192229"/>
                  </a:cubicBezTo>
                  <a:cubicBezTo>
                    <a:pt x="3317265" y="198082"/>
                    <a:pt x="3309327" y="201369"/>
                    <a:pt x="3301051" y="201369"/>
                  </a:cubicBezTo>
                  <a:lnTo>
                    <a:pt x="31207" y="201369"/>
                  </a:lnTo>
                  <a:cubicBezTo>
                    <a:pt x="22930" y="201369"/>
                    <a:pt x="14993" y="198082"/>
                    <a:pt x="9140" y="192229"/>
                  </a:cubicBezTo>
                  <a:cubicBezTo>
                    <a:pt x="3288" y="186377"/>
                    <a:pt x="0" y="178439"/>
                    <a:pt x="0" y="170162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 txBox="1"/>
            <p:nvPr/>
          </p:nvSpPr>
          <p:spPr>
            <a:xfrm>
              <a:off x="0" y="-47625"/>
              <a:ext cx="3332258" cy="248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1"/>
          <p:cNvSpPr txBox="1"/>
          <p:nvPr/>
        </p:nvSpPr>
        <p:spPr>
          <a:xfrm>
            <a:off x="1247022" y="178400"/>
            <a:ext cx="12652166" cy="81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76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BASIC MODULE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556332" y="1295358"/>
            <a:ext cx="16283460" cy="69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5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Module 2:  Admin Module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-230303" y="1991903"/>
            <a:ext cx="12041303" cy="8656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1:  Admin Login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Login: Admin logs in securely to access the backend (Firebase Auth). </a:t>
            </a:r>
            <a:endParaRPr/>
          </a:p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2:  Product Management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Products: All products from all categories shown in a single Recycler View.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 Product: Add new products with fields (name, price, image, brand, etc.).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Product: Update product details using Firestore document ID.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Product: Remove a product permanently from Firestore.</a:t>
            </a:r>
            <a:endParaRPr/>
          </a:p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14179145" y="6284426"/>
            <a:ext cx="5036082" cy="4823520"/>
          </a:xfrm>
          <a:custGeom>
            <a:rect b="b" l="l" r="r" t="t"/>
            <a:pathLst>
              <a:path extrusionOk="0" h="4823520" w="5036082">
                <a:moveTo>
                  <a:pt x="0" y="0"/>
                </a:moveTo>
                <a:lnTo>
                  <a:pt x="5036082" y="0"/>
                </a:lnTo>
                <a:lnTo>
                  <a:pt x="5036082" y="4823520"/>
                </a:lnTo>
                <a:lnTo>
                  <a:pt x="0" y="4823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2"/>
          <p:cNvGrpSpPr/>
          <p:nvPr/>
        </p:nvGrpSpPr>
        <p:grpSpPr>
          <a:xfrm>
            <a:off x="12788540" y="2998326"/>
            <a:ext cx="8941519" cy="8941519"/>
            <a:chOff x="0" y="0"/>
            <a:chExt cx="812800" cy="812800"/>
          </a:xfrm>
        </p:grpSpPr>
        <p:sp>
          <p:nvSpPr>
            <p:cNvPr id="232" name="Google Shape;232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2"/>
          <p:cNvSpPr txBox="1"/>
          <p:nvPr/>
        </p:nvSpPr>
        <p:spPr>
          <a:xfrm>
            <a:off x="304800" y="971550"/>
            <a:ext cx="12652166" cy="860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2" marL="80265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Sub-module 3  Order Management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Orders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Admins can view all orders placed by      clients. 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Order Status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Change the status of orders (e.g., pending, shipped, confirm).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Returns and Refunds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Process return requests and issue refunds as needed. </a:t>
            </a:r>
            <a:endParaRPr/>
          </a:p>
          <a:p>
            <a:pPr indent="0" lvl="3" marL="12598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026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4  User &amp; Order Overview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View Total Users: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can see a complete list    of all registered users.</a:t>
            </a:r>
            <a:endParaRPr/>
          </a:p>
          <a:p>
            <a:pPr indent="-571500" lvl="3" marL="1831359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Total Orders: 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has access to all orders placed by users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32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4126946" y="5658036"/>
            <a:ext cx="5036082" cy="4823520"/>
          </a:xfrm>
          <a:custGeom>
            <a:rect b="b" l="l" r="r" t="t"/>
            <a:pathLst>
              <a:path extrusionOk="0" h="4823520" w="5036082">
                <a:moveTo>
                  <a:pt x="0" y="0"/>
                </a:moveTo>
                <a:lnTo>
                  <a:pt x="5036082" y="0"/>
                </a:lnTo>
                <a:lnTo>
                  <a:pt x="5036082" y="4823519"/>
                </a:lnTo>
                <a:lnTo>
                  <a:pt x="0" y="4823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6" name="Google Shape;236;p12"/>
          <p:cNvGrpSpPr/>
          <p:nvPr/>
        </p:nvGrpSpPr>
        <p:grpSpPr>
          <a:xfrm>
            <a:off x="1944346" y="-180826"/>
            <a:ext cx="12652166" cy="1177785"/>
            <a:chOff x="0" y="-47625"/>
            <a:chExt cx="3332258" cy="310199"/>
          </a:xfrm>
        </p:grpSpPr>
        <p:sp>
          <p:nvSpPr>
            <p:cNvPr id="237" name="Google Shape;237;p12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2"/>
          <p:cNvSpPr txBox="1"/>
          <p:nvPr/>
        </p:nvSpPr>
        <p:spPr>
          <a:xfrm>
            <a:off x="846003" y="49560"/>
            <a:ext cx="12652166" cy="81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76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BASIC MODULE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/>
        </p:nvSpPr>
        <p:spPr>
          <a:xfrm>
            <a:off x="1813848" y="582384"/>
            <a:ext cx="12652166" cy="117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69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4572000" y="4279319"/>
            <a:ext cx="9372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USE-CASE DIAGRAM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1813848" y="582384"/>
            <a:ext cx="12652166" cy="117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69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1" y="1333500"/>
            <a:ext cx="8381999" cy="883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4"/>
          <p:cNvGrpSpPr/>
          <p:nvPr/>
        </p:nvGrpSpPr>
        <p:grpSpPr>
          <a:xfrm>
            <a:off x="3657600" y="-180826"/>
            <a:ext cx="9677400" cy="1361926"/>
            <a:chOff x="0" y="-47625"/>
            <a:chExt cx="3332258" cy="356110"/>
          </a:xfrm>
        </p:grpSpPr>
        <p:sp>
          <p:nvSpPr>
            <p:cNvPr id="253" name="Google Shape;253;p14"/>
            <p:cNvSpPr/>
            <p:nvPr/>
          </p:nvSpPr>
          <p:spPr>
            <a:xfrm>
              <a:off x="0" y="45911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6" marL="2743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Client :----</a:t>
              </a:r>
              <a:endParaRPr b="1" i="0" sz="5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4" name="Google Shape;254;p14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/>
        </p:nvSpPr>
        <p:spPr>
          <a:xfrm>
            <a:off x="1813848" y="582384"/>
            <a:ext cx="12652166" cy="117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69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409700"/>
            <a:ext cx="8534400" cy="84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/>
          <p:nvPr/>
        </p:nvSpPr>
        <p:spPr>
          <a:xfrm>
            <a:off x="3657600" y="176898"/>
            <a:ext cx="9677400" cy="1004202"/>
          </a:xfrm>
          <a:custGeom>
            <a:rect b="b" l="l" r="r" t="t"/>
            <a:pathLst>
              <a:path extrusionOk="0" h="262574" w="3332258">
                <a:moveTo>
                  <a:pt x="31207" y="0"/>
                </a:moveTo>
                <a:lnTo>
                  <a:pt x="3301051" y="0"/>
                </a:lnTo>
                <a:cubicBezTo>
                  <a:pt x="3318286" y="0"/>
                  <a:pt x="3332258" y="13972"/>
                  <a:pt x="3332258" y="31207"/>
                </a:cubicBezTo>
                <a:lnTo>
                  <a:pt x="3332258" y="231366"/>
                </a:lnTo>
                <a:cubicBezTo>
                  <a:pt x="3332258" y="239643"/>
                  <a:pt x="3328970" y="247581"/>
                  <a:pt x="3323117" y="253433"/>
                </a:cubicBezTo>
                <a:cubicBezTo>
                  <a:pt x="3317265" y="259286"/>
                  <a:pt x="3309327" y="262574"/>
                  <a:pt x="3301051" y="262574"/>
                </a:cubicBezTo>
                <a:lnTo>
                  <a:pt x="31207" y="262574"/>
                </a:lnTo>
                <a:cubicBezTo>
                  <a:pt x="22930" y="262574"/>
                  <a:pt x="14993" y="259286"/>
                  <a:pt x="9140" y="253433"/>
                </a:cubicBezTo>
                <a:cubicBezTo>
                  <a:pt x="3288" y="247581"/>
                  <a:pt x="0" y="239643"/>
                  <a:pt x="0" y="231366"/>
                </a:cubicBezTo>
                <a:lnTo>
                  <a:pt x="0" y="31207"/>
                </a:lnTo>
                <a:cubicBezTo>
                  <a:pt x="0" y="22930"/>
                  <a:pt x="3288" y="14993"/>
                  <a:pt x="9140" y="9140"/>
                </a:cubicBezTo>
                <a:cubicBezTo>
                  <a:pt x="14993" y="3288"/>
                  <a:pt x="22930" y="0"/>
                  <a:pt x="31207" y="0"/>
                </a:cubicBezTo>
                <a:close/>
              </a:path>
            </a:pathLst>
          </a:custGeom>
          <a:gradFill>
            <a:gsLst>
              <a:gs pos="0">
                <a:srgbClr val="FF27C3"/>
              </a:gs>
              <a:gs pos="100000">
                <a:srgbClr val="11084B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6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Admin:----</a:t>
            </a:r>
            <a:endParaRPr b="0" i="0" sz="5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/>
        </p:nvSpPr>
        <p:spPr>
          <a:xfrm>
            <a:off x="1813848" y="582384"/>
            <a:ext cx="12652166" cy="117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69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4572000" y="4279319"/>
            <a:ext cx="9372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ACTIVITY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1813848" y="262035"/>
            <a:ext cx="13352917" cy="1498134"/>
            <a:chOff x="0" y="-131997"/>
            <a:chExt cx="3516818" cy="394571"/>
          </a:xfrm>
        </p:grpSpPr>
        <p:sp>
          <p:nvSpPr>
            <p:cNvPr id="273" name="Google Shape;273;p17"/>
            <p:cNvSpPr/>
            <p:nvPr/>
          </p:nvSpPr>
          <p:spPr>
            <a:xfrm>
              <a:off x="184560" y="-131997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8" marL="36576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Client:----</a:t>
              </a:r>
              <a:endPara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5" name="Google Shape;2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818779"/>
            <a:ext cx="13792200" cy="843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/>
        </p:nvSpPr>
        <p:spPr>
          <a:xfrm>
            <a:off x="0" y="2775245"/>
            <a:ext cx="18288000" cy="582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\</a:t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>
            <a:off x="1813848" y="262035"/>
            <a:ext cx="13352917" cy="1498134"/>
            <a:chOff x="0" y="-131997"/>
            <a:chExt cx="3516818" cy="394571"/>
          </a:xfrm>
        </p:grpSpPr>
        <p:sp>
          <p:nvSpPr>
            <p:cNvPr id="282" name="Google Shape;282;p18"/>
            <p:cNvSpPr/>
            <p:nvPr/>
          </p:nvSpPr>
          <p:spPr>
            <a:xfrm>
              <a:off x="184560" y="-131997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8" marL="36576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0" i="0" lang="en-US" sz="54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Admin:----</a:t>
              </a:r>
              <a:endParaRPr b="0" i="0" sz="5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579342"/>
            <a:ext cx="8991599" cy="836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/>
        </p:nvSpPr>
        <p:spPr>
          <a:xfrm>
            <a:off x="1813848" y="582384"/>
            <a:ext cx="12652166" cy="117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69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4457700" y="4381500"/>
            <a:ext cx="9372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CLASS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"/>
          <p:cNvGrpSpPr/>
          <p:nvPr/>
        </p:nvGrpSpPr>
        <p:grpSpPr>
          <a:xfrm>
            <a:off x="10418913" y="4787540"/>
            <a:ext cx="8941519" cy="8941519"/>
            <a:chOff x="0" y="0"/>
            <a:chExt cx="812800" cy="812800"/>
          </a:xfrm>
        </p:grpSpPr>
        <p:sp>
          <p:nvSpPr>
            <p:cNvPr id="108" name="Google Shape;10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1473994" y="6634785"/>
            <a:ext cx="3012103" cy="2623515"/>
          </a:xfrm>
          <a:custGeom>
            <a:rect b="b" l="l" r="r" t="t"/>
            <a:pathLst>
              <a:path extrusionOk="0" h="1266270" w="1453826">
                <a:moveTo>
                  <a:pt x="1329365" y="1266270"/>
                </a:moveTo>
                <a:lnTo>
                  <a:pt x="124460" y="1266270"/>
                </a:lnTo>
                <a:cubicBezTo>
                  <a:pt x="55880" y="1266270"/>
                  <a:pt x="0" y="1210390"/>
                  <a:pt x="0" y="11418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29366" y="0"/>
                </a:lnTo>
                <a:cubicBezTo>
                  <a:pt x="1397945" y="0"/>
                  <a:pt x="1453826" y="55880"/>
                  <a:pt x="1453826" y="124460"/>
                </a:cubicBezTo>
                <a:lnTo>
                  <a:pt x="1453826" y="1141810"/>
                </a:lnTo>
                <a:cubicBezTo>
                  <a:pt x="1453826" y="1210390"/>
                  <a:pt x="1397945" y="1266270"/>
                  <a:pt x="1329366" y="1266270"/>
                </a:cubicBezTo>
                <a:close/>
              </a:path>
            </a:pathLst>
          </a:custGeom>
          <a:solidFill>
            <a:srgbClr val="FF2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720490" y="6634785"/>
            <a:ext cx="2916937" cy="2540627"/>
          </a:xfrm>
          <a:custGeom>
            <a:rect b="b" l="l" r="r" t="t"/>
            <a:pathLst>
              <a:path extrusionOk="0" h="1266270" w="1453826">
                <a:moveTo>
                  <a:pt x="1329365" y="1266270"/>
                </a:moveTo>
                <a:lnTo>
                  <a:pt x="124460" y="1266270"/>
                </a:lnTo>
                <a:cubicBezTo>
                  <a:pt x="55880" y="1266270"/>
                  <a:pt x="0" y="1210390"/>
                  <a:pt x="0" y="11418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29366" y="0"/>
                </a:lnTo>
                <a:cubicBezTo>
                  <a:pt x="1397945" y="0"/>
                  <a:pt x="1453826" y="55880"/>
                  <a:pt x="1453826" y="124460"/>
                </a:cubicBezTo>
                <a:lnTo>
                  <a:pt x="1453826" y="1141810"/>
                </a:lnTo>
                <a:cubicBezTo>
                  <a:pt x="1453826" y="1210390"/>
                  <a:pt x="1397945" y="1266270"/>
                  <a:pt x="1329366" y="1266270"/>
                </a:cubicBezTo>
                <a:close/>
              </a:path>
            </a:pathLst>
          </a:custGeom>
          <a:solidFill>
            <a:srgbClr val="FF2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13403221" y="3834524"/>
            <a:ext cx="3466791" cy="3019546"/>
          </a:xfrm>
          <a:custGeom>
            <a:rect b="b" l="l" r="r" t="t"/>
            <a:pathLst>
              <a:path extrusionOk="0" h="1266270" w="1453826">
                <a:moveTo>
                  <a:pt x="1329365" y="1266270"/>
                </a:moveTo>
                <a:lnTo>
                  <a:pt x="124460" y="1266270"/>
                </a:lnTo>
                <a:cubicBezTo>
                  <a:pt x="55880" y="1266270"/>
                  <a:pt x="0" y="1210390"/>
                  <a:pt x="0" y="11418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329366" y="0"/>
                </a:lnTo>
                <a:cubicBezTo>
                  <a:pt x="1397945" y="0"/>
                  <a:pt x="1453826" y="55880"/>
                  <a:pt x="1453826" y="124460"/>
                </a:cubicBezTo>
                <a:lnTo>
                  <a:pt x="1453826" y="1141810"/>
                </a:lnTo>
                <a:cubicBezTo>
                  <a:pt x="1453826" y="1210390"/>
                  <a:pt x="1397945" y="1266270"/>
                  <a:pt x="1329366" y="1266270"/>
                </a:cubicBezTo>
                <a:close/>
              </a:path>
            </a:pathLst>
          </a:custGeom>
          <a:solidFill>
            <a:srgbClr val="FF2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473994" y="7430048"/>
            <a:ext cx="3039757" cy="387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34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VEMAN S CHIPPA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5720490" y="7244056"/>
            <a:ext cx="2868646" cy="75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4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MAHIMA CHOUDHARY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3369132" y="4628028"/>
            <a:ext cx="3646876" cy="47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6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Ms.</a:t>
            </a:r>
            <a:r>
              <a:rPr b="1" i="0" lang="en-US" sz="3061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SIMIN</a:t>
            </a:r>
            <a:r>
              <a:rPr b="1" i="0" lang="en-US" sz="306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KHAN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3403222" y="5851428"/>
            <a:ext cx="3466789" cy="36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1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028700" y="1028700"/>
            <a:ext cx="7353300" cy="1318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96" u="none" cap="none" strike="noStrike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MEET THE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7543800" y="1028700"/>
            <a:ext cx="4343400" cy="13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96" u="none" cap="none" strike="noStrike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 TEAM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028700" y="2598943"/>
            <a:ext cx="10858500" cy="252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client communications, we will be using the dedicated email address: </a:t>
            </a:r>
            <a:endParaRPr/>
          </a:p>
          <a:p>
            <a:pPr indent="0" lvl="0" marL="0" marR="0" rtl="0" algn="l">
              <a:lnSpc>
                <a:spcPct val="12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BD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atorideveloper@gmail.com.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5452022" y="7905098"/>
            <a:ext cx="2835978" cy="2201761"/>
          </a:xfrm>
          <a:custGeom>
            <a:rect b="b" l="l" r="r" t="t"/>
            <a:pathLst>
              <a:path extrusionOk="0" h="2201761" w="2835978">
                <a:moveTo>
                  <a:pt x="0" y="0"/>
                </a:moveTo>
                <a:lnTo>
                  <a:pt x="2835978" y="0"/>
                </a:lnTo>
                <a:lnTo>
                  <a:pt x="2835978" y="2201761"/>
                </a:lnTo>
                <a:lnTo>
                  <a:pt x="0" y="2201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51213" l="-66254" r="-149950" t="-156085"/>
            </a:stretch>
          </a:blipFill>
          <a:ln>
            <a:noFill/>
          </a:ln>
        </p:spPr>
      </p:sp>
      <p:sp>
        <p:nvSpPr>
          <p:cNvPr id="121" name="Google Shape;121;p2"/>
          <p:cNvSpPr txBox="1"/>
          <p:nvPr/>
        </p:nvSpPr>
        <p:spPr>
          <a:xfrm>
            <a:off x="1199948" y="9210675"/>
            <a:ext cx="3560192" cy="373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info.veman99@gmail.com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5187277" y="9206960"/>
            <a:ext cx="4374317" cy="327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choudharymahima4075@gmail.com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199948" y="8263588"/>
            <a:ext cx="3466789" cy="36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1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b="1" i="0" lang="en-US" sz="239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Lead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5445563" y="8263588"/>
            <a:ext cx="3466789" cy="36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1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b="1" i="0" lang="en-US" sz="239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Lead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/>
        </p:nvSpPr>
        <p:spPr>
          <a:xfrm>
            <a:off x="0" y="2775245"/>
            <a:ext cx="18288000" cy="582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\</a:t>
            </a:r>
            <a:endParaRPr/>
          </a:p>
        </p:txBody>
      </p:sp>
      <p:grpSp>
        <p:nvGrpSpPr>
          <p:cNvPr id="297" name="Google Shape;297;p20"/>
          <p:cNvGrpSpPr/>
          <p:nvPr/>
        </p:nvGrpSpPr>
        <p:grpSpPr>
          <a:xfrm>
            <a:off x="1813848" y="262035"/>
            <a:ext cx="13352917" cy="1498134"/>
            <a:chOff x="0" y="-131997"/>
            <a:chExt cx="3516818" cy="394571"/>
          </a:xfrm>
        </p:grpSpPr>
        <p:sp>
          <p:nvSpPr>
            <p:cNvPr id="298" name="Google Shape;298;p20"/>
            <p:cNvSpPr/>
            <p:nvPr/>
          </p:nvSpPr>
          <p:spPr>
            <a:xfrm>
              <a:off x="184560" y="-131997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n-US" sz="54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Client And Admin App:----</a:t>
              </a:r>
              <a:endParaRPr sz="5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361244"/>
            <a:ext cx="10591799" cy="866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/>
        </p:nvSpPr>
        <p:spPr>
          <a:xfrm>
            <a:off x="3695700" y="3848100"/>
            <a:ext cx="10896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MODULE HIERARCHY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DIAGRAM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/>
        </p:nvSpPr>
        <p:spPr>
          <a:xfrm>
            <a:off x="0" y="2775245"/>
            <a:ext cx="18288000" cy="582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\</a:t>
            </a:r>
            <a:endParaRPr/>
          </a:p>
        </p:txBody>
      </p:sp>
      <p:grpSp>
        <p:nvGrpSpPr>
          <p:cNvPr id="311" name="Google Shape;311;p22"/>
          <p:cNvGrpSpPr/>
          <p:nvPr/>
        </p:nvGrpSpPr>
        <p:grpSpPr>
          <a:xfrm>
            <a:off x="1813848" y="262035"/>
            <a:ext cx="13352917" cy="1498134"/>
            <a:chOff x="0" y="-131997"/>
            <a:chExt cx="3516818" cy="394571"/>
          </a:xfrm>
        </p:grpSpPr>
        <p:sp>
          <p:nvSpPr>
            <p:cNvPr id="312" name="Google Shape;312;p22"/>
            <p:cNvSpPr/>
            <p:nvPr/>
          </p:nvSpPr>
          <p:spPr>
            <a:xfrm>
              <a:off x="184560" y="-131997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1" lang="en-US" sz="54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Client:----</a:t>
              </a:r>
              <a:endParaRPr b="1" sz="5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48" y="1579344"/>
            <a:ext cx="14495918" cy="812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3"/>
          <p:cNvGrpSpPr/>
          <p:nvPr/>
        </p:nvGrpSpPr>
        <p:grpSpPr>
          <a:xfrm>
            <a:off x="1813848" y="262035"/>
            <a:ext cx="13352917" cy="1498134"/>
            <a:chOff x="0" y="-131997"/>
            <a:chExt cx="3516818" cy="394571"/>
          </a:xfrm>
        </p:grpSpPr>
        <p:sp>
          <p:nvSpPr>
            <p:cNvPr id="320" name="Google Shape;320;p23"/>
            <p:cNvSpPr/>
            <p:nvPr/>
          </p:nvSpPr>
          <p:spPr>
            <a:xfrm>
              <a:off x="184560" y="-131997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1" lang="en-US" sz="54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Admin:----</a:t>
              </a:r>
              <a:endParaRPr b="1" sz="5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573248"/>
            <a:ext cx="12652166" cy="838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/>
        </p:nvSpPr>
        <p:spPr>
          <a:xfrm>
            <a:off x="2667000" y="4229100"/>
            <a:ext cx="133350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Firestore Authentication and Usage Overview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5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333" name="Google Shape;333;p25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5"/>
          <p:cNvSpPr txBox="1"/>
          <p:nvPr/>
        </p:nvSpPr>
        <p:spPr>
          <a:xfrm>
            <a:off x="2816434" y="558488"/>
            <a:ext cx="12652166" cy="5259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Firestore Authentication and Usage </a:t>
            </a:r>
            <a:endParaRPr/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1522517" y="2247900"/>
            <a:ext cx="15240000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using Email &amp; Password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Login/Logout functionality</a:t>
            </a:r>
            <a:endParaRPr/>
          </a:p>
          <a:p>
            <a:pPr indent="-317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user session management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Authenticated access to user-specific data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2" marL="148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Reset Feature: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securely reset their forgotten passwords via email using Firebase Authentication, ensuring account recovery without admin intervention.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>
            <a:off x="2816434" y="558488"/>
            <a:ext cx="12652166" cy="5259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00100"/>
            <a:ext cx="17373600" cy="892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7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348" name="Google Shape;348;p27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3048000" y="342900"/>
            <a:ext cx="9677400" cy="5259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Firestore Usage in Atori </a:t>
            </a:r>
            <a:r>
              <a:rPr b="1" lang="en-US" sz="4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endParaRPr/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2057400" y="2400300"/>
            <a:ext cx="13944600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1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stored and managed in Firestore (Admin App)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saved to Firestore from Client App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views real-time order list from Firestore</a:t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1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Cart and Checkout process integrated with Firestore</a:t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/>
        </p:nvSpPr>
        <p:spPr>
          <a:xfrm>
            <a:off x="3048000" y="342900"/>
            <a:ext cx="9677400" cy="3912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92" y="723900"/>
            <a:ext cx="17661815" cy="9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/>
        </p:nvSpPr>
        <p:spPr>
          <a:xfrm>
            <a:off x="2667000" y="4229100"/>
            <a:ext cx="133350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TEST CASES</a:t>
            </a:r>
            <a:endParaRPr b="1" sz="6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"/>
          <p:cNvGrpSpPr/>
          <p:nvPr/>
        </p:nvGrpSpPr>
        <p:grpSpPr>
          <a:xfrm>
            <a:off x="533401" y="-77630"/>
            <a:ext cx="17678400" cy="1177785"/>
            <a:chOff x="0" y="-47625"/>
            <a:chExt cx="4658491" cy="310199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4658491" cy="262574"/>
            </a:xfrm>
            <a:custGeom>
              <a:rect b="b" l="l" r="r" t="t"/>
              <a:pathLst>
                <a:path extrusionOk="0" h="262574" w="4658491">
                  <a:moveTo>
                    <a:pt x="22323" y="0"/>
                  </a:moveTo>
                  <a:lnTo>
                    <a:pt x="4636169" y="0"/>
                  </a:lnTo>
                  <a:cubicBezTo>
                    <a:pt x="4642089" y="0"/>
                    <a:pt x="4647767" y="2352"/>
                    <a:pt x="4651953" y="6538"/>
                  </a:cubicBezTo>
                  <a:cubicBezTo>
                    <a:pt x="4656139" y="10724"/>
                    <a:pt x="4658491" y="16402"/>
                    <a:pt x="4658491" y="22323"/>
                  </a:cubicBezTo>
                  <a:lnTo>
                    <a:pt x="4658491" y="240251"/>
                  </a:lnTo>
                  <a:cubicBezTo>
                    <a:pt x="4658491" y="246171"/>
                    <a:pt x="4656139" y="251849"/>
                    <a:pt x="4651953" y="256035"/>
                  </a:cubicBezTo>
                  <a:cubicBezTo>
                    <a:pt x="4647767" y="260222"/>
                    <a:pt x="4642089" y="262574"/>
                    <a:pt x="4636169" y="262574"/>
                  </a:cubicBezTo>
                  <a:lnTo>
                    <a:pt x="22323" y="262574"/>
                  </a:lnTo>
                  <a:cubicBezTo>
                    <a:pt x="16402" y="262574"/>
                    <a:pt x="10724" y="260222"/>
                    <a:pt x="6538" y="256035"/>
                  </a:cubicBezTo>
                  <a:cubicBezTo>
                    <a:pt x="2352" y="251849"/>
                    <a:pt x="0" y="246171"/>
                    <a:pt x="0" y="240251"/>
                  </a:cubicBezTo>
                  <a:lnTo>
                    <a:pt x="0" y="22323"/>
                  </a:lnTo>
                  <a:cubicBezTo>
                    <a:pt x="0" y="16402"/>
                    <a:pt x="2352" y="10724"/>
                    <a:pt x="6538" y="6538"/>
                  </a:cubicBezTo>
                  <a:cubicBezTo>
                    <a:pt x="10724" y="2352"/>
                    <a:pt x="16402" y="0"/>
                    <a:pt x="22323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0" y="-47625"/>
              <a:ext cx="4658491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3553968" y="1343917"/>
            <a:ext cx="11180063" cy="8629888"/>
          </a:xfrm>
          <a:custGeom>
            <a:rect b="b" l="l" r="r" t="t"/>
            <a:pathLst>
              <a:path extrusionOk="0" h="8629888" w="11180063">
                <a:moveTo>
                  <a:pt x="0" y="0"/>
                </a:moveTo>
                <a:lnTo>
                  <a:pt x="11180064" y="0"/>
                </a:lnTo>
                <a:lnTo>
                  <a:pt x="11180064" y="8629888"/>
                </a:lnTo>
                <a:lnTo>
                  <a:pt x="0" y="86298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623" l="0" r="-3416" t="-10623"/>
            </a:stretch>
          </a:blipFill>
          <a:ln>
            <a:noFill/>
          </a:ln>
        </p:spPr>
      </p:sp>
      <p:sp>
        <p:nvSpPr>
          <p:cNvPr id="133" name="Google Shape;133;p3"/>
          <p:cNvSpPr txBox="1"/>
          <p:nvPr/>
        </p:nvSpPr>
        <p:spPr>
          <a:xfrm>
            <a:off x="762001" y="215917"/>
            <a:ext cx="17678400" cy="702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CLIENT’S CONFIRMATION FOR DEVLOPMENT OF APP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368" name="Google Shape;368;p30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0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30"/>
          <p:cNvSpPr txBox="1"/>
          <p:nvPr/>
        </p:nvSpPr>
        <p:spPr>
          <a:xfrm>
            <a:off x="3048000" y="342900"/>
            <a:ext cx="9144000" cy="389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Login Page Test Cases</a:t>
            </a:r>
            <a:endParaRPr b="1" sz="6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74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174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48" y="2171700"/>
            <a:ext cx="13807152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31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377" name="Google Shape;377;p31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31"/>
          <p:cNvSpPr txBox="1"/>
          <p:nvPr/>
        </p:nvSpPr>
        <p:spPr>
          <a:xfrm>
            <a:off x="914400" y="342900"/>
            <a:ext cx="15087600" cy="5259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Register Page Test Cases  </a:t>
            </a:r>
            <a:endParaRPr/>
          </a:p>
          <a:p>
            <a:pPr indent="0" lvl="0" marL="0" marR="0" rtl="0" algn="ctr">
              <a:lnSpc>
                <a:spcPct val="262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262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lnSpc>
                <a:spcPct val="262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48" y="2247900"/>
            <a:ext cx="14416752" cy="7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/>
        </p:nvSpPr>
        <p:spPr>
          <a:xfrm>
            <a:off x="2667000" y="4229100"/>
            <a:ext cx="133350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CLIENT INTERFACE DESIGN</a:t>
            </a:r>
            <a:endParaRPr b="1" sz="6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42" y="1082277"/>
            <a:ext cx="3899789" cy="870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8882" y="1018261"/>
            <a:ext cx="4209504" cy="8886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33"/>
          <p:cNvGrpSpPr/>
          <p:nvPr/>
        </p:nvGrpSpPr>
        <p:grpSpPr>
          <a:xfrm>
            <a:off x="577138" y="815179"/>
            <a:ext cx="4532640" cy="9236734"/>
            <a:chOff x="0" y="0"/>
            <a:chExt cx="2620010" cy="5182870"/>
          </a:xfrm>
        </p:grpSpPr>
        <p:sp>
          <p:nvSpPr>
            <p:cNvPr id="393" name="Google Shape;393;p33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3"/>
          <p:cNvSpPr/>
          <p:nvPr/>
        </p:nvSpPr>
        <p:spPr>
          <a:xfrm>
            <a:off x="5438783" y="815178"/>
            <a:ext cx="4645500" cy="9236734"/>
          </a:xfrm>
          <a:custGeom>
            <a:rect b="b" l="l" r="r" t="t"/>
            <a:pathLst>
              <a:path extrusionOk="0" h="5132070" w="2513330">
                <a:moveTo>
                  <a:pt x="2159000" y="0"/>
                </a:moveTo>
                <a:lnTo>
                  <a:pt x="354330" y="0"/>
                </a:lnTo>
                <a:cubicBezTo>
                  <a:pt x="158750" y="0"/>
                  <a:pt x="0" y="158750"/>
                  <a:pt x="0" y="354330"/>
                </a:cubicBezTo>
                <a:lnTo>
                  <a:pt x="0" y="4777740"/>
                </a:lnTo>
                <a:cubicBezTo>
                  <a:pt x="0" y="4973320"/>
                  <a:pt x="158750" y="5132070"/>
                  <a:pt x="354330" y="5132070"/>
                </a:cubicBezTo>
                <a:lnTo>
                  <a:pt x="2159000" y="5132070"/>
                </a:lnTo>
                <a:cubicBezTo>
                  <a:pt x="2354580" y="5132070"/>
                  <a:pt x="2513330" y="4973320"/>
                  <a:pt x="2513330" y="4777740"/>
                </a:cubicBezTo>
                <a:lnTo>
                  <a:pt x="2513330" y="354330"/>
                </a:lnTo>
                <a:cubicBezTo>
                  <a:pt x="2513330" y="158750"/>
                  <a:pt x="2354580" y="0"/>
                  <a:pt x="2159000" y="0"/>
                </a:cubicBezTo>
                <a:close/>
                <a:moveTo>
                  <a:pt x="1558290" y="162560"/>
                </a:moveTo>
                <a:cubicBezTo>
                  <a:pt x="1576070" y="162560"/>
                  <a:pt x="1590040" y="176530"/>
                  <a:pt x="1590040" y="194310"/>
                </a:cubicBezTo>
                <a:cubicBezTo>
                  <a:pt x="1590040" y="212090"/>
                  <a:pt x="1576070" y="226060"/>
                  <a:pt x="1558290" y="226060"/>
                </a:cubicBezTo>
                <a:cubicBezTo>
                  <a:pt x="1540510" y="226060"/>
                  <a:pt x="1526540" y="212090"/>
                  <a:pt x="1526540" y="194310"/>
                </a:cubicBezTo>
                <a:cubicBezTo>
                  <a:pt x="1526540" y="176530"/>
                  <a:pt x="1541780" y="162560"/>
                  <a:pt x="1558290" y="162560"/>
                </a:cubicBezTo>
                <a:close/>
                <a:moveTo>
                  <a:pt x="1089660" y="172720"/>
                </a:moveTo>
                <a:lnTo>
                  <a:pt x="1394460" y="172720"/>
                </a:lnTo>
                <a:cubicBezTo>
                  <a:pt x="1405890" y="172720"/>
                  <a:pt x="1416050" y="181610"/>
                  <a:pt x="1416050" y="194310"/>
                </a:cubicBezTo>
                <a:cubicBezTo>
                  <a:pt x="1416050" y="207010"/>
                  <a:pt x="1405890" y="215900"/>
                  <a:pt x="1394460" y="215900"/>
                </a:cubicBezTo>
                <a:lnTo>
                  <a:pt x="1089660" y="215900"/>
                </a:lnTo>
                <a:cubicBezTo>
                  <a:pt x="1078230" y="215900"/>
                  <a:pt x="1068070" y="207010"/>
                  <a:pt x="1068070" y="194310"/>
                </a:cubicBezTo>
                <a:cubicBezTo>
                  <a:pt x="1068070" y="181610"/>
                  <a:pt x="1078230" y="172720"/>
                  <a:pt x="1089660" y="172720"/>
                </a:cubicBezTo>
                <a:close/>
                <a:moveTo>
                  <a:pt x="2383790" y="4798060"/>
                </a:moveTo>
                <a:cubicBezTo>
                  <a:pt x="2383790" y="4913630"/>
                  <a:pt x="2289810" y="5007610"/>
                  <a:pt x="2174240" y="5007610"/>
                </a:cubicBezTo>
                <a:lnTo>
                  <a:pt x="341630" y="5007610"/>
                </a:lnTo>
                <a:cubicBezTo>
                  <a:pt x="226060" y="5007610"/>
                  <a:pt x="132080" y="4913630"/>
                  <a:pt x="132080" y="4798060"/>
                </a:cubicBezTo>
                <a:lnTo>
                  <a:pt x="132080" y="340360"/>
                </a:lnTo>
                <a:cubicBezTo>
                  <a:pt x="132080" y="224790"/>
                  <a:pt x="226060" y="130810"/>
                  <a:pt x="341630" y="130810"/>
                </a:cubicBezTo>
                <a:lnTo>
                  <a:pt x="614680" y="130810"/>
                </a:lnTo>
                <a:lnTo>
                  <a:pt x="614680" y="187960"/>
                </a:lnTo>
                <a:cubicBezTo>
                  <a:pt x="614680" y="252730"/>
                  <a:pt x="668020" y="306070"/>
                  <a:pt x="732790" y="306070"/>
                </a:cubicBezTo>
                <a:lnTo>
                  <a:pt x="1783080" y="306070"/>
                </a:lnTo>
                <a:cubicBezTo>
                  <a:pt x="1847850" y="306070"/>
                  <a:pt x="1901190" y="252730"/>
                  <a:pt x="1901190" y="187960"/>
                </a:cubicBezTo>
                <a:lnTo>
                  <a:pt x="1901190" y="130810"/>
                </a:lnTo>
                <a:lnTo>
                  <a:pt x="2172970" y="130810"/>
                </a:lnTo>
                <a:cubicBezTo>
                  <a:pt x="2288540" y="130810"/>
                  <a:pt x="2382520" y="224790"/>
                  <a:pt x="2382520" y="340360"/>
                </a:cubicBezTo>
                <a:lnTo>
                  <a:pt x="2382520" y="47980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2800" y="1217624"/>
            <a:ext cx="3854092" cy="856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33"/>
          <p:cNvGrpSpPr/>
          <p:nvPr/>
        </p:nvGrpSpPr>
        <p:grpSpPr>
          <a:xfrm>
            <a:off x="10630255" y="892311"/>
            <a:ext cx="4533545" cy="9159601"/>
            <a:chOff x="0" y="0"/>
            <a:chExt cx="2620010" cy="5182870"/>
          </a:xfrm>
        </p:grpSpPr>
        <p:sp>
          <p:nvSpPr>
            <p:cNvPr id="404" name="Google Shape;404;p33"/>
            <p:cNvSpPr/>
            <p:nvPr/>
          </p:nvSpPr>
          <p:spPr>
            <a:xfrm>
              <a:off x="83819" y="25400"/>
              <a:ext cx="248285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56" y="929821"/>
            <a:ext cx="3906461" cy="7721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34"/>
          <p:cNvGrpSpPr/>
          <p:nvPr/>
        </p:nvGrpSpPr>
        <p:grpSpPr>
          <a:xfrm>
            <a:off x="392369" y="571500"/>
            <a:ext cx="4723489" cy="8305800"/>
            <a:chOff x="0" y="0"/>
            <a:chExt cx="2620010" cy="5182870"/>
          </a:xfrm>
        </p:grpSpPr>
        <p:sp>
          <p:nvSpPr>
            <p:cNvPr id="418" name="Google Shape;418;p34"/>
            <p:cNvSpPr/>
            <p:nvPr/>
          </p:nvSpPr>
          <p:spPr>
            <a:xfrm>
              <a:off x="53340" y="25400"/>
              <a:ext cx="2447788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6" name="Google Shape;4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0161" y="929821"/>
            <a:ext cx="3842044" cy="794747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427" name="Google Shape;427;p34"/>
          <p:cNvGrpSpPr/>
          <p:nvPr/>
        </p:nvGrpSpPr>
        <p:grpSpPr>
          <a:xfrm>
            <a:off x="5447605" y="650495"/>
            <a:ext cx="4369088" cy="8455406"/>
            <a:chOff x="0" y="0"/>
            <a:chExt cx="2620010" cy="5182870"/>
          </a:xfrm>
        </p:grpSpPr>
        <p:sp>
          <p:nvSpPr>
            <p:cNvPr id="428" name="Google Shape;428;p3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6" name="Google Shape;4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37000" y="1060825"/>
            <a:ext cx="4369126" cy="767186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437" name="Google Shape;437;p34"/>
          <p:cNvGrpSpPr/>
          <p:nvPr/>
        </p:nvGrpSpPr>
        <p:grpSpPr>
          <a:xfrm>
            <a:off x="10148348" y="750785"/>
            <a:ext cx="5079675" cy="8305549"/>
            <a:chOff x="0" y="0"/>
            <a:chExt cx="2620010" cy="5182870"/>
          </a:xfrm>
        </p:grpSpPr>
        <p:sp>
          <p:nvSpPr>
            <p:cNvPr id="438" name="Google Shape;438;p34"/>
            <p:cNvSpPr/>
            <p:nvPr/>
          </p:nvSpPr>
          <p:spPr>
            <a:xfrm>
              <a:off x="53340" y="25400"/>
              <a:ext cx="2447788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006" y="846042"/>
            <a:ext cx="4648200" cy="884699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451" name="Google Shape;451;p35"/>
          <p:cNvGrpSpPr/>
          <p:nvPr/>
        </p:nvGrpSpPr>
        <p:grpSpPr>
          <a:xfrm>
            <a:off x="2480860" y="548117"/>
            <a:ext cx="5438460" cy="9355354"/>
            <a:chOff x="0" y="0"/>
            <a:chExt cx="2620010" cy="5182870"/>
          </a:xfrm>
        </p:grpSpPr>
        <p:sp>
          <p:nvSpPr>
            <p:cNvPr id="452" name="Google Shape;452;p35"/>
            <p:cNvSpPr/>
            <p:nvPr/>
          </p:nvSpPr>
          <p:spPr>
            <a:xfrm>
              <a:off x="53340" y="25400"/>
              <a:ext cx="2447788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0" name="Google Shape;46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4639" y="1434209"/>
            <a:ext cx="4381123" cy="803151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461" name="Google Shape;461;p35"/>
          <p:cNvGrpSpPr/>
          <p:nvPr/>
        </p:nvGrpSpPr>
        <p:grpSpPr>
          <a:xfrm>
            <a:off x="9296400" y="1002108"/>
            <a:ext cx="5322468" cy="8640858"/>
            <a:chOff x="0" y="0"/>
            <a:chExt cx="2620010" cy="5182870"/>
          </a:xfrm>
        </p:grpSpPr>
        <p:sp>
          <p:nvSpPr>
            <p:cNvPr id="462" name="Google Shape;462;p35"/>
            <p:cNvSpPr/>
            <p:nvPr/>
          </p:nvSpPr>
          <p:spPr>
            <a:xfrm>
              <a:off x="53340" y="25400"/>
              <a:ext cx="2447788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/>
          <p:nvPr/>
        </p:nvSpPr>
        <p:spPr>
          <a:xfrm>
            <a:off x="2667000" y="4229100"/>
            <a:ext cx="133350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ADMIN INTERFACE DESIGN</a:t>
            </a:r>
            <a:endParaRPr b="1" sz="66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37" y="1061845"/>
            <a:ext cx="3956728" cy="798421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480" name="Google Shape;480;p37"/>
          <p:cNvGrpSpPr/>
          <p:nvPr/>
        </p:nvGrpSpPr>
        <p:grpSpPr>
          <a:xfrm>
            <a:off x="271765" y="749577"/>
            <a:ext cx="4535526" cy="8495205"/>
            <a:chOff x="0" y="0"/>
            <a:chExt cx="2620010" cy="5182870"/>
          </a:xfrm>
        </p:grpSpPr>
        <p:sp>
          <p:nvSpPr>
            <p:cNvPr id="481" name="Google Shape;481;p37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9" name="Google Shape;48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9864" y="1087568"/>
            <a:ext cx="3959452" cy="756113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490" name="Google Shape;490;p37"/>
          <p:cNvGrpSpPr/>
          <p:nvPr/>
        </p:nvGrpSpPr>
        <p:grpSpPr>
          <a:xfrm>
            <a:off x="5079929" y="791210"/>
            <a:ext cx="4588306" cy="8166570"/>
            <a:chOff x="0" y="0"/>
            <a:chExt cx="2620010" cy="5182870"/>
          </a:xfrm>
        </p:grpSpPr>
        <p:sp>
          <p:nvSpPr>
            <p:cNvPr id="491" name="Google Shape;491;p37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9" name="Google Shape;49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9055" y="1139622"/>
            <a:ext cx="4154145" cy="780419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500" name="Google Shape;500;p37"/>
          <p:cNvGrpSpPr/>
          <p:nvPr/>
        </p:nvGrpSpPr>
        <p:grpSpPr>
          <a:xfrm>
            <a:off x="9778810" y="831232"/>
            <a:ext cx="4734004" cy="8371917"/>
            <a:chOff x="0" y="0"/>
            <a:chExt cx="2620010" cy="5182870"/>
          </a:xfrm>
        </p:grpSpPr>
        <p:sp>
          <p:nvSpPr>
            <p:cNvPr id="501" name="Google Shape;501;p37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1641505"/>
            <a:ext cx="4191000" cy="744636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grpSp>
        <p:nvGrpSpPr>
          <p:cNvPr id="514" name="Google Shape;514;p38"/>
          <p:cNvGrpSpPr/>
          <p:nvPr/>
        </p:nvGrpSpPr>
        <p:grpSpPr>
          <a:xfrm>
            <a:off x="6629401" y="1545436"/>
            <a:ext cx="4876800" cy="7865264"/>
            <a:chOff x="0" y="0"/>
            <a:chExt cx="2620010" cy="5182870"/>
          </a:xfrm>
        </p:grpSpPr>
        <p:sp>
          <p:nvSpPr>
            <p:cNvPr id="515" name="Google Shape;515;p38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9"/>
          <p:cNvGrpSpPr/>
          <p:nvPr/>
        </p:nvGrpSpPr>
        <p:grpSpPr>
          <a:xfrm>
            <a:off x="1438149" y="1000274"/>
            <a:ext cx="13358487" cy="6520386"/>
            <a:chOff x="0" y="-47625"/>
            <a:chExt cx="3518285" cy="1717303"/>
          </a:xfrm>
        </p:grpSpPr>
        <p:sp>
          <p:nvSpPr>
            <p:cNvPr id="529" name="Google Shape;529;p39"/>
            <p:cNvSpPr/>
            <p:nvPr/>
          </p:nvSpPr>
          <p:spPr>
            <a:xfrm>
              <a:off x="0" y="0"/>
              <a:ext cx="3518285" cy="1669678"/>
            </a:xfrm>
            <a:custGeom>
              <a:rect b="b" l="l" r="r" t="t"/>
              <a:pathLst>
                <a:path extrusionOk="0" h="1669678" w="3518285">
                  <a:moveTo>
                    <a:pt x="29557" y="0"/>
                  </a:moveTo>
                  <a:lnTo>
                    <a:pt x="3488728" y="0"/>
                  </a:lnTo>
                  <a:cubicBezTo>
                    <a:pt x="3496567" y="0"/>
                    <a:pt x="3504085" y="3114"/>
                    <a:pt x="3509628" y="8657"/>
                  </a:cubicBezTo>
                  <a:cubicBezTo>
                    <a:pt x="3515171" y="14200"/>
                    <a:pt x="3518285" y="21718"/>
                    <a:pt x="3518285" y="29557"/>
                  </a:cubicBezTo>
                  <a:lnTo>
                    <a:pt x="3518285" y="1640121"/>
                  </a:lnTo>
                  <a:cubicBezTo>
                    <a:pt x="3518285" y="1647960"/>
                    <a:pt x="3515171" y="1655478"/>
                    <a:pt x="3509628" y="1661021"/>
                  </a:cubicBezTo>
                  <a:cubicBezTo>
                    <a:pt x="3504085" y="1666564"/>
                    <a:pt x="3496567" y="1669678"/>
                    <a:pt x="3488728" y="1669678"/>
                  </a:cubicBezTo>
                  <a:lnTo>
                    <a:pt x="29557" y="1669678"/>
                  </a:lnTo>
                  <a:cubicBezTo>
                    <a:pt x="21718" y="1669678"/>
                    <a:pt x="14200" y="1666564"/>
                    <a:pt x="8657" y="1661021"/>
                  </a:cubicBezTo>
                  <a:cubicBezTo>
                    <a:pt x="3114" y="1655478"/>
                    <a:pt x="0" y="1647960"/>
                    <a:pt x="0" y="1640121"/>
                  </a:cubicBezTo>
                  <a:lnTo>
                    <a:pt x="0" y="29557"/>
                  </a:lnTo>
                  <a:cubicBezTo>
                    <a:pt x="0" y="21718"/>
                    <a:pt x="3114" y="14200"/>
                    <a:pt x="8657" y="8657"/>
                  </a:cubicBezTo>
                  <a:cubicBezTo>
                    <a:pt x="14200" y="3114"/>
                    <a:pt x="21718" y="0"/>
                    <a:pt x="2955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 txBox="1"/>
            <p:nvPr/>
          </p:nvSpPr>
          <p:spPr>
            <a:xfrm>
              <a:off x="0" y="-47625"/>
              <a:ext cx="3518285" cy="1717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39"/>
          <p:cNvSpPr txBox="1"/>
          <p:nvPr/>
        </p:nvSpPr>
        <p:spPr>
          <a:xfrm>
            <a:off x="8117393" y="3751324"/>
            <a:ext cx="5782110" cy="1841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97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YOU</a:t>
            </a:r>
            <a:endParaRPr/>
          </a:p>
        </p:txBody>
      </p:sp>
      <p:sp>
        <p:nvSpPr>
          <p:cNvPr id="532" name="Google Shape;532;p39"/>
          <p:cNvSpPr txBox="1"/>
          <p:nvPr/>
        </p:nvSpPr>
        <p:spPr>
          <a:xfrm>
            <a:off x="16722107" y="8724265"/>
            <a:ext cx="417160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11084B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/>
          </a:p>
        </p:txBody>
      </p:sp>
      <p:sp>
        <p:nvSpPr>
          <p:cNvPr id="533" name="Google Shape;533;p39"/>
          <p:cNvSpPr txBox="1"/>
          <p:nvPr/>
        </p:nvSpPr>
        <p:spPr>
          <a:xfrm>
            <a:off x="2387278" y="1776475"/>
            <a:ext cx="6920074" cy="1842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999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THANK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-3581400" y="7602842"/>
            <a:ext cx="9323926" cy="9323926"/>
            <a:chOff x="0" y="0"/>
            <a:chExt cx="812800" cy="812800"/>
          </a:xfrm>
        </p:grpSpPr>
        <p:sp>
          <p:nvSpPr>
            <p:cNvPr id="139" name="Google Shape;139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4"/>
          <p:cNvSpPr/>
          <p:nvPr/>
        </p:nvSpPr>
        <p:spPr>
          <a:xfrm>
            <a:off x="11211450" y="2305133"/>
            <a:ext cx="6803936" cy="6671283"/>
          </a:xfrm>
          <a:custGeom>
            <a:rect b="b" l="l" r="r" t="t"/>
            <a:pathLst>
              <a:path extrusionOk="0" h="1114306" w="1136463">
                <a:moveTo>
                  <a:pt x="71685" y="0"/>
                </a:moveTo>
                <a:lnTo>
                  <a:pt x="1064777" y="0"/>
                </a:lnTo>
                <a:cubicBezTo>
                  <a:pt x="1104368" y="0"/>
                  <a:pt x="1136463" y="32095"/>
                  <a:pt x="1136463" y="71685"/>
                </a:cubicBezTo>
                <a:lnTo>
                  <a:pt x="1136463" y="1042620"/>
                </a:lnTo>
                <a:cubicBezTo>
                  <a:pt x="1136463" y="1061632"/>
                  <a:pt x="1128910" y="1079866"/>
                  <a:pt x="1115467" y="1093309"/>
                </a:cubicBezTo>
                <a:cubicBezTo>
                  <a:pt x="1102023" y="1106753"/>
                  <a:pt x="1083790" y="1114306"/>
                  <a:pt x="1064777" y="1114306"/>
                </a:cubicBezTo>
                <a:lnTo>
                  <a:pt x="71685" y="1114306"/>
                </a:lnTo>
                <a:cubicBezTo>
                  <a:pt x="32095" y="1114306"/>
                  <a:pt x="0" y="1082211"/>
                  <a:pt x="0" y="1042620"/>
                </a:cubicBezTo>
                <a:lnTo>
                  <a:pt x="0" y="71685"/>
                </a:lnTo>
                <a:cubicBezTo>
                  <a:pt x="0" y="32095"/>
                  <a:pt x="32095" y="0"/>
                  <a:pt x="71685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876" r="-1877" t="0"/>
            </a:stretch>
          </a:blipFill>
          <a:ln cap="rnd" cmpd="sng" w="266700">
            <a:solidFill>
              <a:srgbClr val="FF27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0" y="911321"/>
            <a:ext cx="5143064" cy="1315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US" sz="9248" u="none" cap="none" strike="noStrike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ABOUT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4078295" y="901796"/>
            <a:ext cx="3988218" cy="1311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18" u="none" cap="none" strike="noStrike">
                <a:solidFill>
                  <a:srgbClr val="FFBD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9218" u="none" cap="none" strike="noStrike">
                <a:solidFill>
                  <a:srgbClr val="FFBD59"/>
                </a:solidFill>
                <a:latin typeface="Bell MT"/>
                <a:ea typeface="Bell MT"/>
                <a:cs typeface="Bell MT"/>
                <a:sym typeface="Bell MT"/>
              </a:rPr>
              <a:t>ATORI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0" y="2805593"/>
            <a:ext cx="10727782" cy="3935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2463" lvl="1" marL="664926" marR="0" rtl="0" algn="l">
              <a:lnSpc>
                <a:spcPct val="84675"/>
              </a:lnSpc>
              <a:spcBef>
                <a:spcPts val="0"/>
              </a:spcBef>
              <a:spcAft>
                <a:spcPts val="0"/>
              </a:spcAft>
              <a:buClr>
                <a:srgbClr val="FFBD5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FFBD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Atori</a:t>
            </a: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corporate gifting company that provides businesses with high-quality, curated gift options.</a:t>
            </a:r>
            <a:endParaRPr/>
          </a:p>
          <a:p>
            <a:pPr indent="0" lvl="0" marL="0" marR="0" rtl="0" algn="l">
              <a:lnSpc>
                <a:spcPct val="846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63" lvl="1" marL="664926" marR="0" rtl="0" algn="l">
              <a:lnSpc>
                <a:spcPct val="846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 on creating thoughtful and personalized experiences, </a:t>
            </a:r>
            <a:r>
              <a:rPr b="0" i="0" lang="en-US" sz="4000" u="none" cap="none" strike="noStrike">
                <a:solidFill>
                  <a:srgbClr val="FFBD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Atori</a:t>
            </a:r>
            <a:r>
              <a:rPr b="0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strengthen relationships, improve client retention, and boost employee morale through tailored corporate gifting solutions.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5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150" name="Google Shape;150;p5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5"/>
          <p:cNvSpPr txBox="1"/>
          <p:nvPr/>
        </p:nvSpPr>
        <p:spPr>
          <a:xfrm>
            <a:off x="0" y="2775245"/>
            <a:ext cx="18288000" cy="6888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3" marL="1943100" marR="0" rtl="0" algn="l">
              <a:lnSpc>
                <a:spcPct val="1228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objective of the Atori app is to provide a comprehensive and user-friendly mobile platform that connects customers with a curated selection of innovative and eco-conscious products.</a:t>
            </a:r>
            <a:endParaRPr/>
          </a:p>
          <a:p>
            <a:pPr indent="0" lvl="3" marL="1371600" marR="0" rtl="0" algn="l">
              <a:lnSpc>
                <a:spcPct val="122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3" marL="1943100" marR="0" rtl="0" algn="l">
              <a:lnSpc>
                <a:spcPct val="1228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offering an intuitive shopping experience through the client application and robust administrative controls via the admin application, Atori aims to streamline product discovery, order placement, and backend management. </a:t>
            </a:r>
            <a:endParaRPr/>
          </a:p>
          <a:p>
            <a:pPr indent="0" lvl="3" marL="1371600" marR="0" rtl="0" algn="l">
              <a:lnSpc>
                <a:spcPct val="122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3" marL="1943100" marR="0" rtl="0" algn="l">
              <a:lnSpc>
                <a:spcPct val="1228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platform is committed to promoting sustainability and creativity while ensuring reliability, efficiency, and real-time interaction between users and administrators.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5673776" y="558488"/>
            <a:ext cx="5908624" cy="128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90" u="none" cap="none" strike="noStrike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Objectives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6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0" y="2775245"/>
            <a:ext cx="18288000" cy="699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457200" marR="0" rtl="0" algn="l">
              <a:lnSpc>
                <a:spcPct val="68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2816434" y="558488"/>
            <a:ext cx="12652166" cy="2566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SCOPE</a:t>
            </a:r>
            <a:endParaRPr/>
          </a:p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600200" y="2400300"/>
            <a:ext cx="15240000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Atori Android App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dual-interface platform designed for both users and administrators to efficiently manage the product discovery and order lifecycle.</a:t>
            </a:r>
            <a:endParaRPr/>
          </a:p>
          <a:p>
            <a:pPr indent="-3175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enables customers to explore and purchase innovative, eco-conscious products across multiple categories using a seamless, user-friendly interface.</a:t>
            </a:r>
            <a:endParaRPr/>
          </a:p>
          <a:p>
            <a:pPr indent="-3175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Admins are empowered to manage the complete product catalog, user base, and order system, with real-time data handling through Firebase Firestore.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1813848" y="582384"/>
            <a:ext cx="12652166" cy="1177785"/>
            <a:chOff x="0" y="-47625"/>
            <a:chExt cx="3332258" cy="310199"/>
          </a:xfrm>
        </p:grpSpPr>
        <p:sp>
          <p:nvSpPr>
            <p:cNvPr id="169" name="Google Shape;169;p7"/>
            <p:cNvSpPr/>
            <p:nvPr/>
          </p:nvSpPr>
          <p:spPr>
            <a:xfrm>
              <a:off x="0" y="0"/>
              <a:ext cx="3332258" cy="262574"/>
            </a:xfrm>
            <a:custGeom>
              <a:rect b="b" l="l" r="r" t="t"/>
              <a:pathLst>
                <a:path extrusionOk="0" h="262574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31366"/>
                  </a:lnTo>
                  <a:cubicBezTo>
                    <a:pt x="3332258" y="239643"/>
                    <a:pt x="3328970" y="247581"/>
                    <a:pt x="3323117" y="253433"/>
                  </a:cubicBezTo>
                  <a:cubicBezTo>
                    <a:pt x="3317265" y="259286"/>
                    <a:pt x="3309327" y="262574"/>
                    <a:pt x="3301051" y="262574"/>
                  </a:cubicBezTo>
                  <a:lnTo>
                    <a:pt x="31207" y="262574"/>
                  </a:lnTo>
                  <a:cubicBezTo>
                    <a:pt x="22930" y="262574"/>
                    <a:pt x="14993" y="259286"/>
                    <a:pt x="9140" y="253433"/>
                  </a:cubicBezTo>
                  <a:cubicBezTo>
                    <a:pt x="3288" y="247581"/>
                    <a:pt x="0" y="239643"/>
                    <a:pt x="0" y="231366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0" y="-47625"/>
              <a:ext cx="3332258" cy="310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0" y="2775245"/>
            <a:ext cx="18288000" cy="6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42950" lvl="3" marL="21145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platform primarily relied on social media channels like </a:t>
            </a: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Instagram and LinkedIn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showcasing products, which limited reach, interactivity, and scalability.</a:t>
            </a:r>
            <a:endParaRPr/>
          </a:p>
          <a:p>
            <a:pPr indent="-488950" lvl="3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3" marL="21145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was </a:t>
            </a: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dedicated mobile application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manage orders, products, or customer interactions, leading to inefficiencies in handling operations.</a:t>
            </a:r>
            <a:endParaRPr/>
          </a:p>
          <a:p>
            <a:pPr indent="-488950" lvl="3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3" marL="21145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absence of a centralized system made it hard to </a:t>
            </a: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 customer data</a:t>
            </a: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analyze trends, or provide personalized experiences.</a:t>
            </a:r>
            <a:endParaRPr/>
          </a:p>
          <a:p>
            <a:pPr indent="0" lvl="1" marL="457200" marR="0" rtl="0" algn="l">
              <a:lnSpc>
                <a:spcPct val="682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2743200" y="558488"/>
            <a:ext cx="12652166" cy="123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8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Problems in the Existing Atori System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 rot="8978883">
            <a:off x="16270350" y="-1319286"/>
            <a:ext cx="4035301" cy="4035301"/>
            <a:chOff x="0" y="0"/>
            <a:chExt cx="812800" cy="812800"/>
          </a:xfrm>
        </p:grpSpPr>
        <p:sp>
          <p:nvSpPr>
            <p:cNvPr id="178" name="Google Shape;178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733425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1028700" y="288609"/>
            <a:ext cx="12652166" cy="1304612"/>
            <a:chOff x="0" y="-47625"/>
            <a:chExt cx="3332258" cy="343602"/>
          </a:xfrm>
        </p:grpSpPr>
        <p:sp>
          <p:nvSpPr>
            <p:cNvPr id="181" name="Google Shape;181;p8"/>
            <p:cNvSpPr/>
            <p:nvPr/>
          </p:nvSpPr>
          <p:spPr>
            <a:xfrm>
              <a:off x="0" y="0"/>
              <a:ext cx="3332258" cy="295977"/>
            </a:xfrm>
            <a:custGeom>
              <a:rect b="b" l="l" r="r" t="t"/>
              <a:pathLst>
                <a:path extrusionOk="0" h="295977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264770"/>
                  </a:lnTo>
                  <a:cubicBezTo>
                    <a:pt x="3332258" y="273046"/>
                    <a:pt x="3328970" y="280984"/>
                    <a:pt x="3323117" y="286836"/>
                  </a:cubicBezTo>
                  <a:cubicBezTo>
                    <a:pt x="3317265" y="292689"/>
                    <a:pt x="3309327" y="295977"/>
                    <a:pt x="3301051" y="295977"/>
                  </a:cubicBezTo>
                  <a:lnTo>
                    <a:pt x="31207" y="295977"/>
                  </a:lnTo>
                  <a:cubicBezTo>
                    <a:pt x="22930" y="295977"/>
                    <a:pt x="14993" y="292689"/>
                    <a:pt x="9140" y="286836"/>
                  </a:cubicBezTo>
                  <a:cubicBezTo>
                    <a:pt x="3288" y="280984"/>
                    <a:pt x="0" y="273046"/>
                    <a:pt x="0" y="264770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0" y="-47625"/>
              <a:ext cx="3332258" cy="343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8"/>
          <p:cNvSpPr/>
          <p:nvPr/>
        </p:nvSpPr>
        <p:spPr>
          <a:xfrm>
            <a:off x="11678157" y="2143238"/>
            <a:ext cx="6416331" cy="6619870"/>
          </a:xfrm>
          <a:custGeom>
            <a:rect b="b" l="l" r="r" t="t"/>
            <a:pathLst>
              <a:path extrusionOk="0" h="1172514" w="1136463">
                <a:moveTo>
                  <a:pt x="76016" y="0"/>
                </a:moveTo>
                <a:lnTo>
                  <a:pt x="1060447" y="0"/>
                </a:lnTo>
                <a:cubicBezTo>
                  <a:pt x="1102429" y="0"/>
                  <a:pt x="1136463" y="34033"/>
                  <a:pt x="1136463" y="76016"/>
                </a:cubicBezTo>
                <a:lnTo>
                  <a:pt x="1136463" y="1096498"/>
                </a:lnTo>
                <a:cubicBezTo>
                  <a:pt x="1136463" y="1138480"/>
                  <a:pt x="1102429" y="1172514"/>
                  <a:pt x="1060447" y="1172514"/>
                </a:cubicBezTo>
                <a:lnTo>
                  <a:pt x="76016" y="1172514"/>
                </a:lnTo>
                <a:cubicBezTo>
                  <a:pt x="34033" y="1172514"/>
                  <a:pt x="0" y="1138480"/>
                  <a:pt x="0" y="1096498"/>
                </a:cubicBezTo>
                <a:lnTo>
                  <a:pt x="0" y="76016"/>
                </a:lnTo>
                <a:cubicBezTo>
                  <a:pt x="0" y="34033"/>
                  <a:pt x="34033" y="0"/>
                  <a:pt x="76016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801" r="-1801" t="0"/>
            </a:stretch>
          </a:blipFill>
          <a:ln cap="rnd" cmpd="sng" w="266700">
            <a:solidFill>
              <a:srgbClr val="FF27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8"/>
          <p:cNvGraphicFramePr/>
          <p:nvPr/>
        </p:nvGraphicFramePr>
        <p:xfrm>
          <a:off x="710170" y="21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{6C71E1D1-E7D1-49A6-A263-8800C9CF9238}</a:tableStyleId>
              </a:tblPr>
              <a:tblGrid>
                <a:gridCol w="4545025"/>
                <a:gridCol w="4865075"/>
              </a:tblGrid>
              <a:tr h="8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Operating System for Application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Kotlin &amp; Xml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Tools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Studio Koala 2024.1.1 (June 2024)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Firebase Firestore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Browser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93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8"/>
          <p:cNvSpPr txBox="1"/>
          <p:nvPr/>
        </p:nvSpPr>
        <p:spPr>
          <a:xfrm>
            <a:off x="1993731" y="459798"/>
            <a:ext cx="9206747" cy="10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7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TECHNOLOGY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084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9"/>
          <p:cNvGrpSpPr/>
          <p:nvPr/>
        </p:nvGrpSpPr>
        <p:grpSpPr>
          <a:xfrm>
            <a:off x="12788540" y="3676916"/>
            <a:ext cx="8941519" cy="8941519"/>
            <a:chOff x="0" y="0"/>
            <a:chExt cx="812800" cy="812800"/>
          </a:xfrm>
        </p:grpSpPr>
        <p:sp>
          <p:nvSpPr>
            <p:cNvPr id="191" name="Google Shape;191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FF27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1237497" y="83298"/>
            <a:ext cx="12652166" cy="945402"/>
            <a:chOff x="0" y="-47625"/>
            <a:chExt cx="3332258" cy="248994"/>
          </a:xfrm>
        </p:grpSpPr>
        <p:sp>
          <p:nvSpPr>
            <p:cNvPr id="194" name="Google Shape;194;p9"/>
            <p:cNvSpPr/>
            <p:nvPr/>
          </p:nvSpPr>
          <p:spPr>
            <a:xfrm>
              <a:off x="0" y="0"/>
              <a:ext cx="3332258" cy="201369"/>
            </a:xfrm>
            <a:custGeom>
              <a:rect b="b" l="l" r="r" t="t"/>
              <a:pathLst>
                <a:path extrusionOk="0" h="201369" w="3332258">
                  <a:moveTo>
                    <a:pt x="31207" y="0"/>
                  </a:moveTo>
                  <a:lnTo>
                    <a:pt x="3301051" y="0"/>
                  </a:lnTo>
                  <a:cubicBezTo>
                    <a:pt x="3318286" y="0"/>
                    <a:pt x="3332258" y="13972"/>
                    <a:pt x="3332258" y="31207"/>
                  </a:cubicBezTo>
                  <a:lnTo>
                    <a:pt x="3332258" y="170162"/>
                  </a:lnTo>
                  <a:cubicBezTo>
                    <a:pt x="3332258" y="178439"/>
                    <a:pt x="3328970" y="186377"/>
                    <a:pt x="3323117" y="192229"/>
                  </a:cubicBezTo>
                  <a:cubicBezTo>
                    <a:pt x="3317265" y="198082"/>
                    <a:pt x="3309327" y="201369"/>
                    <a:pt x="3301051" y="201369"/>
                  </a:cubicBezTo>
                  <a:lnTo>
                    <a:pt x="31207" y="201369"/>
                  </a:lnTo>
                  <a:cubicBezTo>
                    <a:pt x="22930" y="201369"/>
                    <a:pt x="14993" y="198082"/>
                    <a:pt x="9140" y="192229"/>
                  </a:cubicBezTo>
                  <a:cubicBezTo>
                    <a:pt x="3288" y="186377"/>
                    <a:pt x="0" y="178439"/>
                    <a:pt x="0" y="170162"/>
                  </a:cubicBezTo>
                  <a:lnTo>
                    <a:pt x="0" y="31207"/>
                  </a:lnTo>
                  <a:cubicBezTo>
                    <a:pt x="0" y="22930"/>
                    <a:pt x="3288" y="14993"/>
                    <a:pt x="9140" y="9140"/>
                  </a:cubicBezTo>
                  <a:cubicBezTo>
                    <a:pt x="14993" y="3288"/>
                    <a:pt x="22930" y="0"/>
                    <a:pt x="31207" y="0"/>
                  </a:cubicBezTo>
                  <a:close/>
                </a:path>
              </a:pathLst>
            </a:custGeom>
            <a:gradFill>
              <a:gsLst>
                <a:gs pos="0">
                  <a:srgbClr val="FF27C3"/>
                </a:gs>
                <a:gs pos="100000">
                  <a:srgbClr val="11084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0" y="-47625"/>
              <a:ext cx="3332258" cy="248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9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9"/>
          <p:cNvSpPr txBox="1"/>
          <p:nvPr/>
        </p:nvSpPr>
        <p:spPr>
          <a:xfrm>
            <a:off x="1237497" y="178400"/>
            <a:ext cx="12652166" cy="81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76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BASIC MODULE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556332" y="1295358"/>
            <a:ext cx="16283460" cy="69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5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Module 1:  Client Module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556332" y="1925227"/>
            <a:ext cx="11393911" cy="789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8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1: User Registration and Login - Form with secure login.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2: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Password UI (Forgot Password)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3: Product Browsing - Home, categories, product detail pages.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Sub-module 4: Cart and Checkout - Multi-step order process &amp; cart management.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179145" y="6284426"/>
            <a:ext cx="5036082" cy="4823520"/>
          </a:xfrm>
          <a:custGeom>
            <a:rect b="b" l="l" r="r" t="t"/>
            <a:pathLst>
              <a:path extrusionOk="0" h="4823520" w="5036082">
                <a:moveTo>
                  <a:pt x="0" y="0"/>
                </a:moveTo>
                <a:lnTo>
                  <a:pt x="5036082" y="0"/>
                </a:lnTo>
                <a:lnTo>
                  <a:pt x="5036082" y="4823520"/>
                </a:lnTo>
                <a:lnTo>
                  <a:pt x="0" y="4823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Rahul</dc:creator>
</cp:coreProperties>
</file>