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53"/>
  </p:normalViewPr>
  <p:slideViewPr>
    <p:cSldViewPr snapToGrid="0" snapToObjects="1">
      <p:cViewPr varScale="1">
        <p:scale>
          <a:sx n="90" d="100"/>
          <a:sy n="90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139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3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6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2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7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7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1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5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5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0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63" r:id="rId6"/>
    <p:sldLayoutId id="2147483858" r:id="rId7"/>
    <p:sldLayoutId id="2147483859" r:id="rId8"/>
    <p:sldLayoutId id="2147483860" r:id="rId9"/>
    <p:sldLayoutId id="2147483862" r:id="rId10"/>
    <p:sldLayoutId id="21474838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4128B-8599-4B8B-88F7-4F8FFA6BE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14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52A562-7D7B-4646-92D3-544B2CA49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it-IT" sz="6600">
                <a:solidFill>
                  <a:schemeClr val="bg1"/>
                </a:solidFill>
              </a:rPr>
              <a:t>TECNICHE DI RECORD LINKAGE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284292E-A142-4D49-9DBA-1FDE00F7F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1077931"/>
          </a:xfrm>
        </p:spPr>
        <p:txBody>
          <a:bodyPr anchor="ctr">
            <a:normAutofit fontScale="40000" lnSpcReduction="20000"/>
          </a:bodyPr>
          <a:lstStyle/>
          <a:p>
            <a:r>
              <a:rPr lang="it-IT" dirty="0">
                <a:solidFill>
                  <a:schemeClr val="bg1"/>
                </a:solidFill>
              </a:rPr>
              <a:t>ALBERICI FEDERICO 808058</a:t>
            </a:r>
          </a:p>
          <a:p>
            <a:r>
              <a:rPr lang="it-IT" dirty="0">
                <a:solidFill>
                  <a:schemeClr val="bg1"/>
                </a:solidFill>
              </a:rPr>
              <a:t>BETTINI IVO JUNIR 806878</a:t>
            </a:r>
          </a:p>
          <a:p>
            <a:r>
              <a:rPr lang="it-IT" dirty="0">
                <a:solidFill>
                  <a:schemeClr val="bg1"/>
                </a:solidFill>
              </a:rPr>
              <a:t>COCCA UMBERTO 807191</a:t>
            </a:r>
          </a:p>
          <a:p>
            <a:r>
              <a:rPr lang="it-IT" dirty="0">
                <a:solidFill>
                  <a:schemeClr val="bg1"/>
                </a:solidFill>
              </a:rPr>
              <a:t>TRAVERSA SILVIA 816435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E2D5631-67FE-DD40-891D-042105944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210" y="5102003"/>
            <a:ext cx="1545427" cy="152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9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tavolo, interni, sedia, cenando&#10;&#10;Descrizione generata automaticamente">
            <a:extLst>
              <a:ext uri="{FF2B5EF4-FFF2-40B4-BE49-F238E27FC236}">
                <a16:creationId xmlns:a16="http://schemas.microsoft.com/office/drawing/2014/main" id="{42BDD29A-357D-0A4F-AC26-0633B2555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" r="17228" b="183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82D32B-FFB6-F44E-93D4-1BE79894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it-IT" sz="2800"/>
              <a:t>IL DATASET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A5850B-27A9-604E-96A8-6D90DE16C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1700" dirty="0"/>
              <a:t>Il </a:t>
            </a:r>
            <a:r>
              <a:rPr lang="it-IT" sz="1700" dirty="0" err="1"/>
              <a:t>dataset</a:t>
            </a:r>
            <a:r>
              <a:rPr lang="it-IT" sz="1700" dirty="0"/>
              <a:t> scelto per effettuare i nostri  esperimenti contiene elenchi di ristoranti di Manhattan, raccolti da 12 siti differenti, raccolti settimanalmente tra Gennaio e Marzo 2009. </a:t>
            </a:r>
          </a:p>
          <a:p>
            <a:pPr marL="0" indent="0">
              <a:buNone/>
            </a:pPr>
            <a:r>
              <a:rPr lang="it-IT" sz="1700" dirty="0"/>
              <a:t>Per ogni ristorante viene riportato nome, indirizzo e città.</a:t>
            </a:r>
          </a:p>
        </p:txBody>
      </p:sp>
    </p:spTree>
    <p:extLst>
      <p:ext uri="{BB962C8B-B14F-4D97-AF65-F5344CB8AC3E}">
        <p14:creationId xmlns:p14="http://schemas.microsoft.com/office/powerpoint/2010/main" val="1128644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0F4BF64-8C92-B04C-9257-920AEB369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84" t="5553" r="-2" b="3536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AEC92A-2230-45B0-A12F-07F9F9EA4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71E463-3CA8-F148-8126-9C01B12B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it-IT" sz="2800"/>
              <a:t>PREPARAZIONE DEI DATI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248AE3-3A1D-C442-BEA3-B41839D11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68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700"/>
              <a:t>Prima di applicare le regole di record linkage, abbiamo: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it-IT" sz="1700"/>
              <a:t>diviso e raggruppato i dati per fonte;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it-IT" sz="1700"/>
              <a:t>separato i dati per fonte e data;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it-IT" sz="1700"/>
              <a:t>fatto un merge dei dataset per fonte e data;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it-IT" sz="1700"/>
              <a:t>fatta una pulizia finale de dati attraverso funzioni specifiche.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it-IT" sz="1700"/>
          </a:p>
        </p:txBody>
      </p:sp>
    </p:spTree>
    <p:extLst>
      <p:ext uri="{BB962C8B-B14F-4D97-AF65-F5344CB8AC3E}">
        <p14:creationId xmlns:p14="http://schemas.microsoft.com/office/powerpoint/2010/main" val="347338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46F970-2787-CA49-AD38-67B14DC2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CREAZIONE DEI DUE DATAFRAME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56ABC6-8747-B34A-9EB0-8BE65E86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607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esterni, segnale, pensile, lato&#10;&#10;Descrizione generata automaticamente">
            <a:extLst>
              <a:ext uri="{FF2B5EF4-FFF2-40B4-BE49-F238E27FC236}">
                <a16:creationId xmlns:a16="http://schemas.microsoft.com/office/drawing/2014/main" id="{2533327D-A8A2-D148-8324-03E3292DC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15" r="11985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EFAEC92A-2230-45B0-A12F-07F9F9EA4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BA20E7D-3B11-7C4C-9879-34FF9978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it-IT" sz="2800"/>
              <a:t>DATA QUALITY</a:t>
            </a: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FBE092-BE08-5E4C-8EEA-BCF9EC985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68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700" dirty="0"/>
              <a:t>Il professor </a:t>
            </a:r>
            <a:r>
              <a:rPr lang="it-IT" sz="1700" dirty="0" err="1"/>
              <a:t>Batini</a:t>
            </a:r>
            <a:r>
              <a:rPr lang="it-IT" sz="1700" dirty="0"/>
              <a:t> definisce la metodologia di qualità dei dati come un insieme di linee guida e tecniche che, a partire dalle informazioni di input, ne derivano un processo razionale per valutare e migliorare la qualità dei dati.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700" dirty="0"/>
              <a:t>Un modo per poter giungere a questo miglioramento è il record </a:t>
            </a:r>
            <a:r>
              <a:rPr lang="it-IT" sz="1700" dirty="0" err="1"/>
              <a:t>linkage</a:t>
            </a:r>
            <a:r>
              <a:rPr lang="it-IT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4625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Immagine che contiene uomo, largo, stanza, aria&#10;&#10;Descrizione generata automaticamente">
            <a:extLst>
              <a:ext uri="{FF2B5EF4-FFF2-40B4-BE49-F238E27FC236}">
                <a16:creationId xmlns:a16="http://schemas.microsoft.com/office/drawing/2014/main" id="{45ADD2E8-22F9-114F-90CE-46E2CF8A6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045" b="909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1F3AD9-1ED5-E649-BC85-CCA81F53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it-IT" sz="2800"/>
              <a:t>RECORD LINKAGE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91A762-54A5-9D4B-8BE1-646316D52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Il record </a:t>
            </a:r>
            <a:r>
              <a:rPr lang="it-IT" sz="1600" dirty="0" err="1"/>
              <a:t>linkage</a:t>
            </a:r>
            <a:r>
              <a:rPr lang="it-IT" sz="1600" dirty="0"/>
              <a:t> è l’operazione che consiste nel trovare </a:t>
            </a:r>
            <a:r>
              <a:rPr lang="it-IT" sz="1600" dirty="0" err="1"/>
              <a:t>records</a:t>
            </a:r>
            <a:r>
              <a:rPr lang="it-IT" sz="1600" dirty="0"/>
              <a:t> in </a:t>
            </a:r>
            <a:r>
              <a:rPr lang="it-IT" sz="1600" dirty="0" err="1"/>
              <a:t>dataset</a:t>
            </a:r>
            <a:r>
              <a:rPr lang="it-IT" sz="1600" dirty="0"/>
              <a:t> che si riferiscono alla stessa entità, presi da differenti risorse.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Le due principali metodologie sono quella deterministica e quella probabilistica. Nel primo caso due </a:t>
            </a:r>
            <a:r>
              <a:rPr lang="it-IT" sz="1600" dirty="0" err="1"/>
              <a:t>records</a:t>
            </a:r>
            <a:r>
              <a:rPr lang="it-IT" sz="1600" dirty="0"/>
              <a:t> sono collegati se tutti o alcuni identificatori sono identici, mentre nel secondo caso viene utilizzata una soglia di probabilità che determina o no il match.</a:t>
            </a:r>
          </a:p>
        </p:txBody>
      </p:sp>
    </p:spTree>
    <p:extLst>
      <p:ext uri="{BB962C8B-B14F-4D97-AF65-F5344CB8AC3E}">
        <p14:creationId xmlns:p14="http://schemas.microsoft.com/office/powerpoint/2010/main" val="4162498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3C5D9D-058D-B24F-B94F-71098C8F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RECORD LINKAGE (IL NOSTRO LAVORO)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8179A0-7AC0-714B-98E4-DD9C5A6D0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16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9E8D71-170C-3646-81BE-05D28120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7DA713-AD26-4340-A716-BD383725E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457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CC9800-FAE8-DB44-B026-75025A2D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C64994-44C8-E74C-9D42-2D2A73057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26036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247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AccentBoxVTI</vt:lpstr>
      <vt:lpstr>TECNICHE DI RECORD LINKAGE</vt:lpstr>
      <vt:lpstr>IL DATASET</vt:lpstr>
      <vt:lpstr>PREPARAZIONE DEI DATI</vt:lpstr>
      <vt:lpstr>CREAZIONE DEI DUE DATAFRAME</vt:lpstr>
      <vt:lpstr>DATA QUALITY</vt:lpstr>
      <vt:lpstr>RECORD LINKAGE</vt:lpstr>
      <vt:lpstr>RECORD LINKAGE (IL NOSTRO LAVORO)</vt:lpstr>
      <vt:lpstr>RISULTATI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TECNICHE DI RECORD LINKAGE</dc:title>
  <dc:creator>i.bettini@campus.unimib.it</dc:creator>
  <cp:lastModifiedBy>i.bettini@campus.unimib.it</cp:lastModifiedBy>
  <cp:revision>2</cp:revision>
  <dcterms:created xsi:type="dcterms:W3CDTF">2020-07-13T16:44:47Z</dcterms:created>
  <dcterms:modified xsi:type="dcterms:W3CDTF">2020-07-13T16:57:44Z</dcterms:modified>
</cp:coreProperties>
</file>