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8" r:id="rId4"/>
    <p:sldId id="261" r:id="rId5"/>
    <p:sldId id="265" r:id="rId6"/>
    <p:sldId id="260" r:id="rId7"/>
    <p:sldId id="266" r:id="rId8"/>
    <p:sldId id="268" r:id="rId9"/>
    <p:sldId id="267" r:id="rId10"/>
    <p:sldId id="269" r:id="rId11"/>
    <p:sldId id="270"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3"/>
  </p:normalViewPr>
  <p:slideViewPr>
    <p:cSldViewPr snapToGrid="0" snapToObjects="1">
      <p:cViewPr varScale="1">
        <p:scale>
          <a:sx n="87" d="100"/>
          <a:sy n="87" d="100"/>
        </p:scale>
        <p:origin x="6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460A2B-9FAD-4705-B18A-449BD3AFE648}"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6B84D1FC-D69E-4EA8-863A-1434B4860A21}">
      <dgm:prSet/>
      <dgm:spPr/>
      <dgm:t>
        <a:bodyPr/>
        <a:lstStyle/>
        <a:p>
          <a:pPr>
            <a:defRPr cap="all"/>
          </a:pPr>
          <a:r>
            <a:rPr lang="it-IT" cap="none" dirty="0"/>
            <a:t>In conclusione possiamo ritenerci soddisfatti di come siamo riusciti grazie alla fase di </a:t>
          </a:r>
          <a:r>
            <a:rPr lang="it-IT" cap="none" dirty="0" err="1"/>
            <a:t>preprocessing</a:t>
          </a:r>
          <a:r>
            <a:rPr lang="it-IT" cap="none" dirty="0"/>
            <a:t> e all’utilizzo delle api di </a:t>
          </a:r>
          <a:r>
            <a:rPr lang="it-IT" cap="none" dirty="0" err="1"/>
            <a:t>google</a:t>
          </a:r>
          <a:r>
            <a:rPr lang="it-IT" cap="none" dirty="0"/>
            <a:t> ad ottenere dei dati soddisfacenti. </a:t>
          </a:r>
          <a:endParaRPr lang="en-US" cap="none" dirty="0"/>
        </a:p>
      </dgm:t>
    </dgm:pt>
    <dgm:pt modelId="{2E309327-28F0-45ED-9576-CFF2D3EE5AB5}" type="parTrans" cxnId="{7E7D8D0A-FB75-474E-89C5-448C0FEB5E6D}">
      <dgm:prSet/>
      <dgm:spPr/>
      <dgm:t>
        <a:bodyPr/>
        <a:lstStyle/>
        <a:p>
          <a:endParaRPr lang="en-US"/>
        </a:p>
      </dgm:t>
    </dgm:pt>
    <dgm:pt modelId="{CE10099E-357E-496F-A14E-C0E796EAF219}" type="sibTrans" cxnId="{7E7D8D0A-FB75-474E-89C5-448C0FEB5E6D}">
      <dgm:prSet/>
      <dgm:spPr/>
      <dgm:t>
        <a:bodyPr/>
        <a:lstStyle/>
        <a:p>
          <a:endParaRPr lang="en-US"/>
        </a:p>
      </dgm:t>
    </dgm:pt>
    <dgm:pt modelId="{DB48B9A7-8D1E-4B48-A941-9AB0A76C1BD5}">
      <dgm:prSet/>
      <dgm:spPr/>
      <dgm:t>
        <a:bodyPr/>
        <a:lstStyle/>
        <a:p>
          <a:pPr>
            <a:defRPr cap="all"/>
          </a:pPr>
          <a:r>
            <a:rPr lang="it-IT" cap="none" dirty="0"/>
            <a:t>L’utilizzo inoltre di due strategie per eseguire l’integrazione non solo ha portato a dei risultati empiricamente interessanti</a:t>
          </a:r>
          <a:r>
            <a:rPr lang="it-IT" cap="none"/>
            <a:t>, ma tali strategie se opportunamente generalizzate potrebbero essere utilizzati per l'integrazione di altri dataset.</a:t>
          </a:r>
          <a:endParaRPr lang="en-US" cap="none" dirty="0"/>
        </a:p>
      </dgm:t>
    </dgm:pt>
    <dgm:pt modelId="{3F28A0C1-9C04-4CFA-8DFE-76CA753C2983}" type="parTrans" cxnId="{A9F0750E-94E1-46FE-9D21-A50732239EC6}">
      <dgm:prSet/>
      <dgm:spPr/>
      <dgm:t>
        <a:bodyPr/>
        <a:lstStyle/>
        <a:p>
          <a:endParaRPr lang="en-US"/>
        </a:p>
      </dgm:t>
    </dgm:pt>
    <dgm:pt modelId="{D3D3AF60-56F6-46DC-8149-58E79F7FB885}" type="sibTrans" cxnId="{A9F0750E-94E1-46FE-9D21-A50732239EC6}">
      <dgm:prSet/>
      <dgm:spPr/>
      <dgm:t>
        <a:bodyPr/>
        <a:lstStyle/>
        <a:p>
          <a:endParaRPr lang="en-US"/>
        </a:p>
      </dgm:t>
    </dgm:pt>
    <dgm:pt modelId="{140D7121-6589-A34C-A709-D077FE790ACA}" type="pres">
      <dgm:prSet presAssocID="{E5460A2B-9FAD-4705-B18A-449BD3AFE648}" presName="linear" presStyleCnt="0">
        <dgm:presLayoutVars>
          <dgm:animLvl val="lvl"/>
          <dgm:resizeHandles val="exact"/>
        </dgm:presLayoutVars>
      </dgm:prSet>
      <dgm:spPr/>
    </dgm:pt>
    <dgm:pt modelId="{5673A6CE-3C0C-0E45-8A15-959CC1A78B8E}" type="pres">
      <dgm:prSet presAssocID="{6B84D1FC-D69E-4EA8-863A-1434B4860A21}" presName="parentText" presStyleLbl="node1" presStyleIdx="0" presStyleCnt="2">
        <dgm:presLayoutVars>
          <dgm:chMax val="0"/>
          <dgm:bulletEnabled val="1"/>
        </dgm:presLayoutVars>
      </dgm:prSet>
      <dgm:spPr/>
    </dgm:pt>
    <dgm:pt modelId="{D9EBBE65-FA79-5447-A582-6D7AB3C5EFD8}" type="pres">
      <dgm:prSet presAssocID="{CE10099E-357E-496F-A14E-C0E796EAF219}" presName="spacer" presStyleCnt="0"/>
      <dgm:spPr/>
    </dgm:pt>
    <dgm:pt modelId="{AB330C3E-6821-4248-B306-D17574FFE7BF}" type="pres">
      <dgm:prSet presAssocID="{DB48B9A7-8D1E-4B48-A941-9AB0A76C1BD5}" presName="parentText" presStyleLbl="node1" presStyleIdx="1" presStyleCnt="2">
        <dgm:presLayoutVars>
          <dgm:chMax val="0"/>
          <dgm:bulletEnabled val="1"/>
        </dgm:presLayoutVars>
      </dgm:prSet>
      <dgm:spPr/>
    </dgm:pt>
  </dgm:ptLst>
  <dgm:cxnLst>
    <dgm:cxn modelId="{7E7D8D0A-FB75-474E-89C5-448C0FEB5E6D}" srcId="{E5460A2B-9FAD-4705-B18A-449BD3AFE648}" destId="{6B84D1FC-D69E-4EA8-863A-1434B4860A21}" srcOrd="0" destOrd="0" parTransId="{2E309327-28F0-45ED-9576-CFF2D3EE5AB5}" sibTransId="{CE10099E-357E-496F-A14E-C0E796EAF219}"/>
    <dgm:cxn modelId="{A9F0750E-94E1-46FE-9D21-A50732239EC6}" srcId="{E5460A2B-9FAD-4705-B18A-449BD3AFE648}" destId="{DB48B9A7-8D1E-4B48-A941-9AB0A76C1BD5}" srcOrd="1" destOrd="0" parTransId="{3F28A0C1-9C04-4CFA-8DFE-76CA753C2983}" sibTransId="{D3D3AF60-56F6-46DC-8149-58E79F7FB885}"/>
    <dgm:cxn modelId="{836CB748-EAB6-8048-87E7-27B4F4DC0E3A}" type="presOf" srcId="{6B84D1FC-D69E-4EA8-863A-1434B4860A21}" destId="{5673A6CE-3C0C-0E45-8A15-959CC1A78B8E}" srcOrd="0" destOrd="0" presId="urn:microsoft.com/office/officeart/2005/8/layout/vList2"/>
    <dgm:cxn modelId="{E5CAEA8E-3895-DF4F-A281-34E472A523B1}" type="presOf" srcId="{DB48B9A7-8D1E-4B48-A941-9AB0A76C1BD5}" destId="{AB330C3E-6821-4248-B306-D17574FFE7BF}" srcOrd="0" destOrd="0" presId="urn:microsoft.com/office/officeart/2005/8/layout/vList2"/>
    <dgm:cxn modelId="{B7BB599B-13A4-634E-8C08-4AB9CA9FB51D}" type="presOf" srcId="{E5460A2B-9FAD-4705-B18A-449BD3AFE648}" destId="{140D7121-6589-A34C-A709-D077FE790ACA}" srcOrd="0" destOrd="0" presId="urn:microsoft.com/office/officeart/2005/8/layout/vList2"/>
    <dgm:cxn modelId="{E128E8E3-E300-D643-AD29-B4372DE0F76C}" type="presParOf" srcId="{140D7121-6589-A34C-A709-D077FE790ACA}" destId="{5673A6CE-3C0C-0E45-8A15-959CC1A78B8E}" srcOrd="0" destOrd="0" presId="urn:microsoft.com/office/officeart/2005/8/layout/vList2"/>
    <dgm:cxn modelId="{8A86A97D-64A8-0A4E-9004-B2BE3C37F28D}" type="presParOf" srcId="{140D7121-6589-A34C-A709-D077FE790ACA}" destId="{D9EBBE65-FA79-5447-A582-6D7AB3C5EFD8}" srcOrd="1" destOrd="0" presId="urn:microsoft.com/office/officeart/2005/8/layout/vList2"/>
    <dgm:cxn modelId="{3DAE2F64-1781-5D4E-8075-3055CA7BB4B8}" type="presParOf" srcId="{140D7121-6589-A34C-A709-D077FE790ACA}" destId="{AB330C3E-6821-4248-B306-D17574FFE7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3A6CE-3C0C-0E45-8A15-959CC1A78B8E}">
      <dsp:nvSpPr>
        <dsp:cNvPr id="0" name=""/>
        <dsp:cNvSpPr/>
      </dsp:nvSpPr>
      <dsp:spPr>
        <a:xfrm>
          <a:off x="0" y="72464"/>
          <a:ext cx="3438906" cy="151244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defRPr cap="all"/>
          </a:pPr>
          <a:r>
            <a:rPr lang="it-IT" sz="1300" kern="1200" cap="none" dirty="0"/>
            <a:t>In conclusione possiamo ritenerci soddisfatti di come siamo riusciti grazie alla fase di </a:t>
          </a:r>
          <a:r>
            <a:rPr lang="it-IT" sz="1300" kern="1200" cap="none" dirty="0" err="1"/>
            <a:t>preprocessing</a:t>
          </a:r>
          <a:r>
            <a:rPr lang="it-IT" sz="1300" kern="1200" cap="none" dirty="0"/>
            <a:t> e all’utilizzo delle api di </a:t>
          </a:r>
          <a:r>
            <a:rPr lang="it-IT" sz="1300" kern="1200" cap="none" dirty="0" err="1"/>
            <a:t>google</a:t>
          </a:r>
          <a:r>
            <a:rPr lang="it-IT" sz="1300" kern="1200" cap="none" dirty="0"/>
            <a:t> ad ottenere dei dati soddisfacenti. </a:t>
          </a:r>
          <a:endParaRPr lang="en-US" sz="1300" kern="1200" cap="none" dirty="0"/>
        </a:p>
      </dsp:txBody>
      <dsp:txXfrm>
        <a:off x="73831" y="146295"/>
        <a:ext cx="3291244" cy="1364782"/>
      </dsp:txXfrm>
    </dsp:sp>
    <dsp:sp modelId="{AB330C3E-6821-4248-B306-D17574FFE7BF}">
      <dsp:nvSpPr>
        <dsp:cNvPr id="0" name=""/>
        <dsp:cNvSpPr/>
      </dsp:nvSpPr>
      <dsp:spPr>
        <a:xfrm>
          <a:off x="0" y="1622349"/>
          <a:ext cx="3438906" cy="151244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defRPr cap="all"/>
          </a:pPr>
          <a:r>
            <a:rPr lang="it-IT" sz="1300" kern="1200" cap="none" dirty="0"/>
            <a:t>L’utilizzo inoltre di due strategie per eseguire l’integrazione non solo ha portato a dei risultati empiricamente interessanti</a:t>
          </a:r>
          <a:r>
            <a:rPr lang="it-IT" sz="1300" kern="1200" cap="none"/>
            <a:t>, ma tali strategie se opportunamente generalizzate potrebbero essere utilizzati per l'integrazione di altri dataset.</a:t>
          </a:r>
          <a:endParaRPr lang="en-US" sz="1300" kern="1200" cap="none" dirty="0"/>
        </a:p>
      </dsp:txBody>
      <dsp:txXfrm>
        <a:off x="73831" y="1696180"/>
        <a:ext cx="3291244" cy="13647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7/16/2020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139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3963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3286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9902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1447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88297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7/16/2020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21711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74275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7/16/2020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78335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7/16/2020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28800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7/16/2020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996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7/16/2020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0783398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63" r:id="rId6"/>
    <p:sldLayoutId id="2147483858" r:id="rId7"/>
    <p:sldLayoutId id="2147483859" r:id="rId8"/>
    <p:sldLayoutId id="2147483860" r:id="rId9"/>
    <p:sldLayoutId id="2147483862"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A4128B-8599-4B8B-88F7-4F8FFA6BE74B}"/>
              </a:ext>
            </a:extLst>
          </p:cNvPr>
          <p:cNvPicPr>
            <a:picLocks noChangeAspect="1"/>
          </p:cNvPicPr>
          <p:nvPr/>
        </p:nvPicPr>
        <p:blipFill rotWithShape="1">
          <a:blip r:embed="rId2"/>
          <a:srcRect r="9091" b="14773"/>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D52A562-7D7B-4646-92D3-544B2CA49226}"/>
              </a:ext>
            </a:extLst>
          </p:cNvPr>
          <p:cNvSpPr>
            <a:spLocks noGrp="1"/>
          </p:cNvSpPr>
          <p:nvPr>
            <p:ph type="ctrTitle"/>
          </p:nvPr>
        </p:nvSpPr>
        <p:spPr>
          <a:xfrm>
            <a:off x="404553" y="3091928"/>
            <a:ext cx="9078562" cy="2387600"/>
          </a:xfrm>
        </p:spPr>
        <p:txBody>
          <a:bodyPr>
            <a:normAutofit/>
          </a:bodyPr>
          <a:lstStyle/>
          <a:p>
            <a:r>
              <a:rPr lang="it-IT" sz="6600">
                <a:solidFill>
                  <a:schemeClr val="bg1"/>
                </a:solidFill>
              </a:rPr>
              <a:t>TECNICHE DI RECORD LINKAGE</a:t>
            </a:r>
          </a:p>
        </p:txBody>
      </p:sp>
      <p:sp>
        <p:nvSpPr>
          <p:cNvPr id="3" name="Sottotitolo 2">
            <a:extLst>
              <a:ext uri="{FF2B5EF4-FFF2-40B4-BE49-F238E27FC236}">
                <a16:creationId xmlns:a16="http://schemas.microsoft.com/office/drawing/2014/main" id="{E284292E-A142-4D49-9DBA-1FDE00F7F0D7}"/>
              </a:ext>
            </a:extLst>
          </p:cNvPr>
          <p:cNvSpPr>
            <a:spLocks noGrp="1"/>
          </p:cNvSpPr>
          <p:nvPr>
            <p:ph type="subTitle" idx="1"/>
          </p:nvPr>
        </p:nvSpPr>
        <p:spPr>
          <a:xfrm>
            <a:off x="404553" y="5551469"/>
            <a:ext cx="9078562" cy="1077931"/>
          </a:xfrm>
        </p:spPr>
        <p:txBody>
          <a:bodyPr anchor="ctr">
            <a:normAutofit fontScale="40000" lnSpcReduction="20000"/>
          </a:bodyPr>
          <a:lstStyle/>
          <a:p>
            <a:r>
              <a:rPr lang="it-IT" dirty="0">
                <a:solidFill>
                  <a:schemeClr val="bg1"/>
                </a:solidFill>
              </a:rPr>
              <a:t>ALBERICI FEDERICO 808058</a:t>
            </a:r>
          </a:p>
          <a:p>
            <a:r>
              <a:rPr lang="it-IT" dirty="0">
                <a:solidFill>
                  <a:schemeClr val="bg1"/>
                </a:solidFill>
              </a:rPr>
              <a:t>BETTINI IVO JUNIOR 806878</a:t>
            </a:r>
          </a:p>
          <a:p>
            <a:r>
              <a:rPr lang="it-IT" dirty="0">
                <a:solidFill>
                  <a:schemeClr val="bg1"/>
                </a:solidFill>
              </a:rPr>
              <a:t>COCCA UMBERTO 807191</a:t>
            </a:r>
          </a:p>
          <a:p>
            <a:r>
              <a:rPr lang="it-IT" dirty="0">
                <a:solidFill>
                  <a:schemeClr val="bg1"/>
                </a:solidFill>
              </a:rPr>
              <a:t>TRAVERSA SILVIA 816435</a:t>
            </a:r>
          </a:p>
        </p:txBody>
      </p:sp>
      <p:pic>
        <p:nvPicPr>
          <p:cNvPr id="6" name="Immagine 5">
            <a:extLst>
              <a:ext uri="{FF2B5EF4-FFF2-40B4-BE49-F238E27FC236}">
                <a16:creationId xmlns:a16="http://schemas.microsoft.com/office/drawing/2014/main" id="{EE2D5631-67FE-DD40-891D-0421059442E5}"/>
              </a:ext>
            </a:extLst>
          </p:cNvPr>
          <p:cNvPicPr>
            <a:picLocks noChangeAspect="1"/>
          </p:cNvPicPr>
          <p:nvPr/>
        </p:nvPicPr>
        <p:blipFill>
          <a:blip r:embed="rId3"/>
          <a:stretch>
            <a:fillRect/>
          </a:stretch>
        </p:blipFill>
        <p:spPr>
          <a:xfrm>
            <a:off x="10413210" y="5102003"/>
            <a:ext cx="1545427" cy="1527397"/>
          </a:xfrm>
          <a:prstGeom prst="rect">
            <a:avLst/>
          </a:prstGeom>
        </p:spPr>
      </p:pic>
    </p:spTree>
    <p:extLst>
      <p:ext uri="{BB962C8B-B14F-4D97-AF65-F5344CB8AC3E}">
        <p14:creationId xmlns:p14="http://schemas.microsoft.com/office/powerpoint/2010/main" val="1021795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elettronico, circuito&#10;&#10;Descrizione generata automaticamente">
            <a:extLst>
              <a:ext uri="{FF2B5EF4-FFF2-40B4-BE49-F238E27FC236}">
                <a16:creationId xmlns:a16="http://schemas.microsoft.com/office/drawing/2014/main" id="{8CE492C8-0D79-462C-A512-6B0FF0440944}"/>
              </a:ext>
            </a:extLst>
          </p:cNvPr>
          <p:cNvPicPr>
            <a:picLocks noChangeAspect="1"/>
          </p:cNvPicPr>
          <p:nvPr/>
        </p:nvPicPr>
        <p:blipFill rotWithShape="1">
          <a:blip r:embed="rId2"/>
          <a:srcRect l="10772" r="2150" b="-2"/>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34" name="Freeform: Shape 33">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54C030E-DAC8-B14E-9BD4-F318A9986B5C}"/>
              </a:ext>
            </a:extLst>
          </p:cNvPr>
          <p:cNvSpPr>
            <a:spLocks noGrp="1"/>
          </p:cNvSpPr>
          <p:nvPr>
            <p:ph type="title"/>
          </p:nvPr>
        </p:nvSpPr>
        <p:spPr>
          <a:xfrm>
            <a:off x="371094" y="1161288"/>
            <a:ext cx="3438144" cy="1239012"/>
          </a:xfrm>
        </p:spPr>
        <p:txBody>
          <a:bodyPr anchor="ctr">
            <a:normAutofit/>
          </a:bodyPr>
          <a:lstStyle/>
          <a:p>
            <a:r>
              <a:rPr lang="it-IT" sz="2800" b="1"/>
              <a:t>APPLICAZIONE</a:t>
            </a:r>
          </a:p>
        </p:txBody>
      </p:sp>
      <p:sp>
        <p:nvSpPr>
          <p:cNvPr id="38" name="Rectangle 3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7E508F15-7B5D-8044-AC3A-08B9800D820A}"/>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300" dirty="0"/>
              <a:t>Per semplificare la gestione del metodo, in particolare la fase di integrazione delle informazioni, si è scelto di eseguire un’ulteriore fase di </a:t>
            </a:r>
            <a:r>
              <a:rPr lang="it-IT" sz="1300" dirty="0" err="1"/>
              <a:t>preprocessing</a:t>
            </a:r>
            <a:r>
              <a:rPr lang="it-IT" sz="1300" dirty="0"/>
              <a:t> dei dati. </a:t>
            </a:r>
          </a:p>
          <a:p>
            <a:pPr marL="0" indent="0">
              <a:lnSpc>
                <a:spcPct val="100000"/>
              </a:lnSpc>
              <a:buNone/>
            </a:pPr>
            <a:r>
              <a:rPr lang="it-IT" sz="1300" dirty="0"/>
              <a:t>Gli algoritmi di Machine Learning utilizzati sono nuovamente ECM e K-</a:t>
            </a:r>
            <a:r>
              <a:rPr lang="it-IT" sz="1300" dirty="0" err="1"/>
              <a:t>Means</a:t>
            </a:r>
            <a:r>
              <a:rPr lang="it-IT" sz="1300" dirty="0"/>
              <a:t>.</a:t>
            </a:r>
          </a:p>
          <a:p>
            <a:pPr marL="0" indent="0">
              <a:lnSpc>
                <a:spcPct val="100000"/>
              </a:lnSpc>
              <a:buNone/>
            </a:pPr>
            <a:r>
              <a:rPr lang="it-IT" sz="1300" dirty="0"/>
              <a:t>Tutti i match trovati sono stati considerati </a:t>
            </a:r>
            <a:r>
              <a:rPr lang="it-IT" sz="1300" i="1" dirty="0"/>
              <a:t>match possibili</a:t>
            </a:r>
            <a:r>
              <a:rPr lang="it-IT" sz="1300" dirty="0"/>
              <a:t>: i </a:t>
            </a:r>
            <a:r>
              <a:rPr lang="it-IT" sz="1300" i="1" dirty="0" err="1"/>
              <a:t>true</a:t>
            </a:r>
            <a:r>
              <a:rPr lang="it-IT" sz="1300" i="1" dirty="0"/>
              <a:t> match </a:t>
            </a:r>
            <a:r>
              <a:rPr lang="it-IT" sz="1300" dirty="0"/>
              <a:t>sono identificati calcolando la distanza </a:t>
            </a:r>
            <a:r>
              <a:rPr lang="it-IT" sz="1300" dirty="0" err="1"/>
              <a:t>Jaro</a:t>
            </a:r>
            <a:r>
              <a:rPr lang="it-IT" sz="1300" dirty="0"/>
              <a:t>-Winkler tra il valore del nome del ristorante dei match possibili.</a:t>
            </a:r>
            <a:br>
              <a:rPr lang="it-IT" sz="1300" dirty="0"/>
            </a:br>
            <a:endParaRPr lang="it-IT" sz="1300" dirty="0"/>
          </a:p>
          <a:p>
            <a:pPr marL="0" indent="0">
              <a:lnSpc>
                <a:spcPct val="100000"/>
              </a:lnSpc>
              <a:buNone/>
            </a:pPr>
            <a:endParaRPr lang="it-IT" sz="1300" dirty="0"/>
          </a:p>
          <a:p>
            <a:pPr marL="0" indent="0">
              <a:lnSpc>
                <a:spcPct val="100000"/>
              </a:lnSpc>
              <a:buNone/>
            </a:pPr>
            <a:endParaRPr lang="it-IT" sz="1300" dirty="0"/>
          </a:p>
          <a:p>
            <a:pPr marL="0" indent="0">
              <a:lnSpc>
                <a:spcPct val="100000"/>
              </a:lnSpc>
              <a:buNone/>
            </a:pPr>
            <a:endParaRPr lang="it-IT" sz="1300" dirty="0"/>
          </a:p>
          <a:p>
            <a:pPr marL="0" indent="0">
              <a:lnSpc>
                <a:spcPct val="100000"/>
              </a:lnSpc>
              <a:buNone/>
            </a:pPr>
            <a:endParaRPr lang="it-IT" sz="1300" dirty="0"/>
          </a:p>
        </p:txBody>
      </p:sp>
    </p:spTree>
    <p:extLst>
      <p:ext uri="{BB962C8B-B14F-4D97-AF65-F5344CB8AC3E}">
        <p14:creationId xmlns:p14="http://schemas.microsoft.com/office/powerpoint/2010/main" val="116135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descr="Immagine che contiene controllo, sedendo, remoto, schermo&#10;&#10;Descrizione generata automaticamente">
            <a:extLst>
              <a:ext uri="{FF2B5EF4-FFF2-40B4-BE49-F238E27FC236}">
                <a16:creationId xmlns:a16="http://schemas.microsoft.com/office/drawing/2014/main" id="{8B91C77E-F8C3-4512-BA72-C11719ABDE44}"/>
              </a:ext>
            </a:extLst>
          </p:cNvPr>
          <p:cNvPicPr>
            <a:picLocks noChangeAspect="1"/>
          </p:cNvPicPr>
          <p:nvPr/>
        </p:nvPicPr>
        <p:blipFill rotWithShape="1">
          <a:blip r:embed="rId2"/>
          <a:srcRect l="1222" r="1962" b="3"/>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5" name="Freeform: Shape 54">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639090D-F399-E042-B87C-32B945DC2B23}"/>
              </a:ext>
            </a:extLst>
          </p:cNvPr>
          <p:cNvSpPr>
            <a:spLocks noGrp="1"/>
          </p:cNvSpPr>
          <p:nvPr>
            <p:ph type="title"/>
          </p:nvPr>
        </p:nvSpPr>
        <p:spPr>
          <a:xfrm>
            <a:off x="371094" y="1161288"/>
            <a:ext cx="3438144" cy="1239012"/>
          </a:xfrm>
        </p:spPr>
        <p:txBody>
          <a:bodyPr anchor="ctr">
            <a:normAutofit/>
          </a:bodyPr>
          <a:lstStyle/>
          <a:p>
            <a:r>
              <a:rPr lang="it-IT" sz="2800"/>
              <a:t>CONCLUSIONI</a:t>
            </a:r>
          </a:p>
        </p:txBody>
      </p:sp>
      <p:sp>
        <p:nvSpPr>
          <p:cNvPr id="59" name="Rectangle 5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Segnaposto contenuto 2">
            <a:extLst>
              <a:ext uri="{FF2B5EF4-FFF2-40B4-BE49-F238E27FC236}">
                <a16:creationId xmlns:a16="http://schemas.microsoft.com/office/drawing/2014/main" id="{6767D219-E788-4D93-B8B8-B465D871D41F}"/>
              </a:ext>
            </a:extLst>
          </p:cNvPr>
          <p:cNvGraphicFramePr>
            <a:graphicFrameLocks noGrp="1"/>
          </p:cNvGraphicFramePr>
          <p:nvPr>
            <p:ph idx="1"/>
            <p:extLst>
              <p:ext uri="{D42A27DB-BD31-4B8C-83A1-F6EECF244321}">
                <p14:modId xmlns:p14="http://schemas.microsoft.com/office/powerpoint/2010/main" val="1970539971"/>
              </p:ext>
            </p:extLst>
          </p:nvPr>
        </p:nvGraphicFramePr>
        <p:xfrm>
          <a:off x="371094" y="2718054"/>
          <a:ext cx="3438906" cy="3207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417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tavolo, interni, sedia, cenando&#10;&#10;Descrizione generata automaticamente">
            <a:extLst>
              <a:ext uri="{FF2B5EF4-FFF2-40B4-BE49-F238E27FC236}">
                <a16:creationId xmlns:a16="http://schemas.microsoft.com/office/drawing/2014/main" id="{42BDD29A-357D-0A4F-AC26-0633B25559DB}"/>
              </a:ext>
            </a:extLst>
          </p:cNvPr>
          <p:cNvPicPr>
            <a:picLocks noChangeAspect="1"/>
          </p:cNvPicPr>
          <p:nvPr/>
        </p:nvPicPr>
        <p:blipFill rotWithShape="1">
          <a:blip r:embed="rId2"/>
          <a:srcRect l="8715" r="4207" b="-2"/>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45" name="Freeform: Shape 44">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F82D32B-FFB6-F44E-93D4-1BE7989489E3}"/>
              </a:ext>
            </a:extLst>
          </p:cNvPr>
          <p:cNvSpPr>
            <a:spLocks noGrp="1"/>
          </p:cNvSpPr>
          <p:nvPr>
            <p:ph type="title"/>
          </p:nvPr>
        </p:nvSpPr>
        <p:spPr>
          <a:xfrm>
            <a:off x="371094" y="1161288"/>
            <a:ext cx="3438144" cy="1239012"/>
          </a:xfrm>
        </p:spPr>
        <p:txBody>
          <a:bodyPr anchor="ctr">
            <a:normAutofit/>
          </a:bodyPr>
          <a:lstStyle/>
          <a:p>
            <a:r>
              <a:rPr lang="it-IT" sz="2800" b="1"/>
              <a:t>IL DATASET</a:t>
            </a:r>
          </a:p>
        </p:txBody>
      </p:sp>
      <p:sp>
        <p:nvSpPr>
          <p:cNvPr id="49" name="Rectangle 4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68A5850B-27A9-604E-96A8-6D90DE16CDCE}"/>
              </a:ext>
            </a:extLst>
          </p:cNvPr>
          <p:cNvSpPr>
            <a:spLocks noGrp="1"/>
          </p:cNvSpPr>
          <p:nvPr>
            <p:ph idx="1"/>
          </p:nvPr>
        </p:nvSpPr>
        <p:spPr>
          <a:xfrm>
            <a:off x="371094" y="2718054"/>
            <a:ext cx="3438906" cy="3207258"/>
          </a:xfrm>
        </p:spPr>
        <p:txBody>
          <a:bodyPr anchor="t">
            <a:normAutofit/>
          </a:bodyPr>
          <a:lstStyle/>
          <a:p>
            <a:pPr marL="0" indent="0">
              <a:buNone/>
            </a:pPr>
            <a:r>
              <a:rPr lang="it-IT" sz="1700"/>
              <a:t>Il dataset scelto per effettuare i nostri  esperimenti contiene elenchi di ristoranti di Manhattan, raccolti da 12 siti differenti settimanalmente tra Gennaio e Marzo 2009. </a:t>
            </a:r>
          </a:p>
          <a:p>
            <a:pPr marL="0" indent="0">
              <a:buNone/>
            </a:pPr>
            <a:r>
              <a:rPr lang="it-IT" sz="1700"/>
              <a:t>Per ogni ristorante viene riportato il nome, altre informazioni non sono consistenti per ogni fonte.</a:t>
            </a:r>
            <a:endParaRPr lang="it-IT" sz="1700" dirty="0"/>
          </a:p>
        </p:txBody>
      </p:sp>
    </p:spTree>
    <p:extLst>
      <p:ext uri="{BB962C8B-B14F-4D97-AF65-F5344CB8AC3E}">
        <p14:creationId xmlns:p14="http://schemas.microsoft.com/office/powerpoint/2010/main" val="112864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F0F4BF64-8C92-B04C-9257-920AEB369FCD}"/>
              </a:ext>
            </a:extLst>
          </p:cNvPr>
          <p:cNvPicPr>
            <a:picLocks noChangeAspect="1"/>
          </p:cNvPicPr>
          <p:nvPr/>
        </p:nvPicPr>
        <p:blipFill rotWithShape="1">
          <a:blip r:embed="rId2"/>
          <a:srcRect r="15858" b="-1"/>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9" name="Freeform: Shape 28">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9871E463-3CA8-F148-8126-9C01B12BA29F}"/>
              </a:ext>
            </a:extLst>
          </p:cNvPr>
          <p:cNvSpPr>
            <a:spLocks noGrp="1"/>
          </p:cNvSpPr>
          <p:nvPr>
            <p:ph type="title"/>
          </p:nvPr>
        </p:nvSpPr>
        <p:spPr>
          <a:xfrm>
            <a:off x="371094" y="1161288"/>
            <a:ext cx="3438144" cy="1239012"/>
          </a:xfrm>
        </p:spPr>
        <p:txBody>
          <a:bodyPr anchor="ctr">
            <a:normAutofit/>
          </a:bodyPr>
          <a:lstStyle/>
          <a:p>
            <a:r>
              <a:rPr lang="it-IT" sz="2800" b="1"/>
              <a:t>PREPARAZIONE DEI DATI</a:t>
            </a:r>
          </a:p>
        </p:txBody>
      </p:sp>
      <p:sp>
        <p:nvSpPr>
          <p:cNvPr id="33" name="Rectangle 3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AD248AE3-3A1D-C442-BEA3-B41839D11B26}"/>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700" dirty="0"/>
              <a:t>Prima di applicare le regole di record linkage, abbiamo: </a:t>
            </a:r>
          </a:p>
          <a:p>
            <a:pPr>
              <a:lnSpc>
                <a:spcPct val="100000"/>
              </a:lnSpc>
              <a:buFontTx/>
              <a:buChar char="-"/>
            </a:pPr>
            <a:r>
              <a:rPr lang="it-IT" sz="1700" dirty="0"/>
              <a:t>diviso e raggruppato i dati per fonte;</a:t>
            </a:r>
          </a:p>
          <a:p>
            <a:pPr>
              <a:lnSpc>
                <a:spcPct val="100000"/>
              </a:lnSpc>
              <a:buFontTx/>
              <a:buChar char="-"/>
            </a:pPr>
            <a:r>
              <a:rPr lang="it-IT" sz="1700" dirty="0"/>
              <a:t>separato i dati per fonte e data;</a:t>
            </a:r>
          </a:p>
          <a:p>
            <a:pPr>
              <a:lnSpc>
                <a:spcPct val="100000"/>
              </a:lnSpc>
              <a:buFontTx/>
              <a:buChar char="-"/>
            </a:pPr>
            <a:r>
              <a:rPr lang="it-IT" sz="1700" dirty="0"/>
              <a:t>fatto un merge dei dataset per fonte e data;</a:t>
            </a:r>
          </a:p>
          <a:p>
            <a:pPr>
              <a:lnSpc>
                <a:spcPct val="100000"/>
              </a:lnSpc>
              <a:buFontTx/>
              <a:buChar char="-"/>
            </a:pPr>
            <a:r>
              <a:rPr lang="it-IT" sz="1700" dirty="0"/>
              <a:t>fatta una pulizia finale dei dati attraverso funzioni specifiche.</a:t>
            </a:r>
          </a:p>
          <a:p>
            <a:pPr>
              <a:lnSpc>
                <a:spcPct val="100000"/>
              </a:lnSpc>
              <a:buFontTx/>
              <a:buChar char="-"/>
            </a:pPr>
            <a:endParaRPr lang="it-IT" sz="1700" dirty="0"/>
          </a:p>
        </p:txBody>
      </p:sp>
    </p:spTree>
    <p:extLst>
      <p:ext uri="{BB962C8B-B14F-4D97-AF65-F5344CB8AC3E}">
        <p14:creationId xmlns:p14="http://schemas.microsoft.com/office/powerpoint/2010/main" val="34733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esterni, segnale, pensile, lato&#10;&#10;Descrizione generata automaticamente">
            <a:extLst>
              <a:ext uri="{FF2B5EF4-FFF2-40B4-BE49-F238E27FC236}">
                <a16:creationId xmlns:a16="http://schemas.microsoft.com/office/drawing/2014/main" id="{2533327D-A8A2-D148-8324-03E3292DCC58}"/>
              </a:ext>
            </a:extLst>
          </p:cNvPr>
          <p:cNvPicPr>
            <a:picLocks noChangeAspect="1"/>
          </p:cNvPicPr>
          <p:nvPr/>
        </p:nvPicPr>
        <p:blipFill rotWithShape="1">
          <a:blip r:embed="rId2"/>
          <a:srcRect l="13398" r="13223"/>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9" name="Freeform: Shape 58">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Freeform: Shape 60">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BA20E7D-3B11-7C4C-9879-34FF9978FEB0}"/>
              </a:ext>
            </a:extLst>
          </p:cNvPr>
          <p:cNvSpPr>
            <a:spLocks noGrp="1"/>
          </p:cNvSpPr>
          <p:nvPr>
            <p:ph type="title"/>
          </p:nvPr>
        </p:nvSpPr>
        <p:spPr>
          <a:xfrm>
            <a:off x="371094" y="1161288"/>
            <a:ext cx="3438144" cy="1239012"/>
          </a:xfrm>
        </p:spPr>
        <p:txBody>
          <a:bodyPr anchor="ctr">
            <a:normAutofit/>
          </a:bodyPr>
          <a:lstStyle/>
          <a:p>
            <a:r>
              <a:rPr lang="it-IT" sz="2800" b="1"/>
              <a:t>DATA QUALITY</a:t>
            </a:r>
          </a:p>
        </p:txBody>
      </p:sp>
      <p:sp>
        <p:nvSpPr>
          <p:cNvPr id="63" name="Rectangle 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70FBE092-BE08-5E4C-8EEA-BCF9EC985092}"/>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700" dirty="0"/>
              <a:t>Il </a:t>
            </a:r>
            <a:r>
              <a:rPr lang="it-IT" sz="1700"/>
              <a:t>professor Batini </a:t>
            </a:r>
            <a:r>
              <a:rPr lang="it-IT" sz="1700" dirty="0"/>
              <a:t>definisce la metodologia di qualità dei dati come un </a:t>
            </a:r>
            <a:r>
              <a:rPr lang="it-IT" sz="1700" i="1" dirty="0"/>
              <a:t>insieme di linee guida e tecniche che, a partire dalle informazioni di input, ne derivano un processo razionale per valutare e migliorare la qualità dei dati.</a:t>
            </a:r>
          </a:p>
          <a:p>
            <a:pPr marL="0" indent="0">
              <a:lnSpc>
                <a:spcPct val="100000"/>
              </a:lnSpc>
              <a:buNone/>
            </a:pPr>
            <a:r>
              <a:rPr lang="it-IT" sz="1700" dirty="0"/>
              <a:t>Un modo per poter giungere a questo miglioramento è il </a:t>
            </a:r>
            <a:r>
              <a:rPr lang="it-IT" sz="1700" b="1" dirty="0"/>
              <a:t>record linkage.</a:t>
            </a:r>
          </a:p>
        </p:txBody>
      </p:sp>
    </p:spTree>
    <p:extLst>
      <p:ext uri="{BB962C8B-B14F-4D97-AF65-F5344CB8AC3E}">
        <p14:creationId xmlns:p14="http://schemas.microsoft.com/office/powerpoint/2010/main" val="188462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Immagine 36" descr="Immagine che contiene segnale, disegnando&#10;&#10;Descrizione generata automaticamente">
            <a:extLst>
              <a:ext uri="{FF2B5EF4-FFF2-40B4-BE49-F238E27FC236}">
                <a16:creationId xmlns:a16="http://schemas.microsoft.com/office/drawing/2014/main" id="{9DC78F71-1741-426B-B92E-E3566E1082FB}"/>
              </a:ext>
            </a:extLst>
          </p:cNvPr>
          <p:cNvPicPr>
            <a:picLocks noChangeAspect="1"/>
          </p:cNvPicPr>
          <p:nvPr/>
        </p:nvPicPr>
        <p:blipFill rotWithShape="1">
          <a:blip r:embed="rId2"/>
          <a:srcRect l="21377" r="13398"/>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81" name="Freeform: Shape 80">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3" name="Freeform: Shape 82">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5EC32BA0-B858-4EF6-8D24-A574DAE41D40}"/>
              </a:ext>
            </a:extLst>
          </p:cNvPr>
          <p:cNvSpPr>
            <a:spLocks noGrp="1"/>
          </p:cNvSpPr>
          <p:nvPr>
            <p:ph type="title"/>
          </p:nvPr>
        </p:nvSpPr>
        <p:spPr>
          <a:xfrm>
            <a:off x="371094" y="1161288"/>
            <a:ext cx="3438144" cy="1239012"/>
          </a:xfrm>
        </p:spPr>
        <p:txBody>
          <a:bodyPr anchor="ctr">
            <a:normAutofit/>
          </a:bodyPr>
          <a:lstStyle/>
          <a:p>
            <a:r>
              <a:rPr lang="it-IT" sz="2800" b="1"/>
              <a:t>GOOGLE MAPS</a:t>
            </a:r>
          </a:p>
        </p:txBody>
      </p:sp>
      <p:sp>
        <p:nvSpPr>
          <p:cNvPr id="85" name="Rectangle 8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1F67E06A-86D0-40D2-A006-C8FD18E5EA45}"/>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400" dirty="0"/>
              <a:t>Nei vari </a:t>
            </a:r>
            <a:r>
              <a:rPr lang="it-IT" sz="1400" dirty="0" err="1"/>
              <a:t>dataset</a:t>
            </a:r>
            <a:r>
              <a:rPr lang="it-IT" sz="1400" dirty="0"/>
              <a:t> le informazioni riguardanti l’indirizzo non erano riportare in maniera uniforme, quindi abbiamo deciso di standardizzare questo parametro ricorrendo alle API di Google </a:t>
            </a:r>
            <a:r>
              <a:rPr lang="it-IT" sz="1400" dirty="0" err="1"/>
              <a:t>Maps</a:t>
            </a:r>
            <a:r>
              <a:rPr lang="it-IT" sz="1400" dirty="0"/>
              <a:t>.</a:t>
            </a:r>
          </a:p>
          <a:p>
            <a:pPr marL="0" indent="0">
              <a:lnSpc>
                <a:spcPct val="100000"/>
              </a:lnSpc>
              <a:buNone/>
            </a:pPr>
            <a:r>
              <a:rPr lang="it-IT" sz="1400" dirty="0"/>
              <a:t>Consultando la documentazione abbiamo individuato la funzione Text </a:t>
            </a:r>
            <a:r>
              <a:rPr lang="it-IT" sz="1400" dirty="0" err="1"/>
              <a:t>Search</a:t>
            </a:r>
            <a:r>
              <a:rPr lang="it-IT" sz="1400" dirty="0"/>
              <a:t>, la quale è molto simile alla funzione di </a:t>
            </a:r>
            <a:r>
              <a:rPr lang="it-IT" sz="1400" dirty="0" err="1"/>
              <a:t>autocompletamento</a:t>
            </a:r>
            <a:r>
              <a:rPr lang="it-IT" sz="1400" dirty="0"/>
              <a:t> presente su Google </a:t>
            </a:r>
            <a:r>
              <a:rPr lang="it-IT" sz="1400" dirty="0" err="1"/>
              <a:t>Maps</a:t>
            </a:r>
            <a:r>
              <a:rPr lang="it-IT" sz="1400" dirty="0"/>
              <a:t> e che quindi ci permette di ricavare indirizzo completi partendo da informazioni parziali.</a:t>
            </a:r>
          </a:p>
          <a:p>
            <a:pPr>
              <a:lnSpc>
                <a:spcPct val="100000"/>
              </a:lnSpc>
            </a:pPr>
            <a:endParaRPr lang="it-IT" sz="1400" dirty="0"/>
          </a:p>
          <a:p>
            <a:pPr>
              <a:lnSpc>
                <a:spcPct val="100000"/>
              </a:lnSpc>
            </a:pPr>
            <a:endParaRPr lang="it-IT" sz="1400" dirty="0"/>
          </a:p>
        </p:txBody>
      </p:sp>
    </p:spTree>
    <p:extLst>
      <p:ext uri="{BB962C8B-B14F-4D97-AF65-F5344CB8AC3E}">
        <p14:creationId xmlns:p14="http://schemas.microsoft.com/office/powerpoint/2010/main" val="421362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Immagine che contiene uomo, largo, stanza, aria&#10;&#10;Descrizione generata automaticamente">
            <a:extLst>
              <a:ext uri="{FF2B5EF4-FFF2-40B4-BE49-F238E27FC236}">
                <a16:creationId xmlns:a16="http://schemas.microsoft.com/office/drawing/2014/main" id="{45ADD2E8-22F9-114F-90CE-46E2CF8A69EE}"/>
              </a:ext>
            </a:extLst>
          </p:cNvPr>
          <p:cNvPicPr>
            <a:picLocks noChangeAspect="1"/>
          </p:cNvPicPr>
          <p:nvPr/>
        </p:nvPicPr>
        <p:blipFill rotWithShape="1">
          <a:blip r:embed="rId2"/>
          <a:srcRect r="21729"/>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62" name="Freeform: Shape 61">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4" name="Freeform: Shape 63">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241F3AD9-1ED5-E649-BC85-CCA81F53769D}"/>
              </a:ext>
            </a:extLst>
          </p:cNvPr>
          <p:cNvSpPr>
            <a:spLocks noGrp="1"/>
          </p:cNvSpPr>
          <p:nvPr>
            <p:ph type="title"/>
          </p:nvPr>
        </p:nvSpPr>
        <p:spPr>
          <a:xfrm>
            <a:off x="371094" y="1161288"/>
            <a:ext cx="3438144" cy="1239012"/>
          </a:xfrm>
        </p:spPr>
        <p:txBody>
          <a:bodyPr anchor="ctr">
            <a:normAutofit/>
          </a:bodyPr>
          <a:lstStyle/>
          <a:p>
            <a:r>
              <a:rPr lang="it-IT" sz="2800" b="1"/>
              <a:t>RECORD LINKAGE</a:t>
            </a:r>
          </a:p>
        </p:txBody>
      </p:sp>
      <p:sp>
        <p:nvSpPr>
          <p:cNvPr id="66" name="Rectangle 6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0291A762-54A5-9D4B-8BE1-646316D5255A}"/>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300"/>
              <a:t>Dobbiamo affrontare il problema del </a:t>
            </a:r>
            <a:r>
              <a:rPr lang="it-IT" sz="1300" b="1"/>
              <a:t>record linkage multiplo</a:t>
            </a:r>
            <a:r>
              <a:rPr lang="it-IT" sz="1300"/>
              <a:t>, che affrontiamo in due modi differenti, al fine di cercare di comprendere quale metodo sia migliore in termini di semplicità d’implementazione o di qualità dei risultati ottenuti. I due approcci differiscono principalmente per come si è cercato di risolvere il problema della molteplicità del linkage.</a:t>
            </a:r>
          </a:p>
          <a:p>
            <a:pPr marL="0" indent="0">
              <a:lnSpc>
                <a:spcPct val="100000"/>
              </a:lnSpc>
              <a:buNone/>
            </a:pPr>
            <a:r>
              <a:rPr lang="it-IT" sz="1300"/>
              <a:t>In entrambi i metodi vengono però usati i passi principali del record linkage del Record Linkage Toolkit che sono: indexing, comparing, classification e evaluation.</a:t>
            </a:r>
          </a:p>
        </p:txBody>
      </p:sp>
    </p:spTree>
    <p:extLst>
      <p:ext uri="{BB962C8B-B14F-4D97-AF65-F5344CB8AC3E}">
        <p14:creationId xmlns:p14="http://schemas.microsoft.com/office/powerpoint/2010/main" val="416249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luce, stanza&#10;&#10;Descrizione generata automaticamente">
            <a:extLst>
              <a:ext uri="{FF2B5EF4-FFF2-40B4-BE49-F238E27FC236}">
                <a16:creationId xmlns:a16="http://schemas.microsoft.com/office/drawing/2014/main" id="{D0FD4C95-0E75-44B3-86B3-8544F890D3AD}"/>
              </a:ext>
            </a:extLst>
          </p:cNvPr>
          <p:cNvPicPr>
            <a:picLocks noChangeAspect="1"/>
          </p:cNvPicPr>
          <p:nvPr/>
        </p:nvPicPr>
        <p:blipFill rotWithShape="1">
          <a:blip r:embed="rId2"/>
          <a:srcRect l="12644" r="5824"/>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18" name="Freeform: Shape 22">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4A7AD1D-131B-4866-A157-6762C1462AA4}"/>
              </a:ext>
            </a:extLst>
          </p:cNvPr>
          <p:cNvSpPr>
            <a:spLocks noGrp="1"/>
          </p:cNvSpPr>
          <p:nvPr>
            <p:ph type="title"/>
          </p:nvPr>
        </p:nvSpPr>
        <p:spPr>
          <a:xfrm>
            <a:off x="371094" y="1161288"/>
            <a:ext cx="3438144" cy="1239012"/>
          </a:xfrm>
        </p:spPr>
        <p:txBody>
          <a:bodyPr anchor="ctr">
            <a:normAutofit/>
          </a:bodyPr>
          <a:lstStyle/>
          <a:p>
            <a:r>
              <a:rPr lang="it-IT" sz="2400" b="1"/>
              <a:t>METODO 1: RAGGRUPPAMENTO PER ATTRIBUTI SIMILI </a:t>
            </a:r>
            <a:endParaRPr lang="it-IT" sz="2400" b="1" dirty="0"/>
          </a:p>
        </p:txBody>
      </p:sp>
      <p:sp>
        <p:nvSpPr>
          <p:cNvPr id="27" name="Rectangle 2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9051ACDB-BE04-463A-BB78-27954DC70E8F}"/>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400" dirty="0"/>
              <a:t>In questo approccio ci si è ricondotti al problema di </a:t>
            </a:r>
            <a:r>
              <a:rPr lang="it-IT" sz="1400"/>
              <a:t>record linkage </a:t>
            </a:r>
            <a:r>
              <a:rPr lang="it-IT" sz="1400" dirty="0"/>
              <a:t>fra </a:t>
            </a:r>
            <a:r>
              <a:rPr lang="it-IT" sz="1400"/>
              <a:t>due dataset. </a:t>
            </a:r>
            <a:r>
              <a:rPr lang="it-IT" sz="1400" dirty="0"/>
              <a:t>Per ogni insieme </a:t>
            </a:r>
            <a:r>
              <a:rPr lang="it-IT" sz="1400"/>
              <a:t>di dataset, </a:t>
            </a:r>
            <a:r>
              <a:rPr lang="it-IT" sz="1400" dirty="0"/>
              <a:t>dopo aver uniformato i nomi e l’ordine delle colonne presenti, abbiamo eseguito </a:t>
            </a:r>
            <a:r>
              <a:rPr lang="it-IT" sz="1400"/>
              <a:t>un append </a:t>
            </a:r>
            <a:r>
              <a:rPr lang="it-IT" sz="1400" dirty="0"/>
              <a:t>di tutti i </a:t>
            </a:r>
            <a:r>
              <a:rPr lang="it-IT" sz="1400"/>
              <a:t>12 dataframe. </a:t>
            </a:r>
            <a:r>
              <a:rPr lang="it-IT" sz="1400" dirty="0"/>
              <a:t>Successivamente sono stati rimossi i duplicati presenti basandoci solo sulle colonne comuni per tutti ed infine viene applicata </a:t>
            </a:r>
            <a:r>
              <a:rPr lang="it-IT" sz="1400"/>
              <a:t>la deduplicazione, </a:t>
            </a:r>
            <a:r>
              <a:rPr lang="it-IT" sz="1400" dirty="0"/>
              <a:t>una tecnica usata per eliminare le copie duplicate di dati. </a:t>
            </a:r>
          </a:p>
          <a:p>
            <a:pPr marL="0" indent="0">
              <a:lnSpc>
                <a:spcPct val="100000"/>
              </a:lnSpc>
              <a:buNone/>
            </a:pPr>
            <a:endParaRPr lang="it-IT" sz="1400" dirty="0"/>
          </a:p>
          <a:p>
            <a:pPr marL="0" indent="0">
              <a:lnSpc>
                <a:spcPct val="100000"/>
              </a:lnSpc>
              <a:buNone/>
            </a:pPr>
            <a:endParaRPr lang="it-IT" sz="1400" dirty="0"/>
          </a:p>
          <a:p>
            <a:pPr marL="0" indent="0">
              <a:lnSpc>
                <a:spcPct val="100000"/>
              </a:lnSpc>
              <a:buNone/>
            </a:pPr>
            <a:endParaRPr lang="it-IT" sz="1400" dirty="0"/>
          </a:p>
        </p:txBody>
      </p:sp>
      <p:pic>
        <p:nvPicPr>
          <p:cNvPr id="15" name="Picture 4">
            <a:extLst>
              <a:ext uri="{FF2B5EF4-FFF2-40B4-BE49-F238E27FC236}">
                <a16:creationId xmlns:a16="http://schemas.microsoft.com/office/drawing/2014/main" id="{6D10648E-E817-234E-B0DF-BEE3C68C996E}"/>
              </a:ext>
            </a:extLst>
          </p:cNvPr>
          <p:cNvPicPr>
            <a:picLocks noChangeAspect="1" noChangeArrowheads="1"/>
          </p:cNvPicPr>
          <p:nvPr/>
        </p:nvPicPr>
        <p:blipFill>
          <a:blip r:embed="rId3"/>
          <a:srcRect/>
          <a:stretch/>
        </p:blipFill>
        <p:spPr bwMode="auto">
          <a:xfrm>
            <a:off x="5768700" y="1590574"/>
            <a:ext cx="5550446" cy="36768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794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descr="Immagine che contiene orologio, schermo, monitor&#10;&#10;Descrizione generata automaticamente">
            <a:extLst>
              <a:ext uri="{FF2B5EF4-FFF2-40B4-BE49-F238E27FC236}">
                <a16:creationId xmlns:a16="http://schemas.microsoft.com/office/drawing/2014/main" id="{E4D219E0-730A-4F47-A3E5-336153FCC147}"/>
              </a:ext>
            </a:extLst>
          </p:cNvPr>
          <p:cNvPicPr>
            <a:picLocks noChangeAspect="1"/>
          </p:cNvPicPr>
          <p:nvPr/>
        </p:nvPicPr>
        <p:blipFill rotWithShape="1">
          <a:blip r:embed="rId2"/>
          <a:srcRect r="2" b="188"/>
          <a:stretch/>
        </p:blipFill>
        <p:spPr>
          <a:xfrm>
            <a:off x="6673821" y="3875310"/>
            <a:ext cx="3890962" cy="2982689"/>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9" name="Freeform: Shape 58">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Freeform: Shape 60">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BB35A68F-A2B0-4240-BBE5-6CD4AC757066}"/>
              </a:ext>
            </a:extLst>
          </p:cNvPr>
          <p:cNvSpPr>
            <a:spLocks noGrp="1"/>
          </p:cNvSpPr>
          <p:nvPr>
            <p:ph type="title"/>
          </p:nvPr>
        </p:nvSpPr>
        <p:spPr>
          <a:xfrm>
            <a:off x="371094" y="1161288"/>
            <a:ext cx="3438144" cy="1239012"/>
          </a:xfrm>
        </p:spPr>
        <p:txBody>
          <a:bodyPr anchor="ctr">
            <a:normAutofit/>
          </a:bodyPr>
          <a:lstStyle/>
          <a:p>
            <a:r>
              <a:rPr lang="it-IT" sz="2800" b="1"/>
              <a:t>TRUE MATCHES</a:t>
            </a:r>
          </a:p>
        </p:txBody>
      </p:sp>
      <p:sp>
        <p:nvSpPr>
          <p:cNvPr id="63" name="Rectangle 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3969C99E-A143-E94C-8CD6-80FD486D7A87}"/>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700"/>
              <a:t>Python Record Linkage Toolkit fornisce un’interfaccia utente per la classificazione manuale delle coppie di record. Nel nostro caso abbiamo confrontato le prime 100 coppie derivate dalla fase di comparison, ottenendo 32 match. Queste informazioni saranno fondamentali per poter valutare l’efficacia degli algoritmi di classificazione usati. </a:t>
            </a:r>
          </a:p>
          <a:p>
            <a:pPr marL="0" indent="0">
              <a:lnSpc>
                <a:spcPct val="100000"/>
              </a:lnSpc>
              <a:buNone/>
            </a:pPr>
            <a:endParaRPr lang="it-IT" sz="1700"/>
          </a:p>
        </p:txBody>
      </p:sp>
      <p:pic>
        <p:nvPicPr>
          <p:cNvPr id="15" name="Immagine 14" descr="Immagine che contiene orologio, schermo, monitor&#10;&#10;Descrizione generata automaticamente">
            <a:extLst>
              <a:ext uri="{FF2B5EF4-FFF2-40B4-BE49-F238E27FC236}">
                <a16:creationId xmlns:a16="http://schemas.microsoft.com/office/drawing/2014/main" id="{185F93CB-E7E8-EB4F-B5C3-0675965A50FF}"/>
              </a:ext>
            </a:extLst>
          </p:cNvPr>
          <p:cNvPicPr>
            <a:picLocks noChangeAspect="1"/>
          </p:cNvPicPr>
          <p:nvPr/>
        </p:nvPicPr>
        <p:blipFill>
          <a:blip r:embed="rId3"/>
          <a:stretch>
            <a:fillRect/>
          </a:stretch>
        </p:blipFill>
        <p:spPr>
          <a:xfrm>
            <a:off x="6673820" y="436319"/>
            <a:ext cx="3890961" cy="2988259"/>
          </a:xfrm>
          <a:prstGeom prst="rect">
            <a:avLst/>
          </a:prstGeom>
        </p:spPr>
      </p:pic>
    </p:spTree>
    <p:extLst>
      <p:ext uri="{BB962C8B-B14F-4D97-AF65-F5344CB8AC3E}">
        <p14:creationId xmlns:p14="http://schemas.microsoft.com/office/powerpoint/2010/main" val="163477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2A0E6E16-6657-4987-89AC-CF419D83C490}"/>
              </a:ext>
            </a:extLst>
          </p:cNvPr>
          <p:cNvSpPr>
            <a:spLocks noGrp="1"/>
          </p:cNvSpPr>
          <p:nvPr>
            <p:ph type="title"/>
          </p:nvPr>
        </p:nvSpPr>
        <p:spPr>
          <a:xfrm>
            <a:off x="371094" y="1161288"/>
            <a:ext cx="3438144" cy="1239012"/>
          </a:xfrm>
        </p:spPr>
        <p:txBody>
          <a:bodyPr anchor="ctr">
            <a:normAutofit/>
          </a:bodyPr>
          <a:lstStyle/>
          <a:p>
            <a:r>
              <a:rPr lang="it-IT" sz="2600" b="1"/>
              <a:t>METODO 2: RECORD LINKAGE MULTIPLO</a:t>
            </a:r>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CAB5C2E2-D6C2-4094-B154-F904D9AB50C2}"/>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it-IT" sz="1600" dirty="0"/>
              <a:t>Obiettivo:</a:t>
            </a:r>
          </a:p>
          <a:p>
            <a:pPr marL="0" indent="0">
              <a:lnSpc>
                <a:spcPct val="100000"/>
              </a:lnSpc>
              <a:buNone/>
            </a:pPr>
            <a:r>
              <a:rPr lang="it-IT" sz="1600" dirty="0"/>
              <a:t>collegare </a:t>
            </a:r>
            <a:r>
              <a:rPr lang="it-IT" sz="1600" i="1" dirty="0"/>
              <a:t>N</a:t>
            </a:r>
            <a:r>
              <a:rPr lang="it-IT" sz="1600" dirty="0"/>
              <a:t> dataset, ottenendo come output un singolo dataset contenente quanta più informazione possibile </a:t>
            </a:r>
            <a:r>
              <a:rPr lang="it-IT" sz="1600"/>
              <a:t>dai dataset </a:t>
            </a:r>
            <a:r>
              <a:rPr lang="it-IT" sz="1600" dirty="0"/>
              <a:t>originali.</a:t>
            </a:r>
          </a:p>
          <a:p>
            <a:pPr marL="0" indent="0">
              <a:lnSpc>
                <a:spcPct val="100000"/>
              </a:lnSpc>
              <a:buNone/>
            </a:pPr>
            <a:r>
              <a:rPr lang="it-IT" sz="1600" dirty="0"/>
              <a:t>Requisiti implementativi:</a:t>
            </a:r>
          </a:p>
          <a:p>
            <a:pPr>
              <a:lnSpc>
                <a:spcPct val="100000"/>
              </a:lnSpc>
            </a:pPr>
            <a:r>
              <a:rPr lang="it-IT" sz="1600" dirty="0"/>
              <a:t>Dinamico</a:t>
            </a:r>
          </a:p>
          <a:p>
            <a:pPr>
              <a:lnSpc>
                <a:spcPct val="100000"/>
              </a:lnSpc>
            </a:pPr>
            <a:r>
              <a:rPr lang="it-IT" sz="1600" dirty="0"/>
              <a:t>Parametrizzabile</a:t>
            </a:r>
          </a:p>
          <a:p>
            <a:pPr>
              <a:lnSpc>
                <a:spcPct val="100000"/>
              </a:lnSpc>
            </a:pPr>
            <a:r>
              <a:rPr lang="it-IT" sz="1600" dirty="0"/>
              <a:t>Autonomo</a:t>
            </a:r>
          </a:p>
          <a:p>
            <a:pPr>
              <a:lnSpc>
                <a:spcPct val="100000"/>
              </a:lnSpc>
            </a:pPr>
            <a:endParaRPr lang="it-IT" sz="1600" dirty="0"/>
          </a:p>
        </p:txBody>
      </p:sp>
      <p:pic>
        <p:nvPicPr>
          <p:cNvPr id="6" name="Immagine 5" descr="Immagine che contiene testo, mappa&#10;&#10;Descrizione generata automaticamente">
            <a:extLst>
              <a:ext uri="{FF2B5EF4-FFF2-40B4-BE49-F238E27FC236}">
                <a16:creationId xmlns:a16="http://schemas.microsoft.com/office/drawing/2014/main" id="{DD91B858-4B0C-3941-BE2B-8A67FD6B0F09}"/>
              </a:ext>
            </a:extLst>
          </p:cNvPr>
          <p:cNvPicPr>
            <a:picLocks noChangeAspect="1"/>
          </p:cNvPicPr>
          <p:nvPr/>
        </p:nvPicPr>
        <p:blipFill>
          <a:blip r:embed="rId2"/>
          <a:stretch>
            <a:fillRect/>
          </a:stretch>
        </p:blipFill>
        <p:spPr>
          <a:xfrm>
            <a:off x="4674352" y="840784"/>
            <a:ext cx="7124547" cy="5176429"/>
          </a:xfrm>
          <a:prstGeom prst="rect">
            <a:avLst/>
          </a:prstGeom>
        </p:spPr>
      </p:pic>
    </p:spTree>
    <p:extLst>
      <p:ext uri="{BB962C8B-B14F-4D97-AF65-F5344CB8AC3E}">
        <p14:creationId xmlns:p14="http://schemas.microsoft.com/office/powerpoint/2010/main" val="82603218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10</TotalTime>
  <Words>620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Avenir Next LT Pro</vt:lpstr>
      <vt:lpstr>Calibri</vt:lpstr>
      <vt:lpstr>AccentBoxVTI</vt:lpstr>
      <vt:lpstr>TECNICHE DI RECORD LINKAGE</vt:lpstr>
      <vt:lpstr>IL DATASET</vt:lpstr>
      <vt:lpstr>PREPARAZIONE DEI DATI</vt:lpstr>
      <vt:lpstr>DATA QUALITY</vt:lpstr>
      <vt:lpstr>GOOGLE MAPS</vt:lpstr>
      <vt:lpstr>RECORD LINKAGE</vt:lpstr>
      <vt:lpstr>METODO 1: RAGGRUPPAMENTO PER ATTRIBUTI SIMILI </vt:lpstr>
      <vt:lpstr>TRUE MATCHES</vt:lpstr>
      <vt:lpstr>METODO 2: RECORD LINKAGE MULTIPLO</vt:lpstr>
      <vt:lpstr>APPLICAZIONE</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TECNICHE DI RECORD LINKAGE</dc:title>
  <dc:creator>i.bettini@campus.unimib.it</dc:creator>
  <cp:lastModifiedBy>Silvia Traversa</cp:lastModifiedBy>
  <cp:revision>4</cp:revision>
  <dcterms:created xsi:type="dcterms:W3CDTF">2020-07-15T23:47:32Z</dcterms:created>
  <dcterms:modified xsi:type="dcterms:W3CDTF">2020-07-16T09:00:04Z</dcterms:modified>
</cp:coreProperties>
</file>