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3" r:id="rId5"/>
    <p:sldId id="265" r:id="rId6"/>
    <p:sldId id="266" r:id="rId7"/>
    <p:sldId id="267" r:id="rId8"/>
    <p:sldId id="264" r:id="rId9"/>
    <p:sldId id="260" r:id="rId10"/>
    <p:sldId id="261" r:id="rId11"/>
    <p:sldId id="262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IBARRA MORALES" initials="JIM" lastIdx="1" clrIdx="0">
    <p:extLst>
      <p:ext uri="{19B8F6BF-5375-455C-9EA6-DF929625EA0E}">
        <p15:presenceInfo xmlns:p15="http://schemas.microsoft.com/office/powerpoint/2012/main" userId="JUAN IBARR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2T22:44:21.304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C4A7-AFD3-448C-AFC1-B99B52F08F41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1871655A-670C-4506-8347-90147E659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55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C4A7-AFD3-448C-AFC1-B99B52F08F41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655A-670C-4506-8347-90147E659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654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C4A7-AFD3-448C-AFC1-B99B52F08F41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655A-670C-4506-8347-90147E659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226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C4A7-AFD3-448C-AFC1-B99B52F08F41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655A-670C-4506-8347-90147E659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666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C4A7-AFD3-448C-AFC1-B99B52F08F41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655A-670C-4506-8347-90147E659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227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C4A7-AFD3-448C-AFC1-B99B52F08F41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655A-670C-4506-8347-90147E659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926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C4A7-AFD3-448C-AFC1-B99B52F08F41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655A-670C-4506-8347-90147E659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28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C4A7-AFD3-448C-AFC1-B99B52F08F41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655A-670C-4506-8347-90147E659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84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C4A7-AFD3-448C-AFC1-B99B52F08F41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655A-670C-4506-8347-90147E659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99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C4A7-AFD3-448C-AFC1-B99B52F08F41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655A-670C-4506-8347-90147E659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855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A26C4A7-AFD3-448C-AFC1-B99B52F08F41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655A-670C-4506-8347-90147E659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79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6C4A7-AFD3-448C-AFC1-B99B52F08F41}" type="datetimeFigureOut">
              <a:rPr lang="es-MX" smtClean="0"/>
              <a:t>12/03/2018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871655A-670C-4506-8347-90147E659226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52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B1C07-B707-40EA-A8EB-9D5C09AE0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802299"/>
            <a:ext cx="8637073" cy="2113180"/>
          </a:xfrm>
        </p:spPr>
        <p:txBody>
          <a:bodyPr/>
          <a:lstStyle/>
          <a:p>
            <a:r>
              <a:rPr lang="es-MX" dirty="0"/>
              <a:t>MAGNITUD E INTENSIDAD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DA1ECC-3002-4A20-B1A4-C4FA65D3F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133825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s-MX" dirty="0"/>
              <a:t>Ibarra Morales Juan</a:t>
            </a:r>
          </a:p>
          <a:p>
            <a:pPr algn="r"/>
            <a:r>
              <a:rPr lang="es-MX" dirty="0"/>
              <a:t>SISMOLOGÍA I</a:t>
            </a:r>
          </a:p>
          <a:p>
            <a:pPr algn="r"/>
            <a:r>
              <a:rPr lang="es-MX" dirty="0"/>
              <a:t>MARZO 13, 2018</a:t>
            </a:r>
          </a:p>
        </p:txBody>
      </p:sp>
    </p:spTree>
    <p:extLst>
      <p:ext uri="{BB962C8B-B14F-4D97-AF65-F5344CB8AC3E}">
        <p14:creationId xmlns:p14="http://schemas.microsoft.com/office/powerpoint/2010/main" val="251182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2BF8A-E381-4ED8-9F1F-50522753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ESCALA ROSSI- FOREL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83634C-6CD3-4410-95C3-42BD6BAF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281" y="2015732"/>
            <a:ext cx="4645608" cy="3450613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Una de las primeras escalas de intensidad.</a:t>
            </a:r>
          </a:p>
          <a:p>
            <a:r>
              <a:rPr lang="es-MX" dirty="0"/>
              <a:t>Diseñada por el italiano Michele Stefano Conte de Rossi y el suizo François-Alphonse </a:t>
            </a:r>
            <a:r>
              <a:rPr lang="es-MX" dirty="0" err="1"/>
              <a:t>Forel</a:t>
            </a:r>
            <a:r>
              <a:rPr lang="es-MX" dirty="0"/>
              <a:t> a finales del siglo XIX.</a:t>
            </a:r>
          </a:p>
          <a:p>
            <a:r>
              <a:rPr lang="es-MX" dirty="0"/>
              <a:t>Una versión modificada (PEIS) es usada actualmente en Filipinas.</a:t>
            </a:r>
          </a:p>
          <a:p>
            <a:r>
              <a:rPr lang="es-MX" dirty="0"/>
              <a:t>Tiene 10 niveles</a:t>
            </a:r>
          </a:p>
          <a:p>
            <a:endParaRPr lang="en-US" dirty="0"/>
          </a:p>
        </p:txBody>
      </p:sp>
      <p:pic>
        <p:nvPicPr>
          <p:cNvPr id="2052" name="Picture 4" descr="Resultado de imagen para escala rossi forel">
            <a:extLst>
              <a:ext uri="{FF2B5EF4-FFF2-40B4-BE49-F238E27FC236}">
                <a16:creationId xmlns:a16="http://schemas.microsoft.com/office/drawing/2014/main" id="{5CE9E54D-2394-4F64-AAC5-45AD65DC6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4" b="13043"/>
          <a:stretch/>
        </p:blipFill>
        <p:spPr bwMode="auto">
          <a:xfrm>
            <a:off x="398751" y="1811061"/>
            <a:ext cx="6281530" cy="385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75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91A53-03E3-4C9B-B56E-7A03C893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74" y="261180"/>
            <a:ext cx="9291215" cy="1049235"/>
          </a:xfrm>
        </p:spPr>
        <p:txBody>
          <a:bodyPr/>
          <a:lstStyle/>
          <a:p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Escala Modificada de Mercalli (MM)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5F2A25-FD5E-4EC6-AB01-36514EB35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89" y="1509196"/>
            <a:ext cx="2749360" cy="3450613"/>
          </a:xfrm>
        </p:spPr>
        <p:txBody>
          <a:bodyPr/>
          <a:lstStyle/>
          <a:p>
            <a:r>
              <a:rPr lang="pt-BR" dirty="0"/>
              <a:t>La </a:t>
            </a:r>
            <a:r>
              <a:rPr lang="es-MX" dirty="0"/>
              <a:t>versión</a:t>
            </a:r>
            <a:r>
              <a:rPr lang="pt-BR" dirty="0"/>
              <a:t> </a:t>
            </a:r>
            <a:r>
              <a:rPr lang="es-MX" dirty="0"/>
              <a:t>actual</a:t>
            </a:r>
            <a:r>
              <a:rPr lang="pt-BR" dirty="0"/>
              <a:t> data de 1956 y resulta </a:t>
            </a:r>
            <a:r>
              <a:rPr lang="es-MX" dirty="0"/>
              <a:t>de</a:t>
            </a:r>
            <a:r>
              <a:rPr lang="pt-BR" dirty="0"/>
              <a:t> </a:t>
            </a:r>
            <a:r>
              <a:rPr lang="pt-BR" dirty="0" err="1"/>
              <a:t>las</a:t>
            </a:r>
            <a:r>
              <a:rPr lang="pt-BR" dirty="0"/>
              <a:t> </a:t>
            </a:r>
            <a:r>
              <a:rPr lang="pt-BR" dirty="0" err="1"/>
              <a:t>modificaciones</a:t>
            </a:r>
            <a:r>
              <a:rPr lang="pt-BR" dirty="0"/>
              <a:t> realizadas a </a:t>
            </a:r>
            <a:r>
              <a:rPr lang="pt-BR" dirty="0" err="1"/>
              <a:t>la</a:t>
            </a:r>
            <a:r>
              <a:rPr lang="pt-BR" dirty="0"/>
              <a:t> escala </a:t>
            </a:r>
            <a:r>
              <a:rPr lang="pt-BR" dirty="0" err="1"/>
              <a:t>Mercalli</a:t>
            </a:r>
            <a:r>
              <a:rPr lang="pt-BR" dirty="0"/>
              <a:t> original por Wood, Neumann y Richter.</a:t>
            </a:r>
          </a:p>
        </p:txBody>
      </p:sp>
      <p:pic>
        <p:nvPicPr>
          <p:cNvPr id="1028" name="Picture 4" descr="https://4.bp.blogspot.com/-RbxnyUfHZhA/Tbvm7Ed5KsI/AAAAAAAAALo/Qq-lF12Ufc0/s640/escala+Mercalli.jpg">
            <a:extLst>
              <a:ext uri="{FF2B5EF4-FFF2-40B4-BE49-F238E27FC236}">
                <a16:creationId xmlns:a16="http://schemas.microsoft.com/office/drawing/2014/main" id="{16883A63-9BAB-4896-B8C2-B7CF143E8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824" y="1509196"/>
            <a:ext cx="7755177" cy="422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61BB659-BC1F-41D0-B801-F47E5CAEF14C}"/>
              </a:ext>
            </a:extLst>
          </p:cNvPr>
          <p:cNvSpPr/>
          <p:nvPr/>
        </p:nvSpPr>
        <p:spPr>
          <a:xfrm>
            <a:off x="5936974" y="615002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400" dirty="0"/>
              <a:t>http://cienciasdelatierragh.blogspot.mx/2011/04/consecuencias-de-la-deriva-continental.html</a:t>
            </a:r>
          </a:p>
        </p:txBody>
      </p:sp>
    </p:spTree>
    <p:extLst>
      <p:ext uri="{BB962C8B-B14F-4D97-AF65-F5344CB8AC3E}">
        <p14:creationId xmlns:p14="http://schemas.microsoft.com/office/powerpoint/2010/main" val="21029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907D7-AA7D-4A30-83C6-AC8B8A82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76365"/>
            <a:ext cx="9291215" cy="1049235"/>
          </a:xfrm>
        </p:spPr>
        <p:txBody>
          <a:bodyPr>
            <a:normAutofit/>
          </a:bodyPr>
          <a:lstStyle/>
          <a:p>
            <a:r>
              <a:rPr lang="es-MX" dirty="0"/>
              <a:t>ESCALA ESI (ENVIRONMENTAL SESIMIC INTENSITY)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FCD61-C9A6-4A19-BA53-D3646C16A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3074" name="Picture 2" descr="Graphic representation of the ESI 2007 intensity degrees">
            <a:extLst>
              <a:ext uri="{FF2B5EF4-FFF2-40B4-BE49-F238E27FC236}">
                <a16:creationId xmlns:a16="http://schemas.microsoft.com/office/drawing/2014/main" id="{C32F6112-6679-4736-B094-5C984E6E7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5600"/>
            <a:ext cx="121920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46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36FB6-50C8-409A-990E-1FF3C255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310" y="407804"/>
            <a:ext cx="9291215" cy="1049235"/>
          </a:xfrm>
        </p:spPr>
        <p:txBody>
          <a:bodyPr/>
          <a:lstStyle/>
          <a:p>
            <a:r>
              <a:rPr lang="es-MX" dirty="0"/>
              <a:t>Mapas de ISOSISTAS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F28E34-F5F5-4135-94E5-9CF33EEE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6" name="Picture 2" descr="http://bibliotecadigital.ilce.edu.mx/sites/ciencia/volumen1/ciencia2/34/imgs/f41p101.gif">
            <a:extLst>
              <a:ext uri="{FF2B5EF4-FFF2-40B4-BE49-F238E27FC236}">
                <a16:creationId xmlns:a16="http://schemas.microsoft.com/office/drawing/2014/main" id="{50E4837B-9F1F-46C4-9EAA-0E4F51C0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16" y="1401417"/>
            <a:ext cx="5491101" cy="399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mapa de isosistas">
            <a:extLst>
              <a:ext uri="{FF2B5EF4-FFF2-40B4-BE49-F238E27FC236}">
                <a16:creationId xmlns:a16="http://schemas.microsoft.com/office/drawing/2014/main" id="{69415A6A-0824-4DC9-974D-047D4A4ED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62" y="1401417"/>
            <a:ext cx="5414247" cy="406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729D8BC-0F9E-4FF8-8E5D-74985DF94106}"/>
              </a:ext>
            </a:extLst>
          </p:cNvPr>
          <p:cNvSpPr txBox="1"/>
          <p:nvPr/>
        </p:nvSpPr>
        <p:spPr>
          <a:xfrm>
            <a:off x="781878" y="5392043"/>
            <a:ext cx="51960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Fuente: http://bibliotecadigital.ilce.edu.mx/sites/ciencia/volumen1/ciencia2/34/html/sec_10.html </a:t>
            </a:r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36DD8A-687E-4A0C-9DEE-3298C2263547}"/>
              </a:ext>
            </a:extLst>
          </p:cNvPr>
          <p:cNvSpPr txBox="1"/>
          <p:nvPr/>
        </p:nvSpPr>
        <p:spPr>
          <a:xfrm>
            <a:off x="6687920" y="5545059"/>
            <a:ext cx="493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https://reliefweb.int/report/bolivia/el-terremoto-de-arequipa-del-23-de-junio-de-2001-informe-preliminar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6A4C2B-3DDE-422C-B018-0A93C0D4C0F7}"/>
              </a:ext>
            </a:extLst>
          </p:cNvPr>
          <p:cNvSpPr txBox="1"/>
          <p:nvPr/>
        </p:nvSpPr>
        <p:spPr>
          <a:xfrm>
            <a:off x="7111444" y="3843130"/>
            <a:ext cx="107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Mb=6.9</a:t>
            </a:r>
          </a:p>
        </p:txBody>
      </p:sp>
    </p:spTree>
    <p:extLst>
      <p:ext uri="{BB962C8B-B14F-4D97-AF65-F5344CB8AC3E}">
        <p14:creationId xmlns:p14="http://schemas.microsoft.com/office/powerpoint/2010/main" val="1470651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2274499-082D-46A1-AD69-0A6AF377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E1C37E4-F6E5-41E2-8C81-81C3118B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SSN. Preguntas frecuentes. [En línea]. Consultado el 10/03/2018. Disponible en: http://www.ssn.unam.mx/divulgacion/preguntas/ </a:t>
            </a:r>
          </a:p>
          <a:p>
            <a:r>
              <a:rPr lang="es-MX" dirty="0"/>
              <a:t>USGS. </a:t>
            </a:r>
            <a:r>
              <a:rPr lang="es-MX" dirty="0" err="1"/>
              <a:t>Earthquake</a:t>
            </a:r>
            <a:r>
              <a:rPr lang="es-MX" dirty="0"/>
              <a:t> </a:t>
            </a:r>
            <a:r>
              <a:rPr lang="es-MX" dirty="0" err="1"/>
              <a:t>Glossary</a:t>
            </a:r>
            <a:r>
              <a:rPr lang="es-MX" dirty="0"/>
              <a:t>. [En línea]. Consultado el 10/03/2018. Disponible en: https://earthquake.usgs.gov/learn/glossary/ </a:t>
            </a:r>
          </a:p>
          <a:p>
            <a:r>
              <a:rPr lang="es-MX" dirty="0"/>
              <a:t>Intensidad y magnitud. [En línea]. Consultado el 11/03/2018. Disponible en: http://bibliotecadigital.ilce.edu.mx/sites/ciencia/volumen1/ciencia2/34/html/sec_10.html </a:t>
            </a:r>
          </a:p>
          <a:p>
            <a:r>
              <a:rPr lang="es-MX" dirty="0"/>
              <a:t>Rossi </a:t>
            </a:r>
            <a:r>
              <a:rPr lang="es-MX" dirty="0" err="1"/>
              <a:t>Forel</a:t>
            </a:r>
            <a:r>
              <a:rPr lang="es-MX" dirty="0"/>
              <a:t> </a:t>
            </a:r>
            <a:r>
              <a:rPr lang="es-MX" dirty="0" err="1"/>
              <a:t>Scale</a:t>
            </a:r>
            <a:r>
              <a:rPr lang="es-MX" dirty="0"/>
              <a:t>. [En línea]. Consultado el 10/03/2018. Disponible en: https://en.wikipedia.org/wiki/Rossi%E2%80%93Forel_scale</a:t>
            </a:r>
          </a:p>
          <a:p>
            <a:r>
              <a:rPr lang="es-MX" dirty="0" err="1"/>
              <a:t>Environmental</a:t>
            </a:r>
            <a:r>
              <a:rPr lang="es-MX" dirty="0"/>
              <a:t> </a:t>
            </a:r>
            <a:r>
              <a:rPr lang="es-MX" dirty="0" err="1"/>
              <a:t>Seismic</a:t>
            </a:r>
            <a:r>
              <a:rPr lang="es-MX" dirty="0"/>
              <a:t> </a:t>
            </a:r>
            <a:r>
              <a:rPr lang="es-MX" dirty="0" err="1"/>
              <a:t>Scale</a:t>
            </a:r>
            <a:r>
              <a:rPr lang="es-MX" dirty="0"/>
              <a:t>. [En línea]. Consultado el 11/03/2018. Disponible en: https://en.wikipedia.org/wiki/Environmental_Seismic_Intensity_scale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995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C1AFDB-AFC0-4E26-8331-4CA81051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563986"/>
            <a:ext cx="9295603" cy="1056319"/>
          </a:xfrm>
        </p:spPr>
        <p:txBody>
          <a:bodyPr/>
          <a:lstStyle/>
          <a:p>
            <a:r>
              <a:rPr lang="es-MX" dirty="0"/>
              <a:t>ESCALAS USADAS EN SISMOLOGÍA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2002E4-EF7B-4011-BA63-7B4ACFB87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1655482"/>
            <a:ext cx="4488794" cy="801943"/>
          </a:xfrm>
        </p:spPr>
        <p:txBody>
          <a:bodyPr/>
          <a:lstStyle/>
          <a:p>
            <a:pPr algn="ctr"/>
            <a:r>
              <a:rPr lang="es-MX" dirty="0"/>
              <a:t>MAGNITUD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90CE39-B6D5-4CBA-B0FC-F8133850E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492603"/>
            <a:ext cx="4488794" cy="2976124"/>
          </a:xfrm>
        </p:spPr>
        <p:txBody>
          <a:bodyPr>
            <a:normAutofit/>
          </a:bodyPr>
          <a:lstStyle/>
          <a:p>
            <a:r>
              <a:rPr lang="es-MX" dirty="0"/>
              <a:t>Escala numérica basada en registro instrumental.</a:t>
            </a:r>
          </a:p>
          <a:p>
            <a:r>
              <a:rPr lang="es-MX" dirty="0"/>
              <a:t>Medidas relacionadas con el tamaño y la energía liberada durante un temblor. </a:t>
            </a:r>
          </a:p>
          <a:p>
            <a:r>
              <a:rPr lang="es-MX" dirty="0"/>
              <a:t>Un solo valor para cada sismo sin importar la ubicación.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041CF56-763F-4224-9FD3-5FA3BDAD9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5" y="1819780"/>
            <a:ext cx="4488794" cy="637646"/>
          </a:xfrm>
        </p:spPr>
        <p:txBody>
          <a:bodyPr/>
          <a:lstStyle/>
          <a:p>
            <a:pPr algn="ctr"/>
            <a:r>
              <a:rPr lang="es-MX" dirty="0"/>
              <a:t>INTENSIDAD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B55C4AE-35AB-48AE-815A-2588E0095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025" y="2492603"/>
            <a:ext cx="4488794" cy="2966260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Basada en función a los daños o efectos causados al hombre y sus construcciones.</a:t>
            </a:r>
          </a:p>
          <a:p>
            <a:r>
              <a:rPr lang="es-MX" dirty="0"/>
              <a:t>Dependiente de la geología superficial y la infraestructura humana</a:t>
            </a:r>
          </a:p>
          <a:p>
            <a:r>
              <a:rPr lang="es-MX" dirty="0"/>
              <a:t>Valor dependiente de la distancia al epicentro.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857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CAD0F153-BFE4-472E-8A55-616C763F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ESCALAS DE MAGNITUD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FB2F55AD-C3EF-41EF-BAA4-850B5F5DF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Magnitud Local o Magnitud Richter (Ml)</a:t>
            </a:r>
          </a:p>
          <a:p>
            <a:r>
              <a:rPr lang="es-MX" dirty="0"/>
              <a:t>Magnitud Energía (Me)</a:t>
            </a:r>
          </a:p>
          <a:p>
            <a:r>
              <a:rPr lang="es-MX" dirty="0"/>
              <a:t>Magnitud de ondas de cuerpo (Mb)</a:t>
            </a:r>
          </a:p>
          <a:p>
            <a:r>
              <a:rPr lang="es-MX" dirty="0"/>
              <a:t>Magnitud de ondas superficiales (Ms)</a:t>
            </a:r>
          </a:p>
          <a:p>
            <a:r>
              <a:rPr lang="es-MX" dirty="0"/>
              <a:t>Magnitud Momento (</a:t>
            </a:r>
            <a:r>
              <a:rPr lang="es-MX" dirty="0" err="1"/>
              <a:t>Mw</a:t>
            </a:r>
            <a:r>
              <a:rPr lang="es-MX"/>
              <a:t>)</a:t>
            </a:r>
            <a:endParaRPr lang="es-MX" dirty="0"/>
          </a:p>
          <a:p>
            <a:pPr marL="0" indent="0" algn="ctr">
              <a:buNone/>
            </a:pP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Los valores de magnitud se expresan en números arábigos seguidos de las abreviaciones y pueden tener hasta un decimal </a:t>
            </a:r>
          </a:p>
        </p:txBody>
      </p:sp>
    </p:spTree>
    <p:extLst>
      <p:ext uri="{BB962C8B-B14F-4D97-AF65-F5344CB8AC3E}">
        <p14:creationId xmlns:p14="http://schemas.microsoft.com/office/powerpoint/2010/main" val="376061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8380-D608-4D2A-A765-7F8D4F16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Magnitud LOCAL 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694F34-DCCC-4266-8451-94881DA2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Diseñada por Charles Richter en 1935, basada en la geología de California y con ayuda del sismómetro Wood-Anderson.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pt-BR" dirty="0"/>
              <a:t>Ml = log A – log Ao </a:t>
            </a:r>
            <a:endParaRPr lang="es-MX" dirty="0"/>
          </a:p>
          <a:p>
            <a:pPr marL="0" indent="0">
              <a:buNone/>
            </a:pPr>
            <a:br>
              <a:rPr lang="pt-BR" dirty="0"/>
            </a:br>
            <a:r>
              <a:rPr lang="es-MX" dirty="0"/>
              <a:t>Donde A es la máxima amplitud de la traza registrada y </a:t>
            </a:r>
            <a:r>
              <a:rPr lang="es-MX" dirty="0" err="1"/>
              <a:t>Ao</a:t>
            </a:r>
            <a:r>
              <a:rPr lang="es-MX" dirty="0"/>
              <a:t> la amplitud máxima que sería producida por un sismo que genera una deflexión de 0.001 mm en un sismógrafo ubicado a 100 km del epicentro.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514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2CAE5-F533-4BEF-ADA1-CEE48262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MAGNITUD ENERGÍA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428B9-5F3F-4D13-93C4-292195F7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s-MX" dirty="0"/>
              <a:t>La cantidad de energía irradiada por un sismo es una medida del potencial de daño a las estructuras. El cálculo de esta magnitud requiere la suma del flujo de energía sobre un amplio rango de frecuencias generadas por un sismo. </a:t>
            </a:r>
            <a:br>
              <a:rPr lang="es-MX" dirty="0"/>
            </a:br>
            <a:br>
              <a:rPr lang="es-MX" dirty="0"/>
            </a:br>
            <a:r>
              <a:rPr lang="es-MX" dirty="0"/>
              <a:t>Log10E = 11.8 + 1.5 Ms </a:t>
            </a:r>
            <a:br>
              <a:rPr lang="es-MX" dirty="0"/>
            </a:br>
            <a:br>
              <a:rPr lang="es-MX" dirty="0"/>
            </a:br>
            <a:r>
              <a:rPr lang="es-MX" dirty="0"/>
              <a:t>Donde la energía E es expresada en Ergios (1 erg=1 dyn.cm = 1g.cm^2/s^2). </a:t>
            </a:r>
            <a:br>
              <a:rPr lang="es-MX" dirty="0"/>
            </a:br>
            <a:br>
              <a:rPr lang="es-MX" dirty="0"/>
            </a:br>
            <a:r>
              <a:rPr lang="es-MX" dirty="0"/>
              <a:t>Me=2/3log10 E - 9.9 </a:t>
            </a:r>
          </a:p>
        </p:txBody>
      </p:sp>
    </p:spTree>
    <p:extLst>
      <p:ext uri="{BB962C8B-B14F-4D97-AF65-F5344CB8AC3E}">
        <p14:creationId xmlns:p14="http://schemas.microsoft.com/office/powerpoint/2010/main" val="168295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65560-6BA8-4194-8F7C-CFE37DFB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MAGNITUD DE ONDAS DE CUERPO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E70A1F-2943-48EB-8263-8622FE7D1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MX" dirty="0" err="1"/>
              <a:t>mb</a:t>
            </a:r>
            <a:r>
              <a:rPr lang="es-MX" dirty="0"/>
              <a:t> = log (A/T) + Q(</a:t>
            </a:r>
            <a:r>
              <a:rPr lang="es-MX" dirty="0" err="1"/>
              <a:t>D,h</a:t>
            </a:r>
            <a:r>
              <a:rPr lang="es-MX" dirty="0"/>
              <a:t>) </a:t>
            </a:r>
            <a:br>
              <a:rPr lang="es-MX" dirty="0"/>
            </a:br>
            <a:br>
              <a:rPr lang="es-MX" dirty="0"/>
            </a:br>
            <a:r>
              <a:rPr lang="es-MX" dirty="0"/>
              <a:t>donde A es la amplitud máxima del movimiento terreno en micrómetros, T es el período en segundos y Q es un factor de atenuación que está en función de la distancia D en grados y la profundidad focal h en kilómetros. </a:t>
            </a:r>
          </a:p>
          <a:p>
            <a:endParaRPr lang="es-MX" dirty="0"/>
          </a:p>
          <a:p>
            <a:r>
              <a:rPr lang="es-MX" dirty="0"/>
              <a:t>Ondas P con periodo 1s.</a:t>
            </a:r>
          </a:p>
          <a:p>
            <a:r>
              <a:rPr lang="es-MX" dirty="0"/>
              <a:t>Útil para zonas cercanas a los epicentros</a:t>
            </a:r>
          </a:p>
          <a:p>
            <a:r>
              <a:rPr lang="es-MX" dirty="0"/>
              <a:t>Se satura entre los valores 6.5y 6.8</a:t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2247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9C1D7-1016-4D52-A797-6B81F519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MAGNITUD DE ONDAS SUPERFICIALES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E871A6-E39A-413C-8FBB-993D0A3A5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Ms = log10 (A/T) + 1.66 log10 D + 3.30 </a:t>
            </a:r>
            <a:br>
              <a:rPr lang="es-MX" dirty="0"/>
            </a:br>
            <a:br>
              <a:rPr lang="es-MX" dirty="0"/>
            </a:br>
            <a:r>
              <a:rPr lang="es-MX" dirty="0"/>
              <a:t>Donde A es la máxima amplitud del desplazamiento horizontal del terreno medida en micrómetros, T es el período de la onda en segundos y D la distancia </a:t>
            </a:r>
            <a:r>
              <a:rPr lang="es-MX" dirty="0" err="1"/>
              <a:t>epicentral</a:t>
            </a:r>
            <a:r>
              <a:rPr lang="es-MX" dirty="0"/>
              <a:t> en grados. </a:t>
            </a:r>
          </a:p>
          <a:p>
            <a:endParaRPr lang="es-MX" dirty="0"/>
          </a:p>
          <a:p>
            <a:r>
              <a:rPr lang="es-MX" dirty="0"/>
              <a:t>Ondas Rayleigh con periodos entre 18 a 22 s.</a:t>
            </a:r>
          </a:p>
          <a:p>
            <a:r>
              <a:rPr lang="es-MX" dirty="0"/>
              <a:t>Útil para zonas lejanas al epicentro</a:t>
            </a:r>
          </a:p>
          <a:p>
            <a:r>
              <a:rPr lang="es-MX" dirty="0"/>
              <a:t>Su saturación está entre los valores 8.3 y 8.7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718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46CDF-A187-4DE3-8F73-AD66DED2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MAGNITUD MOMENTO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A67BEBC-4908-408E-8521-2E0054543C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dirty="0"/>
                  <a:t>Diseñada por</a:t>
                </a:r>
                <a:r>
                  <a:rPr lang="es-MX" i="1" dirty="0"/>
                  <a:t> </a:t>
                </a:r>
                <a:r>
                  <a:rPr lang="es-MX" dirty="0" err="1"/>
                  <a:t>Kanamori</a:t>
                </a:r>
                <a:r>
                  <a:rPr lang="es-MX" dirty="0"/>
                  <a:t> y </a:t>
                </a:r>
                <a:r>
                  <a:rPr lang="es-MX" dirty="0" err="1"/>
                  <a:t>Hanks</a:t>
                </a:r>
                <a:r>
                  <a:rPr lang="es-MX" dirty="0"/>
                  <a:t> (1979): </a:t>
                </a:r>
                <a:br>
                  <a:rPr lang="es-MX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−16.1)</m:t>
                        </m:r>
                      </m:e>
                    </m:func>
                  </m:oMath>
                </a14:m>
                <a:endParaRPr lang="es-MX" dirty="0"/>
              </a:p>
              <a:p>
                <a:r>
                  <a:rPr lang="es-MX" dirty="0"/>
                  <a:t>Donde Mo es el momento escalar en dinas.cm y está dado por:</a:t>
                </a:r>
              </a:p>
              <a:p>
                <a:pPr marL="0" indent="0" algn="ctr">
                  <a:buNone/>
                </a:pPr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𝐷𝐴</m:t>
                    </m:r>
                  </m:oMath>
                </a14:m>
                <a:endParaRPr lang="es-MX" dirty="0"/>
              </a:p>
              <a:p>
                <a:pPr marL="0" indent="0" algn="ctr">
                  <a:buNone/>
                </a:pPr>
                <a:r>
                  <a:rPr lang="es-MX" dirty="0"/>
                  <a:t>donde  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MX" dirty="0"/>
                  <a:t> es la rigidez de la roca en dyn.cm, D es el desplazamiento promedio de la falla en cm y A es el área del segmento que sufrió la ruptura expresada en cm^2. </a:t>
                </a:r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A67BEBC-4908-408E-8521-2E0054543C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1" t="-177" r="-11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32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5A851-A3AA-4456-BC6E-7A522441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INTENSIDAD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2462D2-7C00-480F-A0C8-C10F6E4B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s-MX" dirty="0"/>
              <a:t>Rossi-</a:t>
            </a:r>
            <a:r>
              <a:rPr lang="es-MX" dirty="0" err="1"/>
              <a:t>Forel</a:t>
            </a:r>
            <a:r>
              <a:rPr lang="es-MX" dirty="0"/>
              <a:t> (X niveles)</a:t>
            </a:r>
          </a:p>
          <a:p>
            <a:r>
              <a:rPr lang="es-MX" dirty="0"/>
              <a:t>PEIS (Filipinas)</a:t>
            </a:r>
          </a:p>
          <a:p>
            <a:endParaRPr lang="es-MX" dirty="0"/>
          </a:p>
          <a:p>
            <a:r>
              <a:rPr lang="es-MX" dirty="0"/>
              <a:t>Modificada de Mercalli (XII niveles)</a:t>
            </a:r>
          </a:p>
          <a:p>
            <a:r>
              <a:rPr lang="es-MX" dirty="0"/>
              <a:t>EMS (Europa)</a:t>
            </a:r>
          </a:p>
          <a:p>
            <a:r>
              <a:rPr lang="es-MX" dirty="0"/>
              <a:t>ESI</a:t>
            </a:r>
          </a:p>
          <a:p>
            <a:r>
              <a:rPr lang="es-MX" dirty="0"/>
              <a:t>CSIS o </a:t>
            </a:r>
            <a:r>
              <a:rPr lang="es-MX" dirty="0" err="1"/>
              <a:t>Liedu</a:t>
            </a:r>
            <a:r>
              <a:rPr lang="es-MX" dirty="0"/>
              <a:t> (China)</a:t>
            </a:r>
          </a:p>
          <a:p>
            <a:endParaRPr lang="es-MX" dirty="0"/>
          </a:p>
          <a:p>
            <a:pPr algn="ctr"/>
            <a:r>
              <a:rPr lang="es-MX" dirty="0" err="1"/>
              <a:t>Shindo</a:t>
            </a:r>
            <a:r>
              <a:rPr lang="es-MX" dirty="0"/>
              <a:t> (Japón y Taiwán, VII niveles)</a:t>
            </a:r>
          </a:p>
          <a:p>
            <a:pPr marL="0" indent="0" algn="ctr">
              <a:buNone/>
            </a:pP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Los valores de intensidad se expresan en números romanos </a:t>
            </a:r>
          </a:p>
        </p:txBody>
      </p:sp>
    </p:spTree>
    <p:extLst>
      <p:ext uri="{BB962C8B-B14F-4D97-AF65-F5344CB8AC3E}">
        <p14:creationId xmlns:p14="http://schemas.microsoft.com/office/powerpoint/2010/main" val="371408878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í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284</TotalTime>
  <Words>572</Words>
  <Application>Microsoft Office PowerPoint</Application>
  <PresentationFormat>Panorámica</PresentationFormat>
  <Paragraphs>77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Rockwell</vt:lpstr>
      <vt:lpstr>Galería</vt:lpstr>
      <vt:lpstr>MAGNITUD E INTENSIDAD</vt:lpstr>
      <vt:lpstr>ESCALAS USADAS EN SISMOLOGÍA</vt:lpstr>
      <vt:lpstr>ESCALAS DE MAGNITUD</vt:lpstr>
      <vt:lpstr>Magnitud LOCAL ML</vt:lpstr>
      <vt:lpstr>MAGNITUD ENERGÍA</vt:lpstr>
      <vt:lpstr>MAGNITUD DE ONDAS DE CUERPO</vt:lpstr>
      <vt:lpstr>MAGNITUD DE ONDAS SUPERFICIALES</vt:lpstr>
      <vt:lpstr>MAGNITUD MOMENTO</vt:lpstr>
      <vt:lpstr>INTENSIDAD</vt:lpstr>
      <vt:lpstr>ESCALA ROSSI- FOREL</vt:lpstr>
      <vt:lpstr>Escala Modificada de Mercalli (MM)</vt:lpstr>
      <vt:lpstr>ESCALA ESI (ENVIRONMENTAL SESIMIC INTENSITY)</vt:lpstr>
      <vt:lpstr>Mapas de ISOSISTAS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MAGNITUD E INTENSIDAD</dc:title>
  <dc:creator>JUAN IBARRA MORALES</dc:creator>
  <cp:lastModifiedBy>JUAN IBARRA MORALES</cp:lastModifiedBy>
  <cp:revision>35</cp:revision>
  <dcterms:created xsi:type="dcterms:W3CDTF">2018-03-10T23:35:58Z</dcterms:created>
  <dcterms:modified xsi:type="dcterms:W3CDTF">2018-03-13T05:08:38Z</dcterms:modified>
</cp:coreProperties>
</file>