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2C45-A764-48D6-A2AB-E5866FC0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A55B2-55D2-4C2E-8DEB-63B9F9698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2126-952D-49B0-9831-5FE7C6EB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5C199-8307-4929-A117-0A8C6BB5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FC59-DCC1-4BF5-BCC6-F1E34ACE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20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2927-6525-4AC1-BAAB-729D9770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1B067-162A-4119-9938-11E7D2510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41ED-FAA5-4AE7-BC45-47A4A339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F8080-56AB-44C9-BC82-F19EE38B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05A23-8752-47F4-96A1-EA25AF32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8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E020F-D4CE-468F-86C7-D793FD0B0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1798C-0275-4C47-920D-C213A3E73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91CD-95CD-411A-9AE8-728715C3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D3A2-3501-4F14-883F-5F00291F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F5FA-17C4-4A3F-B71D-16D9E8F6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87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4842-FF8E-4F1B-9808-2412DA81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442B-D3B7-4D2A-B706-8C6DD742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33A1-AB14-44DE-8234-C2A8871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0770-BA73-481B-BD79-F7CE9DD1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DAFD-A664-4998-A941-A3B8C529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6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FDBF-7212-4F43-BA58-B6185D5F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62BCE-41AD-4B16-A6E9-B03B950D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C3FA-4176-4F83-9349-C5AAF730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CB7-B639-4CD4-99B7-1446E908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1FA3-391B-4361-B789-BAB181AB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8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7544-4766-4BAA-885E-B5F40788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4535-0619-4EC4-AC1E-93C36E6DD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64E0A-73CC-428E-B3B8-3EBA7C15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592D1-D57E-49F5-A767-0E340EF1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D6938-095B-4C92-9558-BA7A0299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9B8F2-FA82-4901-97C8-9E19F449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8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E81C-7196-4239-AC37-9107DCB8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86DD-455A-4B13-8FCF-17F7A10D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0270E-FF1C-436D-8795-615A41CED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34496-4BB6-4AA8-89D8-F5BF86DDA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0C2FD-95AC-4AF6-9D11-09AFDA3EC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43DFF-D218-4168-BF8C-EBE99297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0B4D0-C578-4810-A333-6C65F29E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D242E-2BCD-4864-B747-820B60EB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E890-31D6-4254-B217-DC8BA3D0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A5923-DF8C-474B-9E30-8E67349F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24EEE-0EEA-4B3C-8E69-172714D1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37A2-693E-4D06-B061-67F255EC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28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FC45E-3E0A-4118-8A45-5DAD06AA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CFC68-6DF5-4F59-9E20-75E3F38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8215C-DF47-4D67-B2AB-8C141654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0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1247-07D7-4610-95E3-F90A866E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5A61-19D4-45F6-BE6B-864826C2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8C6BA-8AD8-4008-AA62-7F7A84BDA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43D4E-A9EE-42C7-B4A7-18DA6B2C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D5D0D-E461-4D6C-923E-3AEDEAD6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54BD0-CCB6-4C4D-8132-8F8CD60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71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53D8-BD87-499A-A4E9-21C6015F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CBB42-9E97-4533-B76F-A89ECF217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01863-F7D7-4B4B-9050-D850E520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191C4-6D08-436E-8D84-F897EEFC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E9706-6683-485F-8823-DB2CFAB7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E80B7-CED6-4552-A476-BC902F7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27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3AF5A-61D0-4552-BEDB-1465FF5C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EC636-C3BE-4893-BF23-3DA2F0F2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C327B-B49C-4054-966A-C87666C4B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B496-E416-433D-A624-54D50BEF834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C9316-12C6-4181-A4C0-8506249BC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0E2E-C5BE-436B-A647-3723A8BD9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C739-E7C2-4DB7-B4C7-F86A804747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8615-5A1C-461C-B511-9A4B5A7BF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Homework (jupyter notebook + IDV)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6EEC-C9D9-4797-AB88-29CE0A4FB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sz="3600" dirty="0"/>
          </a:p>
          <a:p>
            <a:r>
              <a:rPr lang="pt-BR" sz="3600" dirty="0"/>
              <a:t>Ivenis Pita</a:t>
            </a:r>
          </a:p>
        </p:txBody>
      </p:sp>
    </p:spTree>
    <p:extLst>
      <p:ext uri="{BB962C8B-B14F-4D97-AF65-F5344CB8AC3E}">
        <p14:creationId xmlns:p14="http://schemas.microsoft.com/office/powerpoint/2010/main" val="141772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5AF0-58AD-48D4-8499-EE3FB2F2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Exercise a) </a:t>
            </a:r>
            <a:r>
              <a:rPr lang="en-US" dirty="0"/>
              <a:t>Do areas of ascent match expectations? Explain.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05F3-581D-4CD7-A51E-07EB3EC8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0588" cy="4351338"/>
          </a:xfrm>
        </p:spPr>
        <p:txBody>
          <a:bodyPr>
            <a:normAutofit/>
          </a:bodyPr>
          <a:lstStyle/>
          <a:p>
            <a:r>
              <a:rPr lang="pt-BR" dirty="0"/>
              <a:t>Greater gradient of</a:t>
            </a:r>
            <a:r>
              <a:rPr lang="el-GR" dirty="0"/>
              <a:t> ϴ</a:t>
            </a:r>
            <a:r>
              <a:rPr lang="en-US" dirty="0"/>
              <a:t> surfaces.</a:t>
            </a:r>
          </a:p>
          <a:p>
            <a:r>
              <a:rPr lang="en-US" dirty="0"/>
              <a:t>Adiabatic motion is happening at  the circled locations.</a:t>
            </a:r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9C3B1-22BA-4E94-9FED-70C8D5647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1" b="5302"/>
          <a:stretch/>
        </p:blipFill>
        <p:spPr>
          <a:xfrm>
            <a:off x="3686908" y="1862723"/>
            <a:ext cx="7666892" cy="36547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B816CA8-BCA7-467A-98D3-7A6E44621EF8}"/>
              </a:ext>
            </a:extLst>
          </p:cNvPr>
          <p:cNvSpPr/>
          <p:nvPr/>
        </p:nvSpPr>
        <p:spPr>
          <a:xfrm>
            <a:off x="8620125" y="2562225"/>
            <a:ext cx="876300" cy="126682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070E14-6311-49A4-BC91-76ECB050A0F0}"/>
              </a:ext>
            </a:extLst>
          </p:cNvPr>
          <p:cNvSpPr/>
          <p:nvPr/>
        </p:nvSpPr>
        <p:spPr>
          <a:xfrm>
            <a:off x="5010150" y="3124201"/>
            <a:ext cx="876300" cy="704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21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5AF0-58AD-48D4-8499-EE3FB2F2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expect upward motion, adiabatically?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05F3-581D-4CD7-A51E-07EB3EC8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0588" cy="4351338"/>
          </a:xfrm>
        </p:spPr>
        <p:txBody>
          <a:bodyPr>
            <a:normAutofit/>
          </a:bodyPr>
          <a:lstStyle/>
          <a:p>
            <a:r>
              <a:rPr lang="en-US" dirty="0"/>
              <a:t>Upward motion = circled locations.</a:t>
            </a:r>
          </a:p>
          <a:p>
            <a:r>
              <a:rPr lang="en-US" dirty="0"/>
              <a:t>Match on the left one. </a:t>
            </a:r>
          </a:p>
          <a:p>
            <a:r>
              <a:rPr lang="en-US" dirty="0"/>
              <a:t>Northern Florida has an upward motion as well. </a:t>
            </a:r>
            <a:endParaRPr lang="pt-BR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494F-145E-49AE-8CC1-E3014D2A1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7" b="5625"/>
          <a:stretch/>
        </p:blipFill>
        <p:spPr>
          <a:xfrm>
            <a:off x="3686908" y="1862722"/>
            <a:ext cx="7666892" cy="365475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8867EE2-409F-469B-949D-962007CDACDE}"/>
              </a:ext>
            </a:extLst>
          </p:cNvPr>
          <p:cNvSpPr/>
          <p:nvPr/>
        </p:nvSpPr>
        <p:spPr>
          <a:xfrm>
            <a:off x="8620125" y="2562225"/>
            <a:ext cx="876300" cy="12668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9EC42A-6612-46D0-BB56-C7B627C3DC2A}"/>
              </a:ext>
            </a:extLst>
          </p:cNvPr>
          <p:cNvSpPr/>
          <p:nvPr/>
        </p:nvSpPr>
        <p:spPr>
          <a:xfrm>
            <a:off x="5980823" y="3504029"/>
            <a:ext cx="876300" cy="704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8493DE-97F8-473A-A682-27D47ECA2F83}"/>
              </a:ext>
            </a:extLst>
          </p:cNvPr>
          <p:cNvSpPr/>
          <p:nvPr/>
        </p:nvSpPr>
        <p:spPr>
          <a:xfrm>
            <a:off x="7708805" y="2024575"/>
            <a:ext cx="876300" cy="704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3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5AF0-58AD-48D4-8499-EE3FB2F2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440"/>
            <a:ext cx="12075886" cy="1325563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Exercise b) </a:t>
            </a:r>
            <a:r>
              <a:rPr lang="en-US" dirty="0"/>
              <a:t>How well does 850-hPa omega along the thick red 850-hPa–298-K intersection line agree with the isentropic reasoning?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05F3-581D-4CD7-A51E-07EB3EC8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05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 of the upward motion agrees with the 298 K isoline</a:t>
            </a:r>
          </a:p>
          <a:p>
            <a:r>
              <a:rPr lang="en-US" dirty="0"/>
              <a:t>The gradient of ϴ with height is more visible in the east of northern FL.</a:t>
            </a:r>
          </a:p>
          <a:p>
            <a:endParaRPr lang="en-US" dirty="0"/>
          </a:p>
          <a:p>
            <a:r>
              <a:rPr lang="en-US" dirty="0"/>
              <a:t>12/19/2019 0600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49A0A-FD7D-45F7-B13D-653764A9B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1" b="5302"/>
          <a:stretch/>
        </p:blipFill>
        <p:spPr>
          <a:xfrm>
            <a:off x="4531557" y="1126775"/>
            <a:ext cx="6343353" cy="3023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3C173-B149-4474-8AE1-43F575403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11" b="5302"/>
          <a:stretch/>
        </p:blipFill>
        <p:spPr>
          <a:xfrm>
            <a:off x="4523180" y="3802869"/>
            <a:ext cx="6343355" cy="302383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C653229-2656-46FF-B131-69F1BBCA78DA}"/>
              </a:ext>
            </a:extLst>
          </p:cNvPr>
          <p:cNvSpPr/>
          <p:nvPr/>
        </p:nvSpPr>
        <p:spPr>
          <a:xfrm>
            <a:off x="6852459" y="2286265"/>
            <a:ext cx="796570" cy="704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05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5AF0-58AD-48D4-8499-EE3FB2F2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0"/>
            <a:ext cx="12075886" cy="1325563"/>
          </a:xfrm>
        </p:spPr>
        <p:txBody>
          <a:bodyPr>
            <a:normAutofit/>
          </a:bodyPr>
          <a:lstStyle/>
          <a:p>
            <a:r>
              <a:rPr lang="en-US" dirty="0"/>
              <a:t>Are there places and times where the omega is opposite in sign to that from isentropic reasoning?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05F3-581D-4CD7-A51E-07EB3EC8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0588" cy="4351338"/>
          </a:xfrm>
        </p:spPr>
        <p:txBody>
          <a:bodyPr>
            <a:normAutofit/>
          </a:bodyPr>
          <a:lstStyle/>
          <a:p>
            <a:r>
              <a:rPr lang="en-US" dirty="0"/>
              <a:t>Yes, in the northern FL, right next to an Upward motion, there is a downward motion. </a:t>
            </a:r>
          </a:p>
          <a:p>
            <a:endParaRPr lang="en-US" dirty="0"/>
          </a:p>
          <a:p>
            <a:r>
              <a:rPr lang="en-US" dirty="0"/>
              <a:t>12/19/2019 0600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49A0A-FD7D-45F7-B13D-653764A9B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1" b="5302"/>
          <a:stretch/>
        </p:blipFill>
        <p:spPr>
          <a:xfrm>
            <a:off x="4531557" y="1126775"/>
            <a:ext cx="6343353" cy="3023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3C173-B149-4474-8AE1-43F575403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11" b="5302"/>
          <a:stretch/>
        </p:blipFill>
        <p:spPr>
          <a:xfrm>
            <a:off x="4523180" y="3802869"/>
            <a:ext cx="6343355" cy="30238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5B66CFB-ED11-43D6-805C-AC789042F716}"/>
              </a:ext>
            </a:extLst>
          </p:cNvPr>
          <p:cNvSpPr/>
          <p:nvPr/>
        </p:nvSpPr>
        <p:spPr>
          <a:xfrm>
            <a:off x="6692805" y="2286265"/>
            <a:ext cx="876300" cy="704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4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673D-9762-4C1C-8856-ADEA8C7D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Exercise c)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B93-1AB7-4D96-8C44-EE25E9F2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2" y="1825625"/>
            <a:ext cx="4339770" cy="4351338"/>
          </a:xfrm>
        </p:spPr>
        <p:txBody>
          <a:bodyPr/>
          <a:lstStyle/>
          <a:p>
            <a:r>
              <a:rPr lang="pt-BR" dirty="0"/>
              <a:t>The particle were probably advected by the wind resulted from the storm and went upward and eastward. </a:t>
            </a:r>
          </a:p>
          <a:p>
            <a:r>
              <a:rPr lang="pt-BR" dirty="0"/>
              <a:t>We can see the moment of the clouds going eastard.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71535-2A9F-4CD8-924A-323AC6B75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1" b="14056"/>
          <a:stretch/>
        </p:blipFill>
        <p:spPr>
          <a:xfrm>
            <a:off x="4717143" y="-17689"/>
            <a:ext cx="7333981" cy="313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7C7EBB-D7B6-48A4-9A13-702BE36BF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11" b="5302"/>
          <a:stretch/>
        </p:blipFill>
        <p:spPr>
          <a:xfrm>
            <a:off x="4717142" y="2944180"/>
            <a:ext cx="7333981" cy="34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673D-9762-4C1C-8856-ADEA8C7D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Changing altitude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B93-1AB7-4D96-8C44-EE25E9F2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2" y="1825625"/>
            <a:ext cx="433977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Main upward movement regions are shown by red circles. </a:t>
            </a:r>
          </a:p>
          <a:p>
            <a:r>
              <a:rPr lang="pt-BR" dirty="0"/>
              <a:t>The isontropic surfaces still agrees in part with the areas of upward flow, however some other factor are influencing the vertical wind pattern. Shuch as advection . IR image shows intense clouds matching upward wind areas.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24E3E-CA8D-48B2-B6BC-83EB4F85D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1" b="6070"/>
          <a:stretch/>
        </p:blipFill>
        <p:spPr>
          <a:xfrm>
            <a:off x="4905825" y="636019"/>
            <a:ext cx="7260139" cy="34295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72C8488-A887-410A-AA39-B357BB1CDB6A}"/>
              </a:ext>
            </a:extLst>
          </p:cNvPr>
          <p:cNvSpPr/>
          <p:nvPr/>
        </p:nvSpPr>
        <p:spPr>
          <a:xfrm>
            <a:off x="7723312" y="1458949"/>
            <a:ext cx="796570" cy="704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6ED998-DE86-445C-B517-7823CAC5BE21}"/>
              </a:ext>
            </a:extLst>
          </p:cNvPr>
          <p:cNvSpPr/>
          <p:nvPr/>
        </p:nvSpPr>
        <p:spPr>
          <a:xfrm>
            <a:off x="8804620" y="1771003"/>
            <a:ext cx="796570" cy="704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B75CA1-58BA-4C54-97E1-7564103EC77D}"/>
              </a:ext>
            </a:extLst>
          </p:cNvPr>
          <p:cNvSpPr/>
          <p:nvPr/>
        </p:nvSpPr>
        <p:spPr>
          <a:xfrm>
            <a:off x="7895769" y="725977"/>
            <a:ext cx="2082802" cy="704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A2F7B7-1AD4-422C-807A-80625E310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11" b="14971"/>
          <a:stretch/>
        </p:blipFill>
        <p:spPr>
          <a:xfrm>
            <a:off x="4917347" y="3784099"/>
            <a:ext cx="7260139" cy="30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6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673D-9762-4C1C-8856-ADEA8C7D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Creating trajectories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B93-1AB7-4D96-8C44-EE25E9F2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2" y="1825625"/>
            <a:ext cx="4339770" cy="4351338"/>
          </a:xfrm>
        </p:spPr>
        <p:txBody>
          <a:bodyPr/>
          <a:lstStyle/>
          <a:p>
            <a:r>
              <a:rPr lang="pt-BR" dirty="0"/>
              <a:t>Some particle in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409B3-8CCF-4AC3-AB23-A1293BD2C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1" b="14056"/>
          <a:stretch/>
        </p:blipFill>
        <p:spPr>
          <a:xfrm>
            <a:off x="5602513" y="0"/>
            <a:ext cx="7576458" cy="3238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10FC5-1D22-47C8-B3F9-B7EC08FB3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11" b="8339"/>
          <a:stretch/>
        </p:blipFill>
        <p:spPr>
          <a:xfrm>
            <a:off x="5573484" y="3211972"/>
            <a:ext cx="7474858" cy="34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7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673D-9762-4C1C-8856-ADEA8C7D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503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Creating trajectories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B93-1AB7-4D96-8C44-EE25E9F2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5455"/>
            <a:ext cx="6836228" cy="4351338"/>
          </a:xfrm>
        </p:spPr>
        <p:txBody>
          <a:bodyPr/>
          <a:lstStyle/>
          <a:p>
            <a:r>
              <a:rPr lang="pt-BR" dirty="0"/>
              <a:t>Particles followed the up/down wind pattern</a:t>
            </a:r>
          </a:p>
          <a:p>
            <a:r>
              <a:rPr lang="pt-BR" dirty="0"/>
              <a:t>Downward wind – particles went down</a:t>
            </a:r>
          </a:p>
          <a:p>
            <a:r>
              <a:rPr lang="pt-BR" dirty="0"/>
              <a:t>upward wind – particles went up</a:t>
            </a:r>
          </a:p>
          <a:p>
            <a:r>
              <a:rPr lang="pt-BR" dirty="0"/>
              <a:t>Weak vertical wind – particles didnt change height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4F15F-FB7A-4E2D-9A64-4248E861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" t="13527" r="23095" b="8128"/>
          <a:stretch/>
        </p:blipFill>
        <p:spPr>
          <a:xfrm>
            <a:off x="6988626" y="0"/>
            <a:ext cx="5072745" cy="2955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783034-432F-4F5A-A129-971631FF7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4" t="14163" r="23333" b="9911"/>
          <a:stretch/>
        </p:blipFill>
        <p:spPr>
          <a:xfrm>
            <a:off x="6988625" y="3090709"/>
            <a:ext cx="5036463" cy="2880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FC74C-72C5-46E6-9FCC-8586966C1C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10" b="14480"/>
          <a:stretch/>
        </p:blipFill>
        <p:spPr>
          <a:xfrm>
            <a:off x="-1197429" y="3320897"/>
            <a:ext cx="8186054" cy="347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Homework (jupyter notebook + IDV)</vt:lpstr>
      <vt:lpstr>Exercise a) Do areas of ascent match expectations? Explain.</vt:lpstr>
      <vt:lpstr>where do you expect upward motion, adiabatically?</vt:lpstr>
      <vt:lpstr>Exercise b) How well does 850-hPa omega along the thick red 850-hPa–298-K intersection line agree with the isentropic reasoning?</vt:lpstr>
      <vt:lpstr>Are there places and times where the omega is opposite in sign to that from isentropic reasoning?</vt:lpstr>
      <vt:lpstr>Exercise c)</vt:lpstr>
      <vt:lpstr>Changing altitude</vt:lpstr>
      <vt:lpstr>Creating trajectories</vt:lpstr>
      <vt:lpstr>Creating trajectories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(jupyter notebook + IDV)</dc:title>
  <dc:creator>Capistrano Pita, Ivenis Italo</dc:creator>
  <cp:lastModifiedBy>Capistrano Pita, Ivenis Italo</cp:lastModifiedBy>
  <cp:revision>10</cp:revision>
  <dcterms:created xsi:type="dcterms:W3CDTF">2019-10-30T12:32:18Z</dcterms:created>
  <dcterms:modified xsi:type="dcterms:W3CDTF">2019-10-30T14:19:58Z</dcterms:modified>
</cp:coreProperties>
</file>