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1680150"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481" autoAdjust="0"/>
    <p:restoredTop sz="94343" autoAdjust="0"/>
  </p:normalViewPr>
  <p:slideViewPr>
    <p:cSldViewPr snapToGrid="0">
      <p:cViewPr>
        <p:scale>
          <a:sx n="33" d="100"/>
          <a:sy n="33" d="100"/>
        </p:scale>
        <p:origin x="354" y="-1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19464-2C18-4D0C-B92F-6ABB597B08D5}" type="datetimeFigureOut">
              <a:rPr lang="pt-BR" smtClean="0"/>
              <a:t>06/06/2018</a:t>
            </a:fld>
            <a:endParaRPr lang="pt-BR"/>
          </a:p>
        </p:txBody>
      </p:sp>
      <p:sp>
        <p:nvSpPr>
          <p:cNvPr id="4" name="Slide Image Placeholder 3"/>
          <p:cNvSpPr>
            <a:spLocks noGrp="1" noRot="1" noChangeAspect="1"/>
          </p:cNvSpPr>
          <p:nvPr>
            <p:ph type="sldImg" idx="2"/>
          </p:nvPr>
        </p:nvSpPr>
        <p:spPr>
          <a:xfrm>
            <a:off x="2278063" y="1143000"/>
            <a:ext cx="23018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C1084-BAB6-49A9-B207-4C71B2DC0221}" type="slidenum">
              <a:rPr lang="pt-BR" smtClean="0"/>
              <a:t>‹#›</a:t>
            </a:fld>
            <a:endParaRPr lang="pt-BR"/>
          </a:p>
        </p:txBody>
      </p:sp>
    </p:spTree>
    <p:extLst>
      <p:ext uri="{BB962C8B-B14F-4D97-AF65-F5344CB8AC3E}">
        <p14:creationId xmlns:p14="http://schemas.microsoft.com/office/powerpoint/2010/main" val="729932730"/>
      </p:ext>
    </p:extLst>
  </p:cSld>
  <p:clrMap bg1="lt1" tx1="dk1" bg2="lt2" tx2="dk2" accent1="accent1" accent2="accent2" accent3="accent3" accent4="accent4" accent5="accent5" accent6="accent6" hlink="hlink" folHlink="folHlink"/>
  <p:notesStyle>
    <a:lvl1pPr marL="0" algn="l" defTabSz="896935" rtl="0" eaLnBrk="1" latinLnBrk="0" hangingPunct="1">
      <a:defRPr sz="1177" kern="1200">
        <a:solidFill>
          <a:schemeClr val="tx1"/>
        </a:solidFill>
        <a:latin typeface="+mn-lt"/>
        <a:ea typeface="+mn-ea"/>
        <a:cs typeface="+mn-cs"/>
      </a:defRPr>
    </a:lvl1pPr>
    <a:lvl2pPr marL="448467" algn="l" defTabSz="896935" rtl="0" eaLnBrk="1" latinLnBrk="0" hangingPunct="1">
      <a:defRPr sz="1177" kern="1200">
        <a:solidFill>
          <a:schemeClr val="tx1"/>
        </a:solidFill>
        <a:latin typeface="+mn-lt"/>
        <a:ea typeface="+mn-ea"/>
        <a:cs typeface="+mn-cs"/>
      </a:defRPr>
    </a:lvl2pPr>
    <a:lvl3pPr marL="896935" algn="l" defTabSz="896935" rtl="0" eaLnBrk="1" latinLnBrk="0" hangingPunct="1">
      <a:defRPr sz="1177" kern="1200">
        <a:solidFill>
          <a:schemeClr val="tx1"/>
        </a:solidFill>
        <a:latin typeface="+mn-lt"/>
        <a:ea typeface="+mn-ea"/>
        <a:cs typeface="+mn-cs"/>
      </a:defRPr>
    </a:lvl3pPr>
    <a:lvl4pPr marL="1345402" algn="l" defTabSz="896935" rtl="0" eaLnBrk="1" latinLnBrk="0" hangingPunct="1">
      <a:defRPr sz="1177" kern="1200">
        <a:solidFill>
          <a:schemeClr val="tx1"/>
        </a:solidFill>
        <a:latin typeface="+mn-lt"/>
        <a:ea typeface="+mn-ea"/>
        <a:cs typeface="+mn-cs"/>
      </a:defRPr>
    </a:lvl4pPr>
    <a:lvl5pPr marL="1793870" algn="l" defTabSz="896935" rtl="0" eaLnBrk="1" latinLnBrk="0" hangingPunct="1">
      <a:defRPr sz="1177" kern="1200">
        <a:solidFill>
          <a:schemeClr val="tx1"/>
        </a:solidFill>
        <a:latin typeface="+mn-lt"/>
        <a:ea typeface="+mn-ea"/>
        <a:cs typeface="+mn-cs"/>
      </a:defRPr>
    </a:lvl5pPr>
    <a:lvl6pPr marL="2242337" algn="l" defTabSz="896935" rtl="0" eaLnBrk="1" latinLnBrk="0" hangingPunct="1">
      <a:defRPr sz="1177" kern="1200">
        <a:solidFill>
          <a:schemeClr val="tx1"/>
        </a:solidFill>
        <a:latin typeface="+mn-lt"/>
        <a:ea typeface="+mn-ea"/>
        <a:cs typeface="+mn-cs"/>
      </a:defRPr>
    </a:lvl6pPr>
    <a:lvl7pPr marL="2690805" algn="l" defTabSz="896935" rtl="0" eaLnBrk="1" latinLnBrk="0" hangingPunct="1">
      <a:defRPr sz="1177" kern="1200">
        <a:solidFill>
          <a:schemeClr val="tx1"/>
        </a:solidFill>
        <a:latin typeface="+mn-lt"/>
        <a:ea typeface="+mn-ea"/>
        <a:cs typeface="+mn-cs"/>
      </a:defRPr>
    </a:lvl7pPr>
    <a:lvl8pPr marL="3139272" algn="l" defTabSz="896935" rtl="0" eaLnBrk="1" latinLnBrk="0" hangingPunct="1">
      <a:defRPr sz="1177" kern="1200">
        <a:solidFill>
          <a:schemeClr val="tx1"/>
        </a:solidFill>
        <a:latin typeface="+mn-lt"/>
        <a:ea typeface="+mn-ea"/>
        <a:cs typeface="+mn-cs"/>
      </a:defRPr>
    </a:lvl8pPr>
    <a:lvl9pPr marL="3587740" algn="l" defTabSz="896935" rtl="0" eaLnBrk="1" latinLnBrk="0" hangingPunct="1">
      <a:defRPr sz="11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8063" y="1143000"/>
            <a:ext cx="230187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PRELIMINARY FEASIBILITY STUDY FOR THE IMPLEMENTATION OF AN ARTIFICIAL SURF REEF IN ALBANY, WESTERN AUSTRALIA 	</a:t>
            </a:r>
          </a:p>
          <a:p>
            <a:endParaRPr lang="pt-BR" dirty="0"/>
          </a:p>
        </p:txBody>
      </p:sp>
      <p:sp>
        <p:nvSpPr>
          <p:cNvPr id="4" name="Slide Number Placeholder 3"/>
          <p:cNvSpPr>
            <a:spLocks noGrp="1"/>
          </p:cNvSpPr>
          <p:nvPr>
            <p:ph type="sldNum" sz="quarter" idx="10"/>
          </p:nvPr>
        </p:nvSpPr>
        <p:spPr/>
        <p:txBody>
          <a:bodyPr/>
          <a:lstStyle/>
          <a:p>
            <a:fld id="{CEEC1084-BAB6-49A9-B207-4C71B2DC0221}" type="slidenum">
              <a:rPr lang="pt-BR" smtClean="0"/>
              <a:t>1</a:t>
            </a:fld>
            <a:endParaRPr lang="pt-BR"/>
          </a:p>
        </p:txBody>
      </p:sp>
    </p:spTree>
    <p:extLst>
      <p:ext uri="{BB962C8B-B14F-4D97-AF65-F5344CB8AC3E}">
        <p14:creationId xmlns:p14="http://schemas.microsoft.com/office/powerpoint/2010/main" val="407811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011" y="6952156"/>
            <a:ext cx="26928128" cy="14789303"/>
          </a:xfrm>
        </p:spPr>
        <p:txBody>
          <a:bodyPr anchor="b"/>
          <a:lstStyle>
            <a:lvl1pPr algn="ctr">
              <a:defRPr sz="20788"/>
            </a:lvl1pPr>
          </a:lstStyle>
          <a:p>
            <a:r>
              <a:rPr lang="en-US" smtClean="0"/>
              <a:t>Click to edit Master title style</a:t>
            </a:r>
            <a:endParaRPr lang="en-US" dirty="0"/>
          </a:p>
        </p:txBody>
      </p:sp>
      <p:sp>
        <p:nvSpPr>
          <p:cNvPr id="3" name="Subtitle 2"/>
          <p:cNvSpPr>
            <a:spLocks noGrp="1"/>
          </p:cNvSpPr>
          <p:nvPr>
            <p:ph type="subTitle" idx="1"/>
          </p:nvPr>
        </p:nvSpPr>
        <p:spPr>
          <a:xfrm>
            <a:off x="3960019" y="22311791"/>
            <a:ext cx="23760113" cy="10256143"/>
          </a:xfrm>
        </p:spPr>
        <p:txBody>
          <a:bodyPr/>
          <a:lstStyle>
            <a:lvl1pPr marL="0" indent="0" algn="ctr">
              <a:buNone/>
              <a:defRPr sz="8315"/>
            </a:lvl1pPr>
            <a:lvl2pPr marL="1584015" indent="0" algn="ctr">
              <a:buNone/>
              <a:defRPr sz="6929"/>
            </a:lvl2pPr>
            <a:lvl3pPr marL="3168030" indent="0" algn="ctr">
              <a:buNone/>
              <a:defRPr sz="6236"/>
            </a:lvl3pPr>
            <a:lvl4pPr marL="4752045" indent="0" algn="ctr">
              <a:buNone/>
              <a:defRPr sz="5543"/>
            </a:lvl4pPr>
            <a:lvl5pPr marL="6336060" indent="0" algn="ctr">
              <a:buNone/>
              <a:defRPr sz="5543"/>
            </a:lvl5pPr>
            <a:lvl6pPr marL="7920076" indent="0" algn="ctr">
              <a:buNone/>
              <a:defRPr sz="5543"/>
            </a:lvl6pPr>
            <a:lvl7pPr marL="9504091" indent="0" algn="ctr">
              <a:buNone/>
              <a:defRPr sz="5543"/>
            </a:lvl7pPr>
            <a:lvl8pPr marL="11088106" indent="0" algn="ctr">
              <a:buNone/>
              <a:defRPr sz="5543"/>
            </a:lvl8pPr>
            <a:lvl9pPr marL="12672121" indent="0" algn="ctr">
              <a:buNone/>
              <a:defRPr sz="554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EC57B7-04B8-4937-A0E3-2CD50902FC81}" type="datetimeFigureOut">
              <a:rPr lang="pt-BR" smtClean="0"/>
              <a:t>06/06/2018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183296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C57B7-04B8-4937-A0E3-2CD50902FC81}" type="datetimeFigureOut">
              <a:rPr lang="pt-BR" smtClean="0"/>
              <a:t>06/06/2018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10243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671109" y="2261662"/>
            <a:ext cx="6831032" cy="35999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78012" y="2261662"/>
            <a:ext cx="20097095" cy="35999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C57B7-04B8-4937-A0E3-2CD50902FC81}" type="datetimeFigureOut">
              <a:rPr lang="pt-BR" smtClean="0"/>
              <a:t>06/06/2018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259209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C57B7-04B8-4937-A0E3-2CD50902FC81}" type="datetimeFigureOut">
              <a:rPr lang="pt-BR" smtClean="0"/>
              <a:t>06/06/2018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396558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1512" y="10590491"/>
            <a:ext cx="27324129" cy="17670461"/>
          </a:xfrm>
        </p:spPr>
        <p:txBody>
          <a:bodyPr anchor="b"/>
          <a:lstStyle>
            <a:lvl1pPr>
              <a:defRPr sz="20788"/>
            </a:lvl1pPr>
          </a:lstStyle>
          <a:p>
            <a:r>
              <a:rPr lang="en-US" smtClean="0"/>
              <a:t>Click to edit Master title style</a:t>
            </a:r>
            <a:endParaRPr lang="en-US" dirty="0"/>
          </a:p>
        </p:txBody>
      </p:sp>
      <p:sp>
        <p:nvSpPr>
          <p:cNvPr id="3" name="Text Placeholder 2"/>
          <p:cNvSpPr>
            <a:spLocks noGrp="1"/>
          </p:cNvSpPr>
          <p:nvPr>
            <p:ph type="body" idx="1"/>
          </p:nvPr>
        </p:nvSpPr>
        <p:spPr>
          <a:xfrm>
            <a:off x="2161512" y="28428121"/>
            <a:ext cx="27324129" cy="9292478"/>
          </a:xfrm>
        </p:spPr>
        <p:txBody>
          <a:bodyPr/>
          <a:lstStyle>
            <a:lvl1pPr marL="0" indent="0">
              <a:buNone/>
              <a:defRPr sz="8315">
                <a:solidFill>
                  <a:schemeClr val="tx1"/>
                </a:solidFill>
              </a:defRPr>
            </a:lvl1pPr>
            <a:lvl2pPr marL="1584015" indent="0">
              <a:buNone/>
              <a:defRPr sz="6929">
                <a:solidFill>
                  <a:schemeClr val="tx1">
                    <a:tint val="75000"/>
                  </a:schemeClr>
                </a:solidFill>
              </a:defRPr>
            </a:lvl2pPr>
            <a:lvl3pPr marL="3168030" indent="0">
              <a:buNone/>
              <a:defRPr sz="6236">
                <a:solidFill>
                  <a:schemeClr val="tx1">
                    <a:tint val="75000"/>
                  </a:schemeClr>
                </a:solidFill>
              </a:defRPr>
            </a:lvl3pPr>
            <a:lvl4pPr marL="4752045" indent="0">
              <a:buNone/>
              <a:defRPr sz="5543">
                <a:solidFill>
                  <a:schemeClr val="tx1">
                    <a:tint val="75000"/>
                  </a:schemeClr>
                </a:solidFill>
              </a:defRPr>
            </a:lvl4pPr>
            <a:lvl5pPr marL="6336060" indent="0">
              <a:buNone/>
              <a:defRPr sz="5543">
                <a:solidFill>
                  <a:schemeClr val="tx1">
                    <a:tint val="75000"/>
                  </a:schemeClr>
                </a:solidFill>
              </a:defRPr>
            </a:lvl5pPr>
            <a:lvl6pPr marL="7920076" indent="0">
              <a:buNone/>
              <a:defRPr sz="5543">
                <a:solidFill>
                  <a:schemeClr val="tx1">
                    <a:tint val="75000"/>
                  </a:schemeClr>
                </a:solidFill>
              </a:defRPr>
            </a:lvl6pPr>
            <a:lvl7pPr marL="9504091" indent="0">
              <a:buNone/>
              <a:defRPr sz="5543">
                <a:solidFill>
                  <a:schemeClr val="tx1">
                    <a:tint val="75000"/>
                  </a:schemeClr>
                </a:solidFill>
              </a:defRPr>
            </a:lvl7pPr>
            <a:lvl8pPr marL="11088106" indent="0">
              <a:buNone/>
              <a:defRPr sz="5543">
                <a:solidFill>
                  <a:schemeClr val="tx1">
                    <a:tint val="75000"/>
                  </a:schemeClr>
                </a:solidFill>
              </a:defRPr>
            </a:lvl8pPr>
            <a:lvl9pPr marL="12672121" indent="0">
              <a:buNone/>
              <a:defRPr sz="5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EC57B7-04B8-4937-A0E3-2CD50902FC81}" type="datetimeFigureOut">
              <a:rPr lang="pt-BR" smtClean="0"/>
              <a:t>06/06/2018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305344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78010" y="11308310"/>
            <a:ext cx="13464064" cy="269531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038076" y="11308310"/>
            <a:ext cx="13464064" cy="269531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EC57B7-04B8-4937-A0E3-2CD50902FC81}" type="datetimeFigureOut">
              <a:rPr lang="pt-BR" smtClean="0"/>
              <a:t>06/06/2018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21164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82137" y="2261671"/>
            <a:ext cx="27324129" cy="82108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182140" y="10413482"/>
            <a:ext cx="13402186" cy="5103486"/>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en-US" smtClean="0"/>
              <a:t>Edit Master text styles</a:t>
            </a:r>
          </a:p>
        </p:txBody>
      </p:sp>
      <p:sp>
        <p:nvSpPr>
          <p:cNvPr id="4" name="Content Placeholder 3"/>
          <p:cNvSpPr>
            <a:spLocks noGrp="1"/>
          </p:cNvSpPr>
          <p:nvPr>
            <p:ph sz="half" idx="2"/>
          </p:nvPr>
        </p:nvSpPr>
        <p:spPr>
          <a:xfrm>
            <a:off x="2182140" y="15516968"/>
            <a:ext cx="13402186" cy="228231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038078" y="10413482"/>
            <a:ext cx="13468190" cy="5103486"/>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en-US" smtClean="0"/>
              <a:t>Edit Master text styles</a:t>
            </a:r>
          </a:p>
        </p:txBody>
      </p:sp>
      <p:sp>
        <p:nvSpPr>
          <p:cNvPr id="6" name="Content Placeholder 5"/>
          <p:cNvSpPr>
            <a:spLocks noGrp="1"/>
          </p:cNvSpPr>
          <p:nvPr>
            <p:ph sz="quarter" idx="4"/>
          </p:nvPr>
        </p:nvSpPr>
        <p:spPr>
          <a:xfrm>
            <a:off x="16038078" y="15516968"/>
            <a:ext cx="13468190" cy="228231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EC57B7-04B8-4937-A0E3-2CD50902FC81}" type="datetimeFigureOut">
              <a:rPr lang="pt-BR" smtClean="0"/>
              <a:t>06/06/2018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262049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EC57B7-04B8-4937-A0E3-2CD50902FC81}" type="datetimeFigureOut">
              <a:rPr lang="pt-BR" smtClean="0"/>
              <a:t>06/06/2018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15052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C57B7-04B8-4937-A0E3-2CD50902FC81}" type="datetimeFigureOut">
              <a:rPr lang="pt-BR" smtClean="0"/>
              <a:t>06/06/2018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64076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2137" y="2831994"/>
            <a:ext cx="10217673" cy="9911980"/>
          </a:xfrm>
        </p:spPr>
        <p:txBody>
          <a:bodyPr anchor="b"/>
          <a:lstStyle>
            <a:lvl1pPr>
              <a:defRPr sz="11087"/>
            </a:lvl1pPr>
          </a:lstStyle>
          <a:p>
            <a:r>
              <a:rPr lang="en-US" smtClean="0"/>
              <a:t>Click to edit Master title style</a:t>
            </a:r>
            <a:endParaRPr lang="en-US" dirty="0"/>
          </a:p>
        </p:txBody>
      </p:sp>
      <p:sp>
        <p:nvSpPr>
          <p:cNvPr id="3" name="Content Placeholder 2"/>
          <p:cNvSpPr>
            <a:spLocks noGrp="1"/>
          </p:cNvSpPr>
          <p:nvPr>
            <p:ph idx="1"/>
          </p:nvPr>
        </p:nvSpPr>
        <p:spPr>
          <a:xfrm>
            <a:off x="13468190" y="6116330"/>
            <a:ext cx="16038076" cy="30188272"/>
          </a:xfrm>
        </p:spPr>
        <p:txBody>
          <a:bodyPr/>
          <a:lstStyle>
            <a:lvl1pPr>
              <a:defRPr sz="11087"/>
            </a:lvl1pPr>
            <a:lvl2pPr>
              <a:defRPr sz="9701"/>
            </a:lvl2pPr>
            <a:lvl3pPr>
              <a:defRPr sz="8315"/>
            </a:lvl3pPr>
            <a:lvl4pPr>
              <a:defRPr sz="6929"/>
            </a:lvl4pPr>
            <a:lvl5pPr>
              <a:defRPr sz="6929"/>
            </a:lvl5pPr>
            <a:lvl6pPr>
              <a:defRPr sz="6929"/>
            </a:lvl6pPr>
            <a:lvl7pPr>
              <a:defRPr sz="6929"/>
            </a:lvl7pPr>
            <a:lvl8pPr>
              <a:defRPr sz="6929"/>
            </a:lvl8pPr>
            <a:lvl9pPr>
              <a:defRPr sz="692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82137" y="12743974"/>
            <a:ext cx="10217673" cy="23609788"/>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en-US" smtClean="0"/>
              <a:t>Edit Master text styles</a:t>
            </a:r>
          </a:p>
        </p:txBody>
      </p:sp>
      <p:sp>
        <p:nvSpPr>
          <p:cNvPr id="5" name="Date Placeholder 4"/>
          <p:cNvSpPr>
            <a:spLocks noGrp="1"/>
          </p:cNvSpPr>
          <p:nvPr>
            <p:ph type="dt" sz="half" idx="10"/>
          </p:nvPr>
        </p:nvSpPr>
        <p:spPr/>
        <p:txBody>
          <a:bodyPr/>
          <a:lstStyle/>
          <a:p>
            <a:fld id="{35EC57B7-04B8-4937-A0E3-2CD50902FC81}" type="datetimeFigureOut">
              <a:rPr lang="pt-BR" smtClean="0"/>
              <a:t>06/06/2018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129265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2137" y="2831994"/>
            <a:ext cx="10217673" cy="9911980"/>
          </a:xfrm>
        </p:spPr>
        <p:txBody>
          <a:bodyPr anchor="b"/>
          <a:lstStyle>
            <a:lvl1pPr>
              <a:defRPr sz="110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468190" y="6116330"/>
            <a:ext cx="16038076" cy="30188272"/>
          </a:xfrm>
        </p:spPr>
        <p:txBody>
          <a:bodyPr anchor="t"/>
          <a:lstStyle>
            <a:lvl1pPr marL="0" indent="0">
              <a:buNone/>
              <a:defRPr sz="11087"/>
            </a:lvl1pPr>
            <a:lvl2pPr marL="1584015" indent="0">
              <a:buNone/>
              <a:defRPr sz="9701"/>
            </a:lvl2pPr>
            <a:lvl3pPr marL="3168030" indent="0">
              <a:buNone/>
              <a:defRPr sz="8315"/>
            </a:lvl3pPr>
            <a:lvl4pPr marL="4752045" indent="0">
              <a:buNone/>
              <a:defRPr sz="6929"/>
            </a:lvl4pPr>
            <a:lvl5pPr marL="6336060" indent="0">
              <a:buNone/>
              <a:defRPr sz="6929"/>
            </a:lvl5pPr>
            <a:lvl6pPr marL="7920076" indent="0">
              <a:buNone/>
              <a:defRPr sz="6929"/>
            </a:lvl6pPr>
            <a:lvl7pPr marL="9504091" indent="0">
              <a:buNone/>
              <a:defRPr sz="6929"/>
            </a:lvl7pPr>
            <a:lvl8pPr marL="11088106" indent="0">
              <a:buNone/>
              <a:defRPr sz="6929"/>
            </a:lvl8pPr>
            <a:lvl9pPr marL="12672121" indent="0">
              <a:buNone/>
              <a:defRPr sz="6929"/>
            </a:lvl9pPr>
          </a:lstStyle>
          <a:p>
            <a:r>
              <a:rPr lang="en-US" smtClean="0"/>
              <a:t>Click icon to add picture</a:t>
            </a:r>
            <a:endParaRPr lang="en-US" dirty="0"/>
          </a:p>
        </p:txBody>
      </p:sp>
      <p:sp>
        <p:nvSpPr>
          <p:cNvPr id="4" name="Text Placeholder 3"/>
          <p:cNvSpPr>
            <a:spLocks noGrp="1"/>
          </p:cNvSpPr>
          <p:nvPr>
            <p:ph type="body" sz="half" idx="2"/>
          </p:nvPr>
        </p:nvSpPr>
        <p:spPr>
          <a:xfrm>
            <a:off x="2182137" y="12743974"/>
            <a:ext cx="10217673" cy="23609788"/>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en-US" smtClean="0"/>
              <a:t>Edit Master text styles</a:t>
            </a:r>
          </a:p>
        </p:txBody>
      </p:sp>
      <p:sp>
        <p:nvSpPr>
          <p:cNvPr id="5" name="Date Placeholder 4"/>
          <p:cNvSpPr>
            <a:spLocks noGrp="1"/>
          </p:cNvSpPr>
          <p:nvPr>
            <p:ph type="dt" sz="half" idx="10"/>
          </p:nvPr>
        </p:nvSpPr>
        <p:spPr/>
        <p:txBody>
          <a:bodyPr/>
          <a:lstStyle/>
          <a:p>
            <a:fld id="{35EC57B7-04B8-4937-A0E3-2CD50902FC81}" type="datetimeFigureOut">
              <a:rPr lang="pt-BR" smtClean="0"/>
              <a:t>06/06/2018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81BF854-B221-4D2E-9DF5-D45EF288B546}" type="slidenum">
              <a:rPr lang="pt-BR" smtClean="0"/>
              <a:t>‹#›</a:t>
            </a:fld>
            <a:endParaRPr lang="pt-BR"/>
          </a:p>
        </p:txBody>
      </p:sp>
    </p:spTree>
    <p:extLst>
      <p:ext uri="{BB962C8B-B14F-4D97-AF65-F5344CB8AC3E}">
        <p14:creationId xmlns:p14="http://schemas.microsoft.com/office/powerpoint/2010/main" val="399181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78011" y="2261671"/>
            <a:ext cx="27324129" cy="82108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78011" y="11308310"/>
            <a:ext cx="27324129" cy="269531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78010" y="39372595"/>
            <a:ext cx="7128034" cy="2261662"/>
          </a:xfrm>
          <a:prstGeom prst="rect">
            <a:avLst/>
          </a:prstGeom>
        </p:spPr>
        <p:txBody>
          <a:bodyPr vert="horz" lIns="91440" tIns="45720" rIns="91440" bIns="45720" rtlCol="0" anchor="ctr"/>
          <a:lstStyle>
            <a:lvl1pPr algn="l">
              <a:defRPr sz="4158">
                <a:solidFill>
                  <a:schemeClr val="tx1">
                    <a:tint val="75000"/>
                  </a:schemeClr>
                </a:solidFill>
              </a:defRPr>
            </a:lvl1pPr>
          </a:lstStyle>
          <a:p>
            <a:fld id="{35EC57B7-04B8-4937-A0E3-2CD50902FC81}" type="datetimeFigureOut">
              <a:rPr lang="pt-BR" smtClean="0"/>
              <a:t>06/06/2018</a:t>
            </a:fld>
            <a:endParaRPr lang="pt-BR"/>
          </a:p>
        </p:txBody>
      </p:sp>
      <p:sp>
        <p:nvSpPr>
          <p:cNvPr id="5" name="Footer Placeholder 4"/>
          <p:cNvSpPr>
            <a:spLocks noGrp="1"/>
          </p:cNvSpPr>
          <p:nvPr>
            <p:ph type="ftr" sz="quarter" idx="3"/>
          </p:nvPr>
        </p:nvSpPr>
        <p:spPr>
          <a:xfrm>
            <a:off x="10494050" y="39372595"/>
            <a:ext cx="10692051" cy="2261662"/>
          </a:xfrm>
          <a:prstGeom prst="rect">
            <a:avLst/>
          </a:prstGeom>
        </p:spPr>
        <p:txBody>
          <a:bodyPr vert="horz" lIns="91440" tIns="45720" rIns="91440" bIns="45720" rtlCol="0" anchor="ctr"/>
          <a:lstStyle>
            <a:lvl1pPr algn="ctr">
              <a:defRPr sz="4158">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374106" y="39372595"/>
            <a:ext cx="7128034" cy="2261662"/>
          </a:xfrm>
          <a:prstGeom prst="rect">
            <a:avLst/>
          </a:prstGeom>
        </p:spPr>
        <p:txBody>
          <a:bodyPr vert="horz" lIns="91440" tIns="45720" rIns="91440" bIns="45720" rtlCol="0" anchor="ctr"/>
          <a:lstStyle>
            <a:lvl1pPr algn="r">
              <a:defRPr sz="4158">
                <a:solidFill>
                  <a:schemeClr val="tx1">
                    <a:tint val="75000"/>
                  </a:schemeClr>
                </a:solidFill>
              </a:defRPr>
            </a:lvl1pPr>
          </a:lstStyle>
          <a:p>
            <a:fld id="{681BF854-B221-4D2E-9DF5-D45EF288B546}" type="slidenum">
              <a:rPr lang="pt-BR" smtClean="0"/>
              <a:t>‹#›</a:t>
            </a:fld>
            <a:endParaRPr lang="pt-BR"/>
          </a:p>
        </p:txBody>
      </p:sp>
    </p:spTree>
    <p:extLst>
      <p:ext uri="{BB962C8B-B14F-4D97-AF65-F5344CB8AC3E}">
        <p14:creationId xmlns:p14="http://schemas.microsoft.com/office/powerpoint/2010/main" val="3373243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168030" rtl="0" eaLnBrk="1" latinLnBrk="0" hangingPunct="1">
        <a:lnSpc>
          <a:spcPct val="90000"/>
        </a:lnSpc>
        <a:spcBef>
          <a:spcPct val="0"/>
        </a:spcBef>
        <a:buNone/>
        <a:defRPr sz="15244" kern="1200">
          <a:solidFill>
            <a:schemeClr val="tx1"/>
          </a:solidFill>
          <a:latin typeface="+mj-lt"/>
          <a:ea typeface="+mj-ea"/>
          <a:cs typeface="+mj-cs"/>
        </a:defRPr>
      </a:lvl1pPr>
    </p:titleStyle>
    <p:bodyStyle>
      <a:lvl1pPr marL="792008" indent="-792008" algn="l" defTabSz="3168030" rtl="0" eaLnBrk="1" latinLnBrk="0" hangingPunct="1">
        <a:lnSpc>
          <a:spcPct val="90000"/>
        </a:lnSpc>
        <a:spcBef>
          <a:spcPts val="3465"/>
        </a:spcBef>
        <a:buFont typeface="Arial" panose="020B0604020202020204" pitchFamily="34" charset="0"/>
        <a:buChar char="•"/>
        <a:defRPr sz="9701" kern="1200">
          <a:solidFill>
            <a:schemeClr val="tx1"/>
          </a:solidFill>
          <a:latin typeface="+mn-lt"/>
          <a:ea typeface="+mn-ea"/>
          <a:cs typeface="+mn-cs"/>
        </a:defRPr>
      </a:lvl1pPr>
      <a:lvl2pPr marL="2376023" indent="-792008" algn="l" defTabSz="3168030" rtl="0" eaLnBrk="1" latinLnBrk="0" hangingPunct="1">
        <a:lnSpc>
          <a:spcPct val="90000"/>
        </a:lnSpc>
        <a:spcBef>
          <a:spcPts val="1732"/>
        </a:spcBef>
        <a:buFont typeface="Arial" panose="020B0604020202020204" pitchFamily="34" charset="0"/>
        <a:buChar char="•"/>
        <a:defRPr sz="8315" kern="1200">
          <a:solidFill>
            <a:schemeClr val="tx1"/>
          </a:solidFill>
          <a:latin typeface="+mn-lt"/>
          <a:ea typeface="+mn-ea"/>
          <a:cs typeface="+mn-cs"/>
        </a:defRPr>
      </a:lvl2pPr>
      <a:lvl3pPr marL="3960038" indent="-792008" algn="l" defTabSz="3168030" rtl="0" eaLnBrk="1" latinLnBrk="0" hangingPunct="1">
        <a:lnSpc>
          <a:spcPct val="90000"/>
        </a:lnSpc>
        <a:spcBef>
          <a:spcPts val="1732"/>
        </a:spcBef>
        <a:buFont typeface="Arial" panose="020B0604020202020204" pitchFamily="34" charset="0"/>
        <a:buChar char="•"/>
        <a:defRPr sz="6929" kern="1200">
          <a:solidFill>
            <a:schemeClr val="tx1"/>
          </a:solidFill>
          <a:latin typeface="+mn-lt"/>
          <a:ea typeface="+mn-ea"/>
          <a:cs typeface="+mn-cs"/>
        </a:defRPr>
      </a:lvl3pPr>
      <a:lvl4pPr marL="554405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4pPr>
      <a:lvl5pPr marL="712806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5pPr>
      <a:lvl6pPr marL="871208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6pPr>
      <a:lvl7pPr marL="1029609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7pPr>
      <a:lvl8pPr marL="1188011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8pPr>
      <a:lvl9pPr marL="13464129"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9pPr>
    </p:bodyStyle>
    <p:otherStyle>
      <a:defPPr>
        <a:defRPr lang="en-US"/>
      </a:defPPr>
      <a:lvl1pPr marL="0" algn="l" defTabSz="3168030" rtl="0" eaLnBrk="1" latinLnBrk="0" hangingPunct="1">
        <a:defRPr sz="6236" kern="1200">
          <a:solidFill>
            <a:schemeClr val="tx1"/>
          </a:solidFill>
          <a:latin typeface="+mn-lt"/>
          <a:ea typeface="+mn-ea"/>
          <a:cs typeface="+mn-cs"/>
        </a:defRPr>
      </a:lvl1pPr>
      <a:lvl2pPr marL="1584015" algn="l" defTabSz="3168030" rtl="0" eaLnBrk="1" latinLnBrk="0" hangingPunct="1">
        <a:defRPr sz="6236" kern="1200">
          <a:solidFill>
            <a:schemeClr val="tx1"/>
          </a:solidFill>
          <a:latin typeface="+mn-lt"/>
          <a:ea typeface="+mn-ea"/>
          <a:cs typeface="+mn-cs"/>
        </a:defRPr>
      </a:lvl2pPr>
      <a:lvl3pPr marL="3168030" algn="l" defTabSz="3168030" rtl="0" eaLnBrk="1" latinLnBrk="0" hangingPunct="1">
        <a:defRPr sz="6236" kern="1200">
          <a:solidFill>
            <a:schemeClr val="tx1"/>
          </a:solidFill>
          <a:latin typeface="+mn-lt"/>
          <a:ea typeface="+mn-ea"/>
          <a:cs typeface="+mn-cs"/>
        </a:defRPr>
      </a:lvl3pPr>
      <a:lvl4pPr marL="4752045" algn="l" defTabSz="3168030" rtl="0" eaLnBrk="1" latinLnBrk="0" hangingPunct="1">
        <a:defRPr sz="6236" kern="1200">
          <a:solidFill>
            <a:schemeClr val="tx1"/>
          </a:solidFill>
          <a:latin typeface="+mn-lt"/>
          <a:ea typeface="+mn-ea"/>
          <a:cs typeface="+mn-cs"/>
        </a:defRPr>
      </a:lvl4pPr>
      <a:lvl5pPr marL="6336060" algn="l" defTabSz="3168030" rtl="0" eaLnBrk="1" latinLnBrk="0" hangingPunct="1">
        <a:defRPr sz="6236" kern="1200">
          <a:solidFill>
            <a:schemeClr val="tx1"/>
          </a:solidFill>
          <a:latin typeface="+mn-lt"/>
          <a:ea typeface="+mn-ea"/>
          <a:cs typeface="+mn-cs"/>
        </a:defRPr>
      </a:lvl5pPr>
      <a:lvl6pPr marL="7920076" algn="l" defTabSz="3168030" rtl="0" eaLnBrk="1" latinLnBrk="0" hangingPunct="1">
        <a:defRPr sz="6236" kern="1200">
          <a:solidFill>
            <a:schemeClr val="tx1"/>
          </a:solidFill>
          <a:latin typeface="+mn-lt"/>
          <a:ea typeface="+mn-ea"/>
          <a:cs typeface="+mn-cs"/>
        </a:defRPr>
      </a:lvl6pPr>
      <a:lvl7pPr marL="9504091" algn="l" defTabSz="3168030" rtl="0" eaLnBrk="1" latinLnBrk="0" hangingPunct="1">
        <a:defRPr sz="6236" kern="1200">
          <a:solidFill>
            <a:schemeClr val="tx1"/>
          </a:solidFill>
          <a:latin typeface="+mn-lt"/>
          <a:ea typeface="+mn-ea"/>
          <a:cs typeface="+mn-cs"/>
        </a:defRPr>
      </a:lvl7pPr>
      <a:lvl8pPr marL="11088106" algn="l" defTabSz="3168030" rtl="0" eaLnBrk="1" latinLnBrk="0" hangingPunct="1">
        <a:defRPr sz="6236" kern="1200">
          <a:solidFill>
            <a:schemeClr val="tx1"/>
          </a:solidFill>
          <a:latin typeface="+mn-lt"/>
          <a:ea typeface="+mn-ea"/>
          <a:cs typeface="+mn-cs"/>
        </a:defRPr>
      </a:lvl8pPr>
      <a:lvl9pPr marL="12672121" algn="l" defTabSz="3168030" rtl="0" eaLnBrk="1" latinLnBrk="0" hangingPunct="1">
        <a:defRPr sz="62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527" t="22462" r="10998" b="24102"/>
          <a:stretch/>
        </p:blipFill>
        <p:spPr>
          <a:xfrm>
            <a:off x="23603059" y="282821"/>
            <a:ext cx="7910912" cy="2831746"/>
          </a:xfrm>
          <a:prstGeom prst="rect">
            <a:avLst/>
          </a:prstGeom>
        </p:spPr>
      </p:pic>
      <p:sp>
        <p:nvSpPr>
          <p:cNvPr id="4" name="object 2"/>
          <p:cNvSpPr txBox="1"/>
          <p:nvPr/>
        </p:nvSpPr>
        <p:spPr>
          <a:xfrm>
            <a:off x="840514" y="7500068"/>
            <a:ext cx="14820636" cy="553998"/>
          </a:xfrm>
          <a:prstGeom prst="rect">
            <a:avLst/>
          </a:prstGeom>
        </p:spPr>
        <p:txBody>
          <a:bodyPr vert="horz" wrap="square" lIns="0" tIns="0" rIns="0" bIns="0" rtlCol="0">
            <a:spAutoFit/>
          </a:bodyPr>
          <a:lstStyle/>
          <a:p>
            <a:pPr marL="26684" algn="ctr"/>
            <a:r>
              <a:rPr lang="pt-BR" sz="3600" b="1" spc="21" dirty="0">
                <a:latin typeface="Arial"/>
                <a:cs typeface="Arial"/>
              </a:rPr>
              <a:t>INTRODUCTION</a:t>
            </a:r>
            <a:endParaRPr sz="3600" dirty="0">
              <a:latin typeface="Arial"/>
              <a:cs typeface="Arial"/>
            </a:endParaRPr>
          </a:p>
        </p:txBody>
      </p:sp>
      <p:sp>
        <p:nvSpPr>
          <p:cNvPr id="5" name="object 3"/>
          <p:cNvSpPr txBox="1"/>
          <p:nvPr/>
        </p:nvSpPr>
        <p:spPr>
          <a:xfrm>
            <a:off x="841525" y="8618850"/>
            <a:ext cx="14820637" cy="6801862"/>
          </a:xfrm>
          <a:prstGeom prst="rect">
            <a:avLst/>
          </a:prstGeom>
        </p:spPr>
        <p:txBody>
          <a:bodyPr vert="horz" wrap="square" lIns="0" tIns="0" rIns="0" bIns="0" rtlCol="0">
            <a:spAutoFit/>
          </a:bodyPr>
          <a:lstStyle/>
          <a:p>
            <a:pPr algn="just" defTabSz="1053983"/>
            <a:r>
              <a:rPr lang="en-AU" sz="2933" dirty="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Brazil Current (BC) is the Western Boundary Current (WBC) linked to the circulation of the South Atlantic subtropical gyre. The BC is considered the main dynamic feature of the South Atlantic </a:t>
            </a:r>
            <a:r>
              <a:rPr lang="en-US" sz="3400" dirty="0" smtClean="0">
                <a:latin typeface="Arial" panose="020B0604020202020204" pitchFamily="34" charset="0"/>
                <a:cs typeface="Arial" panose="020B0604020202020204" pitchFamily="34" charset="0"/>
              </a:rPr>
              <a:t>ocean</a:t>
            </a:r>
            <a:r>
              <a:rPr lang="en-US" sz="3400" dirty="0">
                <a:latin typeface="Arial" panose="020B0604020202020204" pitchFamily="34" charset="0"/>
                <a:cs typeface="Arial" panose="020B0604020202020204" pitchFamily="34" charset="0"/>
              </a:rPr>
              <a:t>. The analysis of WBC dynamics could be challenging for altimetry because </a:t>
            </a:r>
            <a:r>
              <a:rPr lang="en-US" sz="3400" dirty="0" smtClean="0">
                <a:latin typeface="Arial" panose="020B0604020202020204" pitchFamily="34" charset="0"/>
                <a:cs typeface="Arial" panose="020B0604020202020204" pitchFamily="34" charset="0"/>
              </a:rPr>
              <a:t>the isobath-parallel main flow </a:t>
            </a:r>
            <a:r>
              <a:rPr lang="en-US" sz="3400" dirty="0">
                <a:latin typeface="Arial" panose="020B0604020202020204" pitchFamily="34" charset="0"/>
                <a:cs typeface="Arial" panose="020B0604020202020204" pitchFamily="34" charset="0"/>
              </a:rPr>
              <a:t>could deviate </a:t>
            </a:r>
            <a:r>
              <a:rPr lang="en-US" sz="3400" dirty="0" smtClean="0">
                <a:latin typeface="Arial" panose="020B0604020202020204" pitchFamily="34" charset="0"/>
                <a:cs typeface="Arial" panose="020B0604020202020204" pitchFamily="34" charset="0"/>
              </a:rPr>
              <a:t>towards </a:t>
            </a:r>
            <a:r>
              <a:rPr lang="en-US" sz="3400" dirty="0">
                <a:latin typeface="Arial" panose="020B0604020202020204" pitchFamily="34" charset="0"/>
                <a:cs typeface="Arial" panose="020B0604020202020204" pitchFamily="34" charset="0"/>
              </a:rPr>
              <a:t>coastal, and shallower, areas. Coastal areas provide a great source of error for altimetry products. The proximity with land generates problems related with correction of tides, high-frequency atmospheric </a:t>
            </a:r>
            <a:r>
              <a:rPr lang="en-US" sz="3400" dirty="0" smtClean="0">
                <a:latin typeface="Arial" panose="020B0604020202020204" pitchFamily="34" charset="0"/>
                <a:cs typeface="Arial" panose="020B0604020202020204" pitchFamily="34" charset="0"/>
              </a:rPr>
              <a:t>signal, </a:t>
            </a:r>
            <a:r>
              <a:rPr lang="en-US" sz="3400" dirty="0">
                <a:latin typeface="Arial" panose="020B0604020202020204" pitchFamily="34" charset="0"/>
                <a:cs typeface="Arial" panose="020B0604020202020204" pitchFamily="34" charset="0"/>
              </a:rPr>
              <a:t>and wet tropospheric </a:t>
            </a:r>
            <a:r>
              <a:rPr lang="en-US" sz="3400" dirty="0" smtClean="0">
                <a:latin typeface="Arial" panose="020B0604020202020204" pitchFamily="34" charset="0"/>
                <a:cs typeface="Arial" panose="020B0604020202020204" pitchFamily="34" charset="0"/>
              </a:rPr>
              <a:t>components. Considering </a:t>
            </a:r>
            <a:r>
              <a:rPr lang="en-US" sz="3400" dirty="0">
                <a:latin typeface="Arial" panose="020B0604020202020204" pitchFamily="34" charset="0"/>
                <a:cs typeface="Arial" panose="020B0604020202020204" pitchFamily="34" charset="0"/>
              </a:rPr>
              <a:t>these aspects, the main objectives of this research </a:t>
            </a:r>
            <a:r>
              <a:rPr lang="en-US" sz="3400" dirty="0" smtClean="0">
                <a:latin typeface="Arial" panose="020B0604020202020204" pitchFamily="34" charset="0"/>
                <a:cs typeface="Arial" panose="020B0604020202020204" pitchFamily="34" charset="0"/>
              </a:rPr>
              <a:t>were </a:t>
            </a:r>
            <a:r>
              <a:rPr lang="en-US" sz="3400" dirty="0">
                <a:latin typeface="Arial" panose="020B0604020202020204" pitchFamily="34" charset="0"/>
                <a:cs typeface="Arial" panose="020B0604020202020204" pitchFamily="34" charset="0"/>
              </a:rPr>
              <a:t>to </a:t>
            </a:r>
            <a:r>
              <a:rPr lang="en-US" sz="3400" dirty="0" smtClean="0">
                <a:latin typeface="Arial" panose="020B0604020202020204" pitchFamily="34" charset="0"/>
                <a:cs typeface="Arial" panose="020B0604020202020204" pitchFamily="34" charset="0"/>
              </a:rPr>
              <a:t>compare: i) the surface </a:t>
            </a:r>
            <a:r>
              <a:rPr lang="en-US" sz="3400" dirty="0">
                <a:latin typeface="Arial" panose="020B0604020202020204" pitchFamily="34" charset="0"/>
                <a:cs typeface="Arial" panose="020B0604020202020204" pitchFamily="34" charset="0"/>
              </a:rPr>
              <a:t>velocity fields of BC from deeper areas up to the 200 m </a:t>
            </a:r>
            <a:r>
              <a:rPr lang="en-US" sz="3400" dirty="0" smtClean="0">
                <a:latin typeface="Arial" panose="020B0604020202020204" pitchFamily="34" charset="0"/>
                <a:cs typeface="Arial" panose="020B0604020202020204" pitchFamily="34" charset="0"/>
              </a:rPr>
              <a:t>isobath, and ii) </a:t>
            </a:r>
            <a:r>
              <a:rPr lang="en-US" sz="3400" dirty="0">
                <a:latin typeface="Arial" panose="020B0604020202020204" pitchFamily="34" charset="0"/>
                <a:cs typeface="Arial" panose="020B0604020202020204" pitchFamily="34" charset="0"/>
              </a:rPr>
              <a:t>the BC </a:t>
            </a:r>
            <a:r>
              <a:rPr lang="en-US" sz="3400" dirty="0" smtClean="0">
                <a:latin typeface="Arial" panose="020B0604020202020204" pitchFamily="34" charset="0"/>
                <a:cs typeface="Arial" panose="020B0604020202020204" pitchFamily="34" charset="0"/>
              </a:rPr>
              <a:t>volume transport along </a:t>
            </a:r>
            <a:r>
              <a:rPr lang="en-US" sz="3400" dirty="0">
                <a:latin typeface="Arial" panose="020B0604020202020204" pitchFamily="34" charset="0"/>
                <a:cs typeface="Arial" panose="020B0604020202020204" pitchFamily="34" charset="0"/>
              </a:rPr>
              <a:t>the NOAA high-density AX97 XBT transect between Cabo Frio - RJ (</a:t>
            </a:r>
            <a:r>
              <a:rPr lang="en-US" sz="3400" dirty="0" smtClean="0">
                <a:latin typeface="Arial" panose="020B0604020202020204" pitchFamily="34" charset="0"/>
                <a:cs typeface="Arial" panose="020B0604020202020204" pitchFamily="34" charset="0"/>
              </a:rPr>
              <a:t>42</a:t>
            </a:r>
            <a:r>
              <a:rPr lang="en-US" sz="3400" baseline="30000" dirty="0" smtClean="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W, </a:t>
            </a:r>
            <a:r>
              <a:rPr lang="en-US" sz="3400" dirty="0" smtClean="0">
                <a:latin typeface="Arial" panose="020B0604020202020204" pitchFamily="34" charset="0"/>
                <a:cs typeface="Arial" panose="020B0604020202020204" pitchFamily="34" charset="0"/>
              </a:rPr>
              <a:t>23</a:t>
            </a:r>
            <a:r>
              <a:rPr lang="en-US" sz="3400" baseline="30000" dirty="0" smtClean="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S) and Trindade Island (</a:t>
            </a:r>
            <a:r>
              <a:rPr lang="en-US" sz="3400" dirty="0" smtClean="0">
                <a:latin typeface="Arial" panose="020B0604020202020204" pitchFamily="34" charset="0"/>
                <a:cs typeface="Arial" panose="020B0604020202020204" pitchFamily="34" charset="0"/>
              </a:rPr>
              <a:t>30</a:t>
            </a:r>
            <a:r>
              <a:rPr lang="en-US" sz="3400" baseline="30000" dirty="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W, </a:t>
            </a:r>
            <a:r>
              <a:rPr lang="en-US" sz="3400" dirty="0" smtClean="0">
                <a:latin typeface="Arial" panose="020B0604020202020204" pitchFamily="34" charset="0"/>
                <a:cs typeface="Arial" panose="020B0604020202020204" pitchFamily="34" charset="0"/>
              </a:rPr>
              <a:t>20</a:t>
            </a:r>
            <a:r>
              <a:rPr lang="en-US" sz="3400" baseline="30000" dirty="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S), based on altimetry and temperature data</a:t>
            </a:r>
            <a:r>
              <a:rPr lang="en-US" sz="3400" dirty="0" smtClean="0">
                <a:latin typeface="Arial" panose="020B0604020202020204" pitchFamily="34" charset="0"/>
                <a:cs typeface="Arial" panose="020B0604020202020204" pitchFamily="34" charset="0"/>
              </a:rPr>
              <a:t>.</a:t>
            </a:r>
            <a:endParaRPr lang="pt-BR" sz="3400" dirty="0">
              <a:latin typeface="Arial" panose="020B0604020202020204" pitchFamily="34" charset="0"/>
              <a:cs typeface="Arial" panose="020B0604020202020204" pitchFamily="34" charset="0"/>
            </a:endParaRPr>
          </a:p>
        </p:txBody>
      </p:sp>
      <p:sp>
        <p:nvSpPr>
          <p:cNvPr id="6" name="object 4"/>
          <p:cNvSpPr txBox="1"/>
          <p:nvPr/>
        </p:nvSpPr>
        <p:spPr>
          <a:xfrm>
            <a:off x="712986" y="24457290"/>
            <a:ext cx="14820637" cy="1095685"/>
          </a:xfrm>
          <a:prstGeom prst="rect">
            <a:avLst/>
          </a:prstGeom>
        </p:spPr>
        <p:txBody>
          <a:bodyPr vert="horz" wrap="square" lIns="0" tIns="0" rIns="0" bIns="0" rtlCol="0">
            <a:spAutoFit/>
          </a:bodyPr>
          <a:lstStyle/>
          <a:p>
            <a:pPr marL="26684" algn="ctr"/>
            <a:r>
              <a:rPr lang="pt-BR" sz="3600" b="1" spc="21" dirty="0">
                <a:latin typeface="Arial"/>
                <a:cs typeface="Arial"/>
              </a:rPr>
              <a:t>METHODOLOGY</a:t>
            </a:r>
            <a:endParaRPr lang="pt-BR" sz="3600" dirty="0">
              <a:latin typeface="Arial"/>
              <a:cs typeface="Arial"/>
            </a:endParaRPr>
          </a:p>
          <a:p>
            <a:pPr marL="26684" algn="ctr"/>
            <a:endParaRPr sz="3520" dirty="0">
              <a:latin typeface="Arial"/>
              <a:cs typeface="Arial"/>
            </a:endParaRPr>
          </a:p>
        </p:txBody>
      </p:sp>
      <p:sp>
        <p:nvSpPr>
          <p:cNvPr id="7" name="object 5"/>
          <p:cNvSpPr txBox="1"/>
          <p:nvPr/>
        </p:nvSpPr>
        <p:spPr>
          <a:xfrm>
            <a:off x="840514" y="25456980"/>
            <a:ext cx="14820637" cy="14157722"/>
          </a:xfrm>
          <a:prstGeom prst="rect">
            <a:avLst/>
          </a:prstGeom>
        </p:spPr>
        <p:txBody>
          <a:bodyPr vert="horz" wrap="square" lIns="0" tIns="0" rIns="0" bIns="0" rtlCol="0">
            <a:spAutoFit/>
          </a:bodyPr>
          <a:lstStyle/>
          <a:p>
            <a:pPr algn="just" defTabSz="1053983"/>
            <a:r>
              <a:rPr lang="pt-BR" sz="3600" i="1" dirty="0">
                <a:latin typeface="Arial" panose="020B0604020202020204" pitchFamily="34" charset="0"/>
                <a:cs typeface="Arial" panose="020B0604020202020204" pitchFamily="34" charset="0"/>
              </a:rPr>
              <a:t>	</a:t>
            </a:r>
            <a:r>
              <a:rPr lang="pt-BR" sz="3400" dirty="0" smtClean="0">
                <a:latin typeface="Arial" panose="020B0604020202020204" pitchFamily="34" charset="0"/>
                <a:cs typeface="Arial" panose="020B0604020202020204" pitchFamily="34" charset="0"/>
              </a:rPr>
              <a:t>XBT </a:t>
            </a:r>
            <a:r>
              <a:rPr lang="pt-BR" sz="3400" dirty="0">
                <a:latin typeface="Arial" panose="020B0604020202020204" pitchFamily="34" charset="0"/>
                <a:cs typeface="Arial" panose="020B0604020202020204" pitchFamily="34" charset="0"/>
              </a:rPr>
              <a:t>temperature data were </a:t>
            </a:r>
            <a:r>
              <a:rPr lang="pt-BR" sz="3400" dirty="0" smtClean="0">
                <a:latin typeface="Arial" panose="020B0604020202020204" pitchFamily="34" charset="0"/>
                <a:cs typeface="Arial" panose="020B0604020202020204" pitchFamily="34" charset="0"/>
              </a:rPr>
              <a:t>acquired </a:t>
            </a:r>
            <a:r>
              <a:rPr lang="pt-BR" sz="3400" dirty="0">
                <a:latin typeface="Arial" panose="020B0604020202020204" pitchFamily="34" charset="0"/>
                <a:cs typeface="Arial" panose="020B0604020202020204" pitchFamily="34" charset="0"/>
              </a:rPr>
              <a:t>by MOVAR (MOnitoring the upper ocean transport VARiability in the western South Atlantic) project during 43 oceanographic cruises between 2004 and 2013</a:t>
            </a:r>
            <a:r>
              <a:rPr lang="pt-BR" sz="3400" dirty="0" smtClean="0">
                <a:latin typeface="Arial" panose="020B0604020202020204" pitchFamily="34" charset="0"/>
                <a:cs typeface="Arial" panose="020B0604020202020204" pitchFamily="34" charset="0"/>
              </a:rPr>
              <a:t>. XBT sampling was performed with a horizontal resolution of </a:t>
            </a:r>
            <a:r>
              <a:rPr lang="pt-BR" sz="3400" dirty="0" smtClean="0">
                <a:latin typeface="Arial" panose="020B0604020202020204" pitchFamily="34" charset="0"/>
                <a:cs typeface="Arial" panose="020B0604020202020204" pitchFamily="34" charset="0"/>
              </a:rPr>
              <a:t>approximately </a:t>
            </a:r>
            <a:r>
              <a:rPr lang="pt-BR" sz="3400" dirty="0" smtClean="0">
                <a:latin typeface="Arial" panose="020B0604020202020204" pitchFamily="34" charset="0"/>
                <a:cs typeface="Arial" panose="020B0604020202020204" pitchFamily="34" charset="0"/>
              </a:rPr>
              <a:t>27 km, reduced to 18 km at both endings of the AX97 transect (Figure 1). A coastal transect was created between the 200 m isobath and the western limit of the AX97 transect.</a:t>
            </a:r>
          </a:p>
          <a:p>
            <a:pPr algn="just" defTabSz="1053983"/>
            <a:r>
              <a:rPr lang="pt-BR" sz="3400" dirty="0">
                <a:latin typeface="Arial" panose="020B0604020202020204" pitchFamily="34" charset="0"/>
                <a:cs typeface="Arial" panose="020B0604020202020204" pitchFamily="34" charset="0"/>
              </a:rPr>
              <a:t>	</a:t>
            </a:r>
            <a:r>
              <a:rPr lang="pt-BR" sz="3400" dirty="0" smtClean="0">
                <a:latin typeface="Arial" panose="020B0604020202020204" pitchFamily="34" charset="0"/>
                <a:cs typeface="Arial" panose="020B0604020202020204" pitchFamily="34" charset="0"/>
              </a:rPr>
              <a:t>Altimetry </a:t>
            </a:r>
            <a:r>
              <a:rPr lang="pt-BR" sz="3400" dirty="0">
                <a:latin typeface="Arial" panose="020B0604020202020204" pitchFamily="34" charset="0"/>
                <a:cs typeface="Arial" panose="020B0604020202020204" pitchFamily="34" charset="0"/>
              </a:rPr>
              <a:t>data </a:t>
            </a:r>
            <a:r>
              <a:rPr lang="pt-BR" sz="3400" dirty="0" smtClean="0">
                <a:latin typeface="Arial" panose="020B0604020202020204" pitchFamily="34" charset="0"/>
                <a:cs typeface="Arial" panose="020B0604020202020204" pitchFamily="34" charset="0"/>
              </a:rPr>
              <a:t>consisted </a:t>
            </a:r>
            <a:r>
              <a:rPr lang="pt-BR" sz="3400" dirty="0">
                <a:latin typeface="Arial" panose="020B0604020202020204" pitchFamily="34" charset="0"/>
                <a:cs typeface="Arial" panose="020B0604020202020204" pitchFamily="34" charset="0"/>
              </a:rPr>
              <a:t>of </a:t>
            </a:r>
            <a:r>
              <a:rPr lang="pt-BR" sz="3400" dirty="0" smtClean="0">
                <a:latin typeface="Arial" panose="020B0604020202020204" pitchFamily="34" charset="0"/>
                <a:cs typeface="Arial" panose="020B0604020202020204" pitchFamily="34" charset="0"/>
              </a:rPr>
              <a:t>two </a:t>
            </a:r>
            <a:r>
              <a:rPr lang="pt-BR" sz="3400" dirty="0">
                <a:latin typeface="Arial" panose="020B0604020202020204" pitchFamily="34" charset="0"/>
                <a:cs typeface="Arial" panose="020B0604020202020204" pitchFamily="34" charset="0"/>
              </a:rPr>
              <a:t>databases: Archiving, Validation, and Interpretation of Satellite Oceanographic (AVISO) provided by “Segment Sol multimissions d’ALTimétrie, d’Orbitographie et de localisation précise” / Developing Use of Altimetry for Climate Studies (SSALTO/DUACS); and Altimetry Tailored and Optimized for Brazilian </a:t>
            </a:r>
            <a:r>
              <a:rPr lang="pt-BR" sz="3400" dirty="0" smtClean="0">
                <a:latin typeface="Arial" panose="020B0604020202020204" pitchFamily="34" charset="0"/>
                <a:cs typeface="Arial" panose="020B0604020202020204" pitchFamily="34" charset="0"/>
              </a:rPr>
              <a:t>Applications (ATOBA). The AVISO dataset used consists </a:t>
            </a:r>
            <a:r>
              <a:rPr lang="pt-BR" sz="3400" dirty="0" smtClean="0">
                <a:latin typeface="Arial" panose="020B0604020202020204" pitchFamily="34" charset="0"/>
                <a:cs typeface="Arial" panose="020B0604020202020204" pitchFamily="34" charset="0"/>
              </a:rPr>
              <a:t>of </a:t>
            </a:r>
            <a:r>
              <a:rPr lang="pt-BR" sz="3400" dirty="0" smtClean="0">
                <a:latin typeface="Arial" panose="020B0604020202020204" pitchFamily="34" charset="0"/>
                <a:cs typeface="Arial" panose="020B0604020202020204" pitchFamily="34" charset="0"/>
              </a:rPr>
              <a:t>daily outputs with a spatial resolution of 1/4</a:t>
            </a:r>
            <a:r>
              <a:rPr lang="en-US" sz="3400" baseline="30000" dirty="0" smtClean="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while ATOBA data have a higher spatial resolution (1/12</a:t>
            </a:r>
            <a:r>
              <a:rPr lang="en-US" sz="3400" baseline="30000" dirty="0">
                <a:latin typeface="Arial" panose="020B0604020202020204" pitchFamily="34" charset="0"/>
                <a:cs typeface="Arial" panose="020B0604020202020204" pitchFamily="34" charset="0"/>
              </a:rPr>
              <a:t>o</a:t>
            </a:r>
            <a:r>
              <a:rPr lang="en-US" sz="3400" dirty="0" smtClean="0">
                <a:latin typeface="Arial" panose="020B0604020202020204" pitchFamily="34" charset="0"/>
                <a:cs typeface="Arial" panose="020B0604020202020204" pitchFamily="34" charset="0"/>
              </a:rPr>
              <a:t>) and weekly outputs.</a:t>
            </a:r>
            <a:r>
              <a:rPr lang="pt-BR" sz="3400" dirty="0">
                <a:latin typeface="Arial" panose="020B0604020202020204" pitchFamily="34" charset="0"/>
                <a:cs typeface="Arial" panose="020B0604020202020204" pitchFamily="34" charset="0"/>
              </a:rPr>
              <a:t> </a:t>
            </a:r>
            <a:r>
              <a:rPr lang="pt-BR" sz="3400" dirty="0" smtClean="0">
                <a:latin typeface="Arial" panose="020B0604020202020204" pitchFamily="34" charset="0"/>
                <a:cs typeface="Arial" panose="020B0604020202020204" pitchFamily="34" charset="0"/>
              </a:rPr>
              <a:t>This </a:t>
            </a:r>
            <a:r>
              <a:rPr lang="pt-BR" sz="3400" dirty="0">
                <a:latin typeface="Arial" panose="020B0604020202020204" pitchFamily="34" charset="0"/>
                <a:cs typeface="Arial" panose="020B0604020202020204" pitchFamily="34" charset="0"/>
              </a:rPr>
              <a:t>study analyzed data from Jan/2004 to Dec/2013</a:t>
            </a:r>
            <a:r>
              <a:rPr lang="pt-BR" sz="3400" dirty="0" smtClean="0">
                <a:latin typeface="Arial" panose="020B0604020202020204" pitchFamily="34" charset="0"/>
                <a:cs typeface="Arial" panose="020B0604020202020204" pitchFamily="34" charset="0"/>
              </a:rPr>
              <a:t>.</a:t>
            </a:r>
          </a:p>
          <a:p>
            <a:pPr algn="just" defTabSz="1053983"/>
            <a:r>
              <a:rPr lang="pt-BR" sz="3400" dirty="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MOVAR geostrophic velocity values were calculated based on temperature data using the </a:t>
            </a:r>
            <a:r>
              <a:rPr lang="en-US" sz="3400" dirty="0" smtClean="0">
                <a:latin typeface="Arial" panose="020B0604020202020204" pitchFamily="34" charset="0"/>
                <a:cs typeface="Arial" panose="020B0604020202020204" pitchFamily="34" charset="0"/>
              </a:rPr>
              <a:t>σ</a:t>
            </a:r>
            <a:r>
              <a:rPr lang="en-US" sz="3400" baseline="-25000" dirty="0" smtClean="0">
                <a:latin typeface="Arial" panose="020B0604020202020204" pitchFamily="34" charset="0"/>
                <a:cs typeface="Arial" panose="020B0604020202020204" pitchFamily="34" charset="0"/>
              </a:rPr>
              <a:t>θ</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 </a:t>
            </a:r>
            <a:r>
              <a:rPr lang="en-US" sz="3400" dirty="0" smtClean="0">
                <a:latin typeface="Arial" panose="020B0604020202020204" pitchFamily="34" charset="0"/>
                <a:cs typeface="Arial" panose="020B0604020202020204" pitchFamily="34" charset="0"/>
              </a:rPr>
              <a:t>26.8 kg/m</a:t>
            </a:r>
            <a:r>
              <a:rPr lang="en-US" sz="3400" baseline="30000" dirty="0" smtClean="0">
                <a:latin typeface="Arial" panose="020B0604020202020204" pitchFamily="34" charset="0"/>
                <a:cs typeface="Arial" panose="020B0604020202020204" pitchFamily="34" charset="0"/>
              </a:rPr>
              <a:t>3</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as the isopycnal reference </a:t>
            </a:r>
            <a:r>
              <a:rPr lang="en-US" sz="3400" dirty="0" smtClean="0">
                <a:latin typeface="Arial" panose="020B0604020202020204" pitchFamily="34" charset="0"/>
                <a:cs typeface="Arial" panose="020B0604020202020204" pitchFamily="34" charset="0"/>
              </a:rPr>
              <a:t>level. This isopycnal reference of </a:t>
            </a:r>
            <a:r>
              <a:rPr lang="en-US" sz="3400" dirty="0">
                <a:latin typeface="Arial" panose="020B0604020202020204" pitchFamily="34" charset="0"/>
                <a:cs typeface="Arial" panose="020B0604020202020204" pitchFamily="34" charset="0"/>
              </a:rPr>
              <a:t>σ</a:t>
            </a:r>
            <a:r>
              <a:rPr lang="en-US" sz="3400" baseline="-25000" dirty="0">
                <a:latin typeface="Arial" panose="020B0604020202020204" pitchFamily="34" charset="0"/>
                <a:cs typeface="Arial" panose="020B0604020202020204" pitchFamily="34" charset="0"/>
              </a:rPr>
              <a:t>θ</a:t>
            </a:r>
            <a:r>
              <a:rPr lang="en-US" sz="3400" dirty="0">
                <a:latin typeface="Arial" panose="020B0604020202020204" pitchFamily="34" charset="0"/>
                <a:cs typeface="Arial" panose="020B0604020202020204" pitchFamily="34" charset="0"/>
              </a:rPr>
              <a:t> = 26.8 kg/m</a:t>
            </a:r>
            <a:r>
              <a:rPr lang="en-US" sz="3400" baseline="30000" dirty="0">
                <a:latin typeface="Arial" panose="020B0604020202020204" pitchFamily="34" charset="0"/>
                <a:cs typeface="Arial" panose="020B0604020202020204" pitchFamily="34" charset="0"/>
              </a:rPr>
              <a:t>3</a:t>
            </a:r>
            <a:r>
              <a:rPr lang="en-US" sz="3400" dirty="0">
                <a:latin typeface="Arial" panose="020B0604020202020204" pitchFamily="34" charset="0"/>
                <a:cs typeface="Arial" panose="020B0604020202020204" pitchFamily="34" charset="0"/>
              </a:rPr>
              <a:t> </a:t>
            </a:r>
            <a:r>
              <a:rPr lang="en-US" sz="3400" dirty="0" smtClean="0">
                <a:latin typeface="Arial" panose="020B0604020202020204" pitchFamily="34" charset="0"/>
                <a:cs typeface="Arial" panose="020B0604020202020204" pitchFamily="34" charset="0"/>
              </a:rPr>
              <a:t>is commonly accepted as the transition level between the South Atlantic Central Water and the Antarctic Intermediate Water (Bil</a:t>
            </a:r>
            <a:r>
              <a:rPr lang="pt-BR" sz="3400" dirty="0" smtClean="0">
                <a:latin typeface="Arial" panose="020B0604020202020204" pitchFamily="34" charset="0"/>
                <a:cs typeface="Arial" panose="020B0604020202020204" pitchFamily="34" charset="0"/>
              </a:rPr>
              <a:t>ó </a:t>
            </a:r>
            <a:r>
              <a:rPr lang="en-US" sz="3400" dirty="0" smtClean="0">
                <a:latin typeface="Arial" panose="020B0604020202020204" pitchFamily="34" charset="0"/>
                <a:cs typeface="Arial" panose="020B0604020202020204" pitchFamily="34" charset="0"/>
              </a:rPr>
              <a:t>et al, 2014; Pereira et al., 2014). </a:t>
            </a:r>
            <a:r>
              <a:rPr lang="en-US" sz="3400" dirty="0">
                <a:latin typeface="Arial" panose="020B0604020202020204" pitchFamily="34" charset="0"/>
                <a:cs typeface="Arial" panose="020B0604020202020204" pitchFamily="34" charset="0"/>
              </a:rPr>
              <a:t>The altimetry surface geostrophic velocities were obtained based on maps of absolute dynamic topography. A coupling between altimetry and </a:t>
            </a:r>
            <a:r>
              <a:rPr lang="en-US" sz="3400" i="1" dirty="0">
                <a:latin typeface="Arial" panose="020B0604020202020204" pitchFamily="34" charset="0"/>
                <a:cs typeface="Arial" panose="020B0604020202020204" pitchFamily="34" charset="0"/>
              </a:rPr>
              <a:t>in situ </a:t>
            </a:r>
            <a:r>
              <a:rPr lang="en-US" sz="3400" dirty="0">
                <a:latin typeface="Arial" panose="020B0604020202020204" pitchFamily="34" charset="0"/>
                <a:cs typeface="Arial" panose="020B0604020202020204" pitchFamily="34" charset="0"/>
              </a:rPr>
              <a:t>data was carried out by using the surface geostrophic velocities provided by AVISO and ATOBA, and using the thermal wind equation to obtain the subsurface velocity fields. The volume transport was inferred by the vertical integration of the velocity fields, from the surface to the </a:t>
            </a:r>
            <a:r>
              <a:rPr lang="en-US" sz="3400" dirty="0" smtClean="0">
                <a:latin typeface="Arial" panose="020B0604020202020204" pitchFamily="34" charset="0"/>
                <a:cs typeface="Arial" panose="020B0604020202020204" pitchFamily="34" charset="0"/>
              </a:rPr>
              <a:t>σ</a:t>
            </a:r>
            <a:r>
              <a:rPr lang="en-US" sz="3400" baseline="-25000" dirty="0" smtClean="0">
                <a:latin typeface="Arial" panose="020B0604020202020204" pitchFamily="34" charset="0"/>
                <a:cs typeface="Arial" panose="020B0604020202020204" pitchFamily="34" charset="0"/>
              </a:rPr>
              <a:t>θ</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 </a:t>
            </a:r>
            <a:r>
              <a:rPr lang="en-US" sz="3400" dirty="0" smtClean="0">
                <a:latin typeface="Arial" panose="020B0604020202020204" pitchFamily="34" charset="0"/>
                <a:cs typeface="Arial" panose="020B0604020202020204" pitchFamily="34" charset="0"/>
              </a:rPr>
              <a:t>26.8 km/m</a:t>
            </a:r>
            <a:r>
              <a:rPr lang="en-US" sz="3400" baseline="30000" dirty="0" smtClean="0">
                <a:latin typeface="Arial" panose="020B0604020202020204" pitchFamily="34" charset="0"/>
                <a:cs typeface="Arial" panose="020B0604020202020204" pitchFamily="34" charset="0"/>
              </a:rPr>
              <a:t>3</a:t>
            </a: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isopycnal depth, for the AX97 </a:t>
            </a:r>
            <a:r>
              <a:rPr lang="en-US" sz="3400" dirty="0" smtClean="0">
                <a:latin typeface="Arial" panose="020B0604020202020204" pitchFamily="34" charset="0"/>
                <a:cs typeface="Arial" panose="020B0604020202020204" pitchFamily="34" charset="0"/>
              </a:rPr>
              <a:t>transect.</a:t>
            </a:r>
            <a:endParaRPr sz="3400" dirty="0">
              <a:latin typeface="Arial" panose="020B0604020202020204" pitchFamily="34" charset="0"/>
              <a:cs typeface="Arial" panose="020B0604020202020204" pitchFamily="34" charset="0"/>
            </a:endParaRPr>
          </a:p>
        </p:txBody>
      </p:sp>
      <p:sp>
        <p:nvSpPr>
          <p:cNvPr id="11" name="object 9"/>
          <p:cNvSpPr txBox="1"/>
          <p:nvPr/>
        </p:nvSpPr>
        <p:spPr>
          <a:xfrm>
            <a:off x="16243931" y="35866355"/>
            <a:ext cx="14820637" cy="3693319"/>
          </a:xfrm>
          <a:prstGeom prst="rect">
            <a:avLst/>
          </a:prstGeom>
        </p:spPr>
        <p:txBody>
          <a:bodyPr vert="horz" wrap="square" lIns="0" tIns="0" rIns="0" bIns="0" rtlCol="0">
            <a:spAutoFit/>
          </a:bodyPr>
          <a:lstStyle/>
          <a:p>
            <a:pPr marL="26684" algn="ctr"/>
            <a:r>
              <a:rPr lang="pt-BR" sz="3600" b="1" spc="21" dirty="0">
                <a:latin typeface="Arial"/>
                <a:cs typeface="Arial"/>
              </a:rPr>
              <a:t>CONCLUSION</a:t>
            </a:r>
            <a:endParaRPr lang="pt-BR" sz="3600" dirty="0">
              <a:latin typeface="Arial"/>
              <a:cs typeface="Arial"/>
            </a:endParaRPr>
          </a:p>
          <a:p>
            <a:pPr marL="26684" algn="just" defTabSz="1053983"/>
            <a:r>
              <a:rPr lang="en-US" sz="2933" dirty="0">
                <a:latin typeface="Arial"/>
                <a:cs typeface="Arial"/>
              </a:rPr>
              <a:t>	</a:t>
            </a:r>
            <a:r>
              <a:rPr lang="en-US" sz="3400" dirty="0">
                <a:latin typeface="Arial"/>
                <a:cs typeface="Arial"/>
              </a:rPr>
              <a:t>The use of altimetry data near the coast was crucial for a better understanding of </a:t>
            </a:r>
            <a:r>
              <a:rPr lang="en-US" sz="3400" dirty="0" smtClean="0">
                <a:latin typeface="Arial"/>
                <a:cs typeface="Arial"/>
              </a:rPr>
              <a:t>the BC </a:t>
            </a:r>
            <a:r>
              <a:rPr lang="en-US" sz="3400" dirty="0">
                <a:latin typeface="Arial"/>
                <a:cs typeface="Arial"/>
              </a:rPr>
              <a:t>core horizontal variability, and the extension of AX97 transect is an aspect that must be considered in order to achieve a better in situ temperature sampling. Coupling between altimetry and MOVAR data obtained a positive outcome</a:t>
            </a:r>
            <a:r>
              <a:rPr lang="en-US" sz="3400" dirty="0" smtClean="0">
                <a:latin typeface="Arial"/>
                <a:cs typeface="Arial"/>
              </a:rPr>
              <a:t>.</a:t>
            </a:r>
          </a:p>
          <a:p>
            <a:pPr marL="26684" algn="just" defTabSz="1053983"/>
            <a:endParaRPr sz="3400" dirty="0">
              <a:latin typeface="Arial"/>
              <a:cs typeface="Arial"/>
            </a:endParaRPr>
          </a:p>
        </p:txBody>
      </p:sp>
      <p:sp>
        <p:nvSpPr>
          <p:cNvPr id="12" name="object 10"/>
          <p:cNvSpPr txBox="1"/>
          <p:nvPr/>
        </p:nvSpPr>
        <p:spPr>
          <a:xfrm>
            <a:off x="16062192" y="31179920"/>
            <a:ext cx="14751255" cy="451418"/>
          </a:xfrm>
          <a:prstGeom prst="rect">
            <a:avLst/>
          </a:prstGeom>
        </p:spPr>
        <p:txBody>
          <a:bodyPr vert="horz" wrap="square" lIns="0" tIns="0" rIns="0" bIns="0" rtlCol="0">
            <a:spAutoFit/>
          </a:bodyPr>
          <a:lstStyle/>
          <a:p>
            <a:pPr algn="just" defTabSz="1052431"/>
            <a:r>
              <a:rPr lang="en-AU" sz="2933" dirty="0">
                <a:latin typeface="Arial" panose="020B0604020202020204" pitchFamily="34" charset="0"/>
                <a:cs typeface="Arial" panose="020B0604020202020204" pitchFamily="34" charset="0"/>
              </a:rPr>
              <a:t>	</a:t>
            </a:r>
            <a:endParaRPr lang="pt-BR" sz="2738" dirty="0">
              <a:latin typeface="Arial" panose="020B0604020202020204" pitchFamily="34" charset="0"/>
              <a:cs typeface="Arial" panose="020B0604020202020204" pitchFamily="34" charset="0"/>
            </a:endParaRPr>
          </a:p>
        </p:txBody>
      </p:sp>
      <p:sp>
        <p:nvSpPr>
          <p:cNvPr id="17" name="object 15"/>
          <p:cNvSpPr txBox="1"/>
          <p:nvPr/>
        </p:nvSpPr>
        <p:spPr>
          <a:xfrm>
            <a:off x="840513" y="39347706"/>
            <a:ext cx="30235646" cy="369332"/>
          </a:xfrm>
          <a:prstGeom prst="rect">
            <a:avLst/>
          </a:prstGeom>
        </p:spPr>
        <p:txBody>
          <a:bodyPr vert="horz" wrap="square" lIns="0" tIns="0" rIns="0" bIns="0" rtlCol="0">
            <a:spAutoFit/>
          </a:bodyPr>
          <a:lstStyle/>
          <a:p>
            <a:pPr marL="26684" algn="ctr"/>
            <a:r>
              <a:rPr lang="pt-BR" sz="2400" b="1" spc="11" dirty="0" smtClean="0">
                <a:latin typeface="Arial"/>
                <a:cs typeface="Arial"/>
              </a:rPr>
              <a:t>KEY REFERENCES</a:t>
            </a:r>
            <a:endParaRPr sz="2400" dirty="0">
              <a:latin typeface="Arial"/>
              <a:cs typeface="Arial"/>
            </a:endParaRPr>
          </a:p>
        </p:txBody>
      </p:sp>
      <p:sp>
        <p:nvSpPr>
          <p:cNvPr id="18" name="object 16"/>
          <p:cNvSpPr txBox="1"/>
          <p:nvPr/>
        </p:nvSpPr>
        <p:spPr>
          <a:xfrm>
            <a:off x="840513" y="39881675"/>
            <a:ext cx="30234728" cy="1538883"/>
          </a:xfrm>
          <a:prstGeom prst="rect">
            <a:avLst/>
          </a:prstGeom>
        </p:spPr>
        <p:txBody>
          <a:bodyPr vert="horz" wrap="square" lIns="0" tIns="0" rIns="0" bIns="0" rtlCol="0">
            <a:spAutoFit/>
          </a:bodyPr>
          <a:lstStyle/>
          <a:p>
            <a:r>
              <a:rPr lang="en-US" sz="2000" dirty="0" smtClean="0">
                <a:latin typeface="Arial" panose="020B0604020202020204" pitchFamily="34" charset="0"/>
                <a:cs typeface="Arial" panose="020B0604020202020204" pitchFamily="34" charset="0"/>
              </a:rPr>
              <a:t>Lima</a:t>
            </a:r>
            <a:r>
              <a:rPr lang="en-US" sz="2000" dirty="0">
                <a:latin typeface="Arial" panose="020B0604020202020204" pitchFamily="34" charset="0"/>
                <a:cs typeface="Arial" panose="020B0604020202020204" pitchFamily="34" charset="0"/>
              </a:rPr>
              <a:t>, M.O., Cirano, M., Mata, M.M., Goes, M., Goni, G., Baringer, M., 2016. An assessment of the Brazil Current baroclinic structure and variability near 22° S in Distinct Ocean Forecasting and Analysis Systems. Ocean </a:t>
            </a:r>
            <a:r>
              <a:rPr lang="en-US" sz="2000" dirty="0" err="1">
                <a:latin typeface="Arial" panose="020B0604020202020204" pitchFamily="34" charset="0"/>
                <a:cs typeface="Arial" panose="020B0604020202020204" pitchFamily="34" charset="0"/>
              </a:rPr>
              <a:t>Dyn</a:t>
            </a:r>
            <a:r>
              <a:rPr lang="en-US" sz="2000" dirty="0">
                <a:latin typeface="Arial" panose="020B0604020202020204" pitchFamily="34" charset="0"/>
                <a:cs typeface="Arial" panose="020B0604020202020204" pitchFamily="34" charset="0"/>
              </a:rPr>
              <a:t>. 66, 893–916</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Mata</a:t>
            </a:r>
            <a:r>
              <a:rPr lang="en-US" sz="2000" dirty="0">
                <a:latin typeface="Arial" panose="020B0604020202020204" pitchFamily="34" charset="0"/>
                <a:cs typeface="Arial" panose="020B0604020202020204" pitchFamily="34" charset="0"/>
              </a:rPr>
              <a:t>, M.M., Cirano, M., van Caspel, M.R., </a:t>
            </a:r>
            <a:r>
              <a:rPr lang="en-US" sz="2000" dirty="0" err="1">
                <a:latin typeface="Arial" panose="020B0604020202020204" pitchFamily="34" charset="0"/>
                <a:cs typeface="Arial" panose="020B0604020202020204" pitchFamily="34" charset="0"/>
              </a:rPr>
              <a:t>Fonteles</a:t>
            </a:r>
            <a:r>
              <a:rPr lang="en-US" sz="2000" dirty="0">
                <a:latin typeface="Arial" panose="020B0604020202020204" pitchFamily="34" charset="0"/>
                <a:cs typeface="Arial" panose="020B0604020202020204" pitchFamily="34" charset="0"/>
              </a:rPr>
              <a:t>, C.S., </a:t>
            </a:r>
            <a:r>
              <a:rPr lang="en-US" sz="2000" dirty="0" err="1">
                <a:latin typeface="Arial" panose="020B0604020202020204" pitchFamily="34" charset="0"/>
                <a:cs typeface="Arial" panose="020B0604020202020204" pitchFamily="34" charset="0"/>
              </a:rPr>
              <a:t>Goñi</a:t>
            </a:r>
            <a:r>
              <a:rPr lang="en-US" sz="2000" dirty="0">
                <a:latin typeface="Arial" panose="020B0604020202020204" pitchFamily="34" charset="0"/>
                <a:cs typeface="Arial" panose="020B0604020202020204" pitchFamily="34" charset="0"/>
              </a:rPr>
              <a:t>, G., </a:t>
            </a:r>
            <a:r>
              <a:rPr lang="en-US" sz="2000" dirty="0" err="1">
                <a:latin typeface="Arial" panose="020B0604020202020204" pitchFamily="34" charset="0"/>
                <a:cs typeface="Arial" panose="020B0604020202020204" pitchFamily="34" charset="0"/>
              </a:rPr>
              <a:t>Beringer</a:t>
            </a:r>
            <a:r>
              <a:rPr lang="en-US" sz="2000" dirty="0">
                <a:latin typeface="Arial" panose="020B0604020202020204" pitchFamily="34" charset="0"/>
                <a:cs typeface="Arial" panose="020B0604020202020204" pitchFamily="34" charset="0"/>
              </a:rPr>
              <a:t>, M., 2012. Observations of the Brazil Current baroclinic transport near 22°S: variability from the AX97 XBT transect. </a:t>
            </a:r>
            <a:r>
              <a:rPr lang="en-US" sz="2000" dirty="0" err="1">
                <a:latin typeface="Arial" panose="020B0604020202020204" pitchFamily="34" charset="0"/>
                <a:cs typeface="Arial" panose="020B0604020202020204" pitchFamily="34" charset="0"/>
              </a:rPr>
              <a:t>Clivar</a:t>
            </a:r>
            <a:r>
              <a:rPr lang="en-US" sz="2000" dirty="0">
                <a:latin typeface="Arial" panose="020B0604020202020204" pitchFamily="34" charset="0"/>
                <a:cs typeface="Arial" panose="020B0604020202020204" pitchFamily="34" charset="0"/>
              </a:rPr>
              <a:t> Exch. 17, 5–10</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Pereira</a:t>
            </a:r>
            <a:r>
              <a:rPr lang="en-US" sz="2000" dirty="0">
                <a:latin typeface="Arial" panose="020B0604020202020204" pitchFamily="34" charset="0"/>
                <a:cs typeface="Arial" panose="020B0604020202020204" pitchFamily="34" charset="0"/>
              </a:rPr>
              <a:t>, J., </a:t>
            </a:r>
            <a:r>
              <a:rPr lang="en-US" sz="2000" dirty="0" err="1">
                <a:latin typeface="Arial" panose="020B0604020202020204" pitchFamily="34" charset="0"/>
                <a:cs typeface="Arial" panose="020B0604020202020204" pitchFamily="34" charset="0"/>
              </a:rPr>
              <a:t>Gabioux</a:t>
            </a:r>
            <a:r>
              <a:rPr lang="en-US" sz="2000" dirty="0">
                <a:latin typeface="Arial" panose="020B0604020202020204" pitchFamily="34" charset="0"/>
                <a:cs typeface="Arial" panose="020B0604020202020204" pitchFamily="34" charset="0"/>
              </a:rPr>
              <a:t>, M., Marta-</a:t>
            </a:r>
            <a:r>
              <a:rPr lang="en-US" sz="2000" dirty="0" err="1">
                <a:latin typeface="Arial" panose="020B0604020202020204" pitchFamily="34" charset="0"/>
                <a:cs typeface="Arial" panose="020B0604020202020204" pitchFamily="34" charset="0"/>
              </a:rPr>
              <a:t>almeida</a:t>
            </a:r>
            <a:r>
              <a:rPr lang="en-US" sz="2000" dirty="0">
                <a:latin typeface="Arial" panose="020B0604020202020204" pitchFamily="34" charset="0"/>
                <a:cs typeface="Arial" panose="020B0604020202020204" pitchFamily="34" charset="0"/>
              </a:rPr>
              <a:t>, M., Cirano, M., </a:t>
            </a:r>
            <a:r>
              <a:rPr lang="en-US" sz="2000" dirty="0" err="1">
                <a:latin typeface="Arial" panose="020B0604020202020204" pitchFamily="34" charset="0"/>
                <a:cs typeface="Arial" panose="020B0604020202020204" pitchFamily="34" charset="0"/>
              </a:rPr>
              <a:t>Paiva</a:t>
            </a:r>
            <a:r>
              <a:rPr lang="en-US" sz="2000" dirty="0">
                <a:latin typeface="Arial" panose="020B0604020202020204" pitchFamily="34" charset="0"/>
                <a:cs typeface="Arial" panose="020B0604020202020204" pitchFamily="34" charset="0"/>
              </a:rPr>
              <a:t>, A.M., Aguiar, A.L., 2014. The bifurcation of the Western Boundary Current System of the South </a:t>
            </a:r>
            <a:r>
              <a:rPr lang="en-US" sz="2000" dirty="0" err="1">
                <a:latin typeface="Arial" panose="020B0604020202020204" pitchFamily="34" charset="0"/>
                <a:cs typeface="Arial" panose="020B0604020202020204" pitchFamily="34" charset="0"/>
              </a:rPr>
              <a:t>Atrantic</a:t>
            </a:r>
            <a:r>
              <a:rPr lang="en-US" sz="2000" dirty="0">
                <a:latin typeface="Arial" panose="020B0604020202020204" pitchFamily="34" charset="0"/>
                <a:cs typeface="Arial" panose="020B0604020202020204" pitchFamily="34" charset="0"/>
              </a:rPr>
              <a:t> Ocean. Rev. Bras. </a:t>
            </a:r>
            <a:r>
              <a:rPr lang="en-US" sz="2000" dirty="0" err="1">
                <a:latin typeface="Arial" panose="020B0604020202020204" pitchFamily="34" charset="0"/>
                <a:cs typeface="Arial" panose="020B0604020202020204" pitchFamily="34" charset="0"/>
              </a:rPr>
              <a:t>Geofísica</a:t>
            </a:r>
            <a:r>
              <a:rPr lang="en-US" sz="2000" dirty="0">
                <a:latin typeface="Arial" panose="020B0604020202020204" pitchFamily="34" charset="0"/>
                <a:cs typeface="Arial" panose="020B0604020202020204" pitchFamily="34" charset="0"/>
              </a:rPr>
              <a:t> 32, 241–257. </a:t>
            </a:r>
            <a:endParaRPr lang="en-US" sz="2000" dirty="0" smtClean="0">
              <a:latin typeface="Arial" panose="020B0604020202020204" pitchFamily="34" charset="0"/>
              <a:cs typeface="Arial" panose="020B0604020202020204" pitchFamily="34" charset="0"/>
            </a:endParaRPr>
          </a:p>
        </p:txBody>
      </p:sp>
      <p:sp>
        <p:nvSpPr>
          <p:cNvPr id="20" name="object 18"/>
          <p:cNvSpPr txBox="1"/>
          <p:nvPr/>
        </p:nvSpPr>
        <p:spPr>
          <a:xfrm>
            <a:off x="840514" y="22895849"/>
            <a:ext cx="14565583" cy="1015663"/>
          </a:xfrm>
          <a:prstGeom prst="rect">
            <a:avLst/>
          </a:prstGeom>
        </p:spPr>
        <p:txBody>
          <a:bodyPr vert="horz" wrap="square" lIns="0" tIns="0" rIns="0" bIns="0" rtlCol="0">
            <a:spAutoFit/>
          </a:bodyPr>
          <a:lstStyle/>
          <a:p>
            <a:pPr marL="26684" algn="just"/>
            <a:r>
              <a:rPr sz="2200" dirty="0">
                <a:latin typeface="Arial" panose="020B0604020202020204" pitchFamily="34" charset="0"/>
                <a:cs typeface="Arial" panose="020B0604020202020204" pitchFamily="34" charset="0"/>
              </a:rPr>
              <a:t>Figure</a:t>
            </a:r>
            <a:r>
              <a:rPr sz="2200" spc="-30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1.</a:t>
            </a:r>
            <a:r>
              <a:rPr lang="pt-BR" sz="2200" spc="-305"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Study site. Colorbar represents local bathymetry in meters. Cabo </a:t>
            </a:r>
            <a:r>
              <a:rPr lang="en-US" sz="2200" dirty="0" smtClean="0">
                <a:latin typeface="Arial" panose="020B0604020202020204" pitchFamily="34" charset="0"/>
                <a:cs typeface="Arial" panose="020B0604020202020204" pitchFamily="34" charset="0"/>
              </a:rPr>
              <a:t>Frio, </a:t>
            </a:r>
            <a:r>
              <a:rPr lang="en-US" sz="2200" dirty="0">
                <a:latin typeface="Arial" panose="020B0604020202020204" pitchFamily="34" charset="0"/>
                <a:cs typeface="Arial" panose="020B0604020202020204" pitchFamily="34" charset="0"/>
              </a:rPr>
              <a:t>Trindade </a:t>
            </a:r>
            <a:r>
              <a:rPr lang="en-US" sz="2200" dirty="0" smtClean="0">
                <a:latin typeface="Arial" panose="020B0604020202020204" pitchFamily="34" charset="0"/>
                <a:cs typeface="Arial" panose="020B0604020202020204" pitchFamily="34" charset="0"/>
              </a:rPr>
              <a:t>Island and Vitória-Trindade Ridge are indicated </a:t>
            </a:r>
            <a:r>
              <a:rPr lang="en-US" sz="2200" dirty="0">
                <a:latin typeface="Arial" panose="020B0604020202020204" pitchFamily="34" charset="0"/>
                <a:cs typeface="Arial" panose="020B0604020202020204" pitchFamily="34" charset="0"/>
              </a:rPr>
              <a:t>by </a:t>
            </a:r>
            <a:r>
              <a:rPr lang="en-US" sz="2200" dirty="0" smtClean="0">
                <a:latin typeface="Arial" panose="020B0604020202020204" pitchFamily="34" charset="0"/>
                <a:cs typeface="Arial" panose="020B0604020202020204" pitchFamily="34" charset="0"/>
              </a:rPr>
              <a:t>CB, TI and VTR, respectively. </a:t>
            </a:r>
            <a:r>
              <a:rPr lang="en-US" sz="2200" dirty="0" smtClean="0">
                <a:latin typeface="Arial" panose="020B0604020202020204" pitchFamily="34" charset="0"/>
                <a:cs typeface="Arial" panose="020B0604020202020204" pitchFamily="34" charset="0"/>
              </a:rPr>
              <a:t>The black </a:t>
            </a:r>
            <a:r>
              <a:rPr lang="en-US" sz="2200" dirty="0" smtClean="0">
                <a:latin typeface="Arial" panose="020B0604020202020204" pitchFamily="34" charset="0"/>
                <a:cs typeface="Arial" panose="020B0604020202020204" pitchFamily="34" charset="0"/>
              </a:rPr>
              <a:t>line </a:t>
            </a:r>
            <a:r>
              <a:rPr lang="en-US" sz="2200" dirty="0">
                <a:latin typeface="Arial" panose="020B0604020202020204" pitchFamily="34" charset="0"/>
                <a:cs typeface="Arial" panose="020B0604020202020204" pitchFamily="34" charset="0"/>
              </a:rPr>
              <a:t>represents AX97 </a:t>
            </a:r>
            <a:r>
              <a:rPr lang="en-US" sz="2200" dirty="0" smtClean="0">
                <a:latin typeface="Arial" panose="020B0604020202020204" pitchFamily="34" charset="0"/>
                <a:cs typeface="Arial" panose="020B0604020202020204" pitchFamily="34" charset="0"/>
              </a:rPr>
              <a:t>reference transect </a:t>
            </a:r>
            <a:r>
              <a:rPr lang="en-US" sz="2200" dirty="0">
                <a:latin typeface="Arial" panose="020B0604020202020204" pitchFamily="34" charset="0"/>
                <a:cs typeface="Arial" panose="020B0604020202020204" pitchFamily="34" charset="0"/>
              </a:rPr>
              <a:t>and the blue line is the coastal transect </a:t>
            </a:r>
            <a:r>
              <a:rPr lang="en-US" sz="2200" dirty="0" smtClean="0">
                <a:latin typeface="Arial" panose="020B0604020202020204" pitchFamily="34" charset="0"/>
                <a:cs typeface="Arial" panose="020B0604020202020204" pitchFamily="34" charset="0"/>
              </a:rPr>
              <a:t>(CT).</a:t>
            </a:r>
            <a:endParaRPr sz="2200" dirty="0">
              <a:latin typeface="Arial" panose="020B0604020202020204" pitchFamily="34" charset="0"/>
              <a:cs typeface="Arial" panose="020B0604020202020204" pitchFamily="34" charset="0"/>
            </a:endParaRPr>
          </a:p>
        </p:txBody>
      </p:sp>
      <p:sp>
        <p:nvSpPr>
          <p:cNvPr id="74" name="object 72"/>
          <p:cNvSpPr txBox="1"/>
          <p:nvPr/>
        </p:nvSpPr>
        <p:spPr>
          <a:xfrm>
            <a:off x="840513" y="3084319"/>
            <a:ext cx="29972934" cy="3385542"/>
          </a:xfrm>
          <a:prstGeom prst="rect">
            <a:avLst/>
          </a:prstGeom>
        </p:spPr>
        <p:txBody>
          <a:bodyPr vert="horz" wrap="square" lIns="0" tIns="0" rIns="0" bIns="0" rtlCol="0">
            <a:spAutoFit/>
          </a:bodyPr>
          <a:lstStyle/>
          <a:p>
            <a:pPr marL="3063314" marR="10674" indent="-3031294" algn="ctr">
              <a:lnSpc>
                <a:spcPts val="4371"/>
              </a:lnSpc>
            </a:pPr>
            <a:endParaRPr lang="pt-BR" sz="3911" b="1" dirty="0">
              <a:latin typeface="Arial"/>
              <a:cs typeface="Arial"/>
            </a:endParaRPr>
          </a:p>
          <a:p>
            <a:pPr marL="3063314" marR="10674" indent="-3031294" algn="ctr">
              <a:lnSpc>
                <a:spcPts val="4371"/>
              </a:lnSpc>
            </a:pPr>
            <a:r>
              <a:rPr lang="pt-BR" sz="3911" b="1" dirty="0">
                <a:latin typeface="Arial"/>
                <a:cs typeface="Arial"/>
              </a:rPr>
              <a:t>THE IMPORTANCE OF ALTIMETRY DATA ON DECIPHERING BRAZIL CURRENT </a:t>
            </a:r>
            <a:r>
              <a:rPr lang="pt-BR" sz="3911" b="1" dirty="0" smtClean="0">
                <a:latin typeface="Arial"/>
                <a:cs typeface="Arial"/>
              </a:rPr>
              <a:t>CORE </a:t>
            </a:r>
            <a:r>
              <a:rPr lang="pt-BR" sz="3911" b="1" dirty="0">
                <a:latin typeface="Arial"/>
                <a:cs typeface="Arial"/>
              </a:rPr>
              <a:t>VELOCITIES AND CORRESPONDING VOLUME TRANSPORT</a:t>
            </a:r>
          </a:p>
          <a:p>
            <a:pPr marL="3063314" marR="10674" indent="-3031294" algn="ctr">
              <a:lnSpc>
                <a:spcPts val="4371"/>
              </a:lnSpc>
            </a:pPr>
            <a:r>
              <a:rPr lang="pt-BR" sz="3031" spc="31" dirty="0">
                <a:latin typeface="Arial"/>
                <a:cs typeface="Arial"/>
              </a:rPr>
              <a:t>Pita, </a:t>
            </a:r>
            <a:r>
              <a:rPr lang="pt-BR" sz="3031" spc="31" dirty="0" smtClean="0">
                <a:latin typeface="Arial"/>
                <a:cs typeface="Arial"/>
              </a:rPr>
              <a:t>I.I.C.</a:t>
            </a:r>
            <a:r>
              <a:rPr lang="pt-BR" sz="3031" spc="31" baseline="30000" dirty="0" smtClean="0">
                <a:latin typeface="Arial"/>
                <a:cs typeface="Arial"/>
              </a:rPr>
              <a:t>1,4</a:t>
            </a:r>
            <a:r>
              <a:rPr lang="pt-BR" sz="3031" spc="31" dirty="0" smtClean="0">
                <a:latin typeface="Arial"/>
                <a:cs typeface="Arial"/>
              </a:rPr>
              <a:t> </a:t>
            </a:r>
            <a:r>
              <a:rPr lang="en-AU" sz="3031" spc="31" dirty="0">
                <a:latin typeface="Arial"/>
                <a:cs typeface="Arial"/>
              </a:rPr>
              <a:t>; Cirano, M.</a:t>
            </a:r>
            <a:r>
              <a:rPr lang="en-AU" sz="3031" spc="31" baseline="30000" dirty="0">
                <a:latin typeface="Arial"/>
                <a:cs typeface="Arial"/>
              </a:rPr>
              <a:t>1</a:t>
            </a:r>
            <a:r>
              <a:rPr lang="en-AU" sz="3031" spc="31" dirty="0">
                <a:latin typeface="Arial"/>
                <a:cs typeface="Arial"/>
              </a:rPr>
              <a:t> ; Mata, M. M.</a:t>
            </a:r>
            <a:r>
              <a:rPr lang="en-AU" sz="3031" spc="31" baseline="30000" dirty="0">
                <a:latin typeface="Arial"/>
                <a:cs typeface="Arial"/>
              </a:rPr>
              <a:t>2</a:t>
            </a:r>
            <a:r>
              <a:rPr lang="en-AU" sz="3031" spc="31" dirty="0">
                <a:latin typeface="Arial"/>
                <a:cs typeface="Arial"/>
              </a:rPr>
              <a:t> ; Lima, M.</a:t>
            </a:r>
            <a:r>
              <a:rPr lang="en-AU" sz="3031" spc="31" baseline="30000" dirty="0">
                <a:latin typeface="Arial"/>
                <a:cs typeface="Arial"/>
              </a:rPr>
              <a:t>3</a:t>
            </a:r>
            <a:endParaRPr lang="pt-BR" sz="3031" dirty="0">
              <a:latin typeface="Arial"/>
              <a:cs typeface="Arial"/>
            </a:endParaRPr>
          </a:p>
          <a:p>
            <a:pPr marL="3063314" marR="10674" indent="-3031294" algn="ctr">
              <a:lnSpc>
                <a:spcPts val="4371"/>
              </a:lnSpc>
            </a:pPr>
            <a:r>
              <a:rPr lang="pt-BR" sz="2640" i="1" baseline="30000" dirty="0">
                <a:latin typeface="Arial"/>
                <a:cs typeface="Arial"/>
              </a:rPr>
              <a:t>1</a:t>
            </a:r>
            <a:r>
              <a:rPr lang="pt-BR" sz="2640" i="1" dirty="0">
                <a:latin typeface="Arial"/>
                <a:cs typeface="Arial"/>
              </a:rPr>
              <a:t>Postgraduate Program in Meteorology, Federal University of Rio de Janeiro (UFRJ), Brazil; </a:t>
            </a:r>
            <a:r>
              <a:rPr lang="pt-BR" sz="2640" i="1" baseline="30000" dirty="0">
                <a:latin typeface="Arial"/>
                <a:cs typeface="Arial"/>
              </a:rPr>
              <a:t>2 </a:t>
            </a:r>
            <a:r>
              <a:rPr lang="pt-BR" sz="2640" i="1" dirty="0">
                <a:latin typeface="Arial"/>
                <a:cs typeface="Arial"/>
              </a:rPr>
              <a:t>Postgraduate Program in </a:t>
            </a:r>
            <a:r>
              <a:rPr lang="pt-BR" sz="2640" i="1" dirty="0" smtClean="0">
                <a:latin typeface="Arial"/>
                <a:cs typeface="Arial"/>
              </a:rPr>
              <a:t>Physical, </a:t>
            </a:r>
            <a:r>
              <a:rPr lang="pt-BR" sz="2640" i="1" dirty="0">
                <a:latin typeface="Arial"/>
                <a:cs typeface="Arial"/>
              </a:rPr>
              <a:t>Chemical and Geological Oceanography, Federal University of </a:t>
            </a:r>
            <a:r>
              <a:rPr lang="pt-BR" sz="2640" i="1" dirty="0" smtClean="0">
                <a:latin typeface="Arial"/>
                <a:cs typeface="Arial"/>
              </a:rPr>
              <a:t>Rio Grande </a:t>
            </a:r>
            <a:r>
              <a:rPr lang="pt-BR" sz="2640" i="1" dirty="0">
                <a:latin typeface="Arial"/>
                <a:cs typeface="Arial"/>
              </a:rPr>
              <a:t>(FURG), Brazil; </a:t>
            </a:r>
            <a:r>
              <a:rPr lang="en-AU" sz="2640" i="1" baseline="30000" dirty="0" smtClean="0">
                <a:latin typeface="Arial"/>
                <a:cs typeface="Arial"/>
              </a:rPr>
              <a:t>3</a:t>
            </a:r>
            <a:r>
              <a:rPr lang="en-AU" sz="2640" i="1" dirty="0" smtClean="0">
                <a:latin typeface="Arial"/>
                <a:cs typeface="Arial"/>
              </a:rPr>
              <a:t> </a:t>
            </a:r>
            <a:r>
              <a:rPr lang="pt-BR" sz="2640" i="1" dirty="0" smtClean="0">
                <a:latin typeface="Arial"/>
                <a:cs typeface="Arial"/>
              </a:rPr>
              <a:t>I4sea, Brazil; </a:t>
            </a:r>
            <a:r>
              <a:rPr lang="pt-BR" sz="2640" i="1" baseline="30000" dirty="0" smtClean="0">
                <a:latin typeface="Arial"/>
                <a:cs typeface="Arial"/>
              </a:rPr>
              <a:t>4</a:t>
            </a:r>
            <a:r>
              <a:rPr lang="pt-BR" sz="2640" i="1" dirty="0" smtClean="0">
                <a:latin typeface="Arial"/>
                <a:cs typeface="Arial"/>
              </a:rPr>
              <a:t> ivenis.pita@gmail.com</a:t>
            </a:r>
            <a:endParaRPr lang="pt-BR" sz="2640" i="1" baseline="30000" dirty="0">
              <a:latin typeface="Arial"/>
              <a:cs typeface="Arial"/>
            </a:endParaRPr>
          </a:p>
        </p:txBody>
      </p:sp>
      <p:sp>
        <p:nvSpPr>
          <p:cNvPr id="82" name="object 17"/>
          <p:cNvSpPr txBox="1"/>
          <p:nvPr/>
        </p:nvSpPr>
        <p:spPr>
          <a:xfrm>
            <a:off x="16374418" y="34147876"/>
            <a:ext cx="14439030" cy="1444754"/>
          </a:xfrm>
          <a:prstGeom prst="rect">
            <a:avLst/>
          </a:prstGeom>
        </p:spPr>
        <p:txBody>
          <a:bodyPr vert="horz" wrap="square" lIns="0" tIns="0" rIns="0" bIns="0" rtlCol="0">
            <a:spAutoFit/>
          </a:bodyPr>
          <a:lstStyle/>
          <a:p>
            <a:pPr algn="just"/>
            <a:r>
              <a:rPr sz="2347" i="1" spc="-95" dirty="0">
                <a:latin typeface="Arial" panose="020B0604020202020204" pitchFamily="34" charset="0"/>
                <a:cs typeface="Arial" panose="020B0604020202020204" pitchFamily="34" charset="0"/>
              </a:rPr>
              <a:t>Figur</a:t>
            </a:r>
            <a:r>
              <a:rPr sz="2347" i="1" spc="-21" dirty="0">
                <a:latin typeface="Arial" panose="020B0604020202020204" pitchFamily="34" charset="0"/>
                <a:cs typeface="Arial" panose="020B0604020202020204" pitchFamily="34" charset="0"/>
              </a:rPr>
              <a:t>e</a:t>
            </a:r>
            <a:r>
              <a:rPr sz="2347" i="1" spc="-336" dirty="0">
                <a:latin typeface="Arial" panose="020B0604020202020204" pitchFamily="34" charset="0"/>
                <a:cs typeface="Arial" panose="020B0604020202020204" pitchFamily="34" charset="0"/>
              </a:rPr>
              <a:t> </a:t>
            </a:r>
            <a:r>
              <a:rPr lang="pt-BR" sz="2347" i="1" spc="-336" dirty="0">
                <a:latin typeface="Arial" panose="020B0604020202020204" pitchFamily="34" charset="0"/>
                <a:cs typeface="Arial" panose="020B0604020202020204" pitchFamily="34" charset="0"/>
              </a:rPr>
              <a:t>3</a:t>
            </a:r>
            <a:r>
              <a:rPr sz="2347" i="1" spc="-11" dirty="0">
                <a:latin typeface="Arial" panose="020B0604020202020204" pitchFamily="34" charset="0"/>
                <a:cs typeface="Arial" panose="020B0604020202020204" pitchFamily="34" charset="0"/>
              </a:rPr>
              <a:t>.</a:t>
            </a:r>
            <a:r>
              <a:rPr lang="pt-BR" sz="2347" i="1" spc="-11" dirty="0">
                <a:latin typeface="Arial" panose="020B0604020202020204" pitchFamily="34" charset="0"/>
                <a:cs typeface="Arial" panose="020B0604020202020204" pitchFamily="34" charset="0"/>
              </a:rPr>
              <a:t> </a:t>
            </a:r>
            <a:r>
              <a:rPr lang="en-AU" sz="2347" i="1" dirty="0" smtClean="0">
                <a:latin typeface="Arial" panose="020B0604020202020204" pitchFamily="34" charset="0"/>
                <a:cs typeface="Arial" panose="020B0604020202020204" pitchFamily="34" charset="0"/>
              </a:rPr>
              <a:t>Cumulative graphic of integrated volume transport (</a:t>
            </a:r>
            <a:r>
              <a:rPr lang="en-AU" sz="2347" i="1" dirty="0" smtClean="0">
                <a:latin typeface="Arial" panose="020B0604020202020204" pitchFamily="34" charset="0"/>
                <a:cs typeface="Arial" panose="020B0604020202020204" pitchFamily="34" charset="0"/>
              </a:rPr>
              <a:t>from the </a:t>
            </a:r>
            <a:r>
              <a:rPr lang="en-AU" sz="2347" i="1" dirty="0" smtClean="0">
                <a:latin typeface="Arial" panose="020B0604020202020204" pitchFamily="34" charset="0"/>
                <a:cs typeface="Arial" panose="020B0604020202020204" pitchFamily="34" charset="0"/>
              </a:rPr>
              <a:t>surface up to isopycnal reference of ) of resultant volume (Sv) flowing across AX97 transect during Cruise Period. MOVAR, AVISO and ATOBA are represented (a-, b- and c-, respectively). Vertical lines represent the standard deviation for each point where the velocity was estimated. Negative values indicate a southward transport.</a:t>
            </a:r>
            <a:endParaRPr sz="2347" i="1" dirty="0">
              <a:latin typeface="Arial"/>
              <a:cs typeface="Arial"/>
            </a:endParaRPr>
          </a:p>
        </p:txBody>
      </p:sp>
      <p:pic>
        <p:nvPicPr>
          <p:cNvPr id="1028" name="Picture 4" descr="Resultado de image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6499" y="678438"/>
            <a:ext cx="6132650" cy="26185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0827" y="582448"/>
            <a:ext cx="1893779" cy="2772749"/>
          </a:xfrm>
          <a:prstGeom prst="rect">
            <a:avLst/>
          </a:prstGeom>
        </p:spPr>
      </p:pic>
      <p:pic>
        <p:nvPicPr>
          <p:cNvPr id="29" name="Picture 8" descr="Image result for furg logo"/>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684305" y="625531"/>
            <a:ext cx="2368578" cy="2374007"/>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p:nvPr/>
        </p:nvSpPr>
        <p:spPr>
          <a:xfrm>
            <a:off x="16243931" y="7391309"/>
            <a:ext cx="14820637" cy="1095685"/>
          </a:xfrm>
          <a:prstGeom prst="rect">
            <a:avLst/>
          </a:prstGeom>
        </p:spPr>
        <p:txBody>
          <a:bodyPr vert="horz" wrap="square" lIns="0" tIns="0" rIns="0" bIns="0" rtlCol="0">
            <a:spAutoFit/>
          </a:bodyPr>
          <a:lstStyle/>
          <a:p>
            <a:pPr marL="26684" algn="ctr"/>
            <a:r>
              <a:rPr lang="pt-BR" sz="3600" b="1" spc="21" dirty="0">
                <a:latin typeface="Arial"/>
                <a:cs typeface="Arial"/>
              </a:rPr>
              <a:t>RESULTS AND DISCUSSION</a:t>
            </a:r>
            <a:endParaRPr lang="pt-BR" sz="3600" dirty="0">
              <a:latin typeface="Arial"/>
              <a:cs typeface="Arial"/>
            </a:endParaRPr>
          </a:p>
          <a:p>
            <a:pPr marL="26684" algn="ctr"/>
            <a:endParaRPr sz="3520" dirty="0">
              <a:latin typeface="Arial"/>
              <a:cs typeface="Arial"/>
            </a:endParaRPr>
          </a:p>
        </p:txBody>
      </p:sp>
      <p:sp>
        <p:nvSpPr>
          <p:cNvPr id="22" name="object 7"/>
          <p:cNvSpPr txBox="1"/>
          <p:nvPr/>
        </p:nvSpPr>
        <p:spPr>
          <a:xfrm>
            <a:off x="16243932" y="16613392"/>
            <a:ext cx="14820637" cy="5755422"/>
          </a:xfrm>
          <a:prstGeom prst="rect">
            <a:avLst/>
          </a:prstGeom>
        </p:spPr>
        <p:txBody>
          <a:bodyPr vert="horz" wrap="square" lIns="0" tIns="0" rIns="0" bIns="0" rtlCol="0">
            <a:spAutoFit/>
          </a:bodyPr>
          <a:lstStyle/>
          <a:p>
            <a:pPr algn="just" defTabSz="1053983"/>
            <a:r>
              <a:rPr lang="en-US" sz="3400" dirty="0">
                <a:latin typeface="Arial" panose="020B0604020202020204" pitchFamily="34" charset="0"/>
                <a:cs typeface="Arial" panose="020B0604020202020204" pitchFamily="34" charset="0"/>
              </a:rPr>
              <a:t>	The BC mean surface velocity is -0.18 ± 0.26, -0.21 ± 0.12 and -0.15 ± 0.17 </a:t>
            </a:r>
            <a:r>
              <a:rPr lang="en-US" sz="3400" dirty="0" smtClean="0">
                <a:latin typeface="Arial" panose="020B0604020202020204" pitchFamily="34" charset="0"/>
                <a:cs typeface="Arial" panose="020B0604020202020204" pitchFamily="34" charset="0"/>
              </a:rPr>
              <a:t>m s</a:t>
            </a:r>
            <a:r>
              <a:rPr lang="en-US" sz="3400" baseline="30000" dirty="0" smtClean="0">
                <a:latin typeface="Arial" panose="020B0604020202020204" pitchFamily="34" charset="0"/>
                <a:cs typeface="Arial" panose="020B0604020202020204" pitchFamily="34" charset="0"/>
              </a:rPr>
              <a:t>-1 </a:t>
            </a:r>
            <a:r>
              <a:rPr lang="en-US" sz="3400" dirty="0">
                <a:latin typeface="Arial" panose="020B0604020202020204" pitchFamily="34" charset="0"/>
                <a:cs typeface="Arial" panose="020B0604020202020204" pitchFamily="34" charset="0"/>
              </a:rPr>
              <a:t>for the MOVAR, ATOBA and AVISO data, respectively. </a:t>
            </a:r>
            <a:r>
              <a:rPr lang="en-US" sz="3400" dirty="0" smtClean="0">
                <a:latin typeface="Arial" panose="020B0604020202020204" pitchFamily="34" charset="0"/>
                <a:cs typeface="Arial" panose="020B0604020202020204" pitchFamily="34" charset="0"/>
              </a:rPr>
              <a:t>In </a:t>
            </a:r>
            <a:r>
              <a:rPr lang="en-US" sz="3400" dirty="0">
                <a:latin typeface="Arial" panose="020B0604020202020204" pitchFamily="34" charset="0"/>
                <a:cs typeface="Arial" panose="020B0604020202020204" pitchFamily="34" charset="0"/>
              </a:rPr>
              <a:t>51% of the 43 </a:t>
            </a:r>
            <a:r>
              <a:rPr lang="en-US" sz="3400" dirty="0" smtClean="0">
                <a:latin typeface="Arial" panose="020B0604020202020204" pitchFamily="34" charset="0"/>
                <a:cs typeface="Arial" panose="020B0604020202020204" pitchFamily="34" charset="0"/>
              </a:rPr>
              <a:t>cruises, the </a:t>
            </a:r>
            <a:r>
              <a:rPr lang="en-US" sz="3400" dirty="0">
                <a:latin typeface="Arial" panose="020B0604020202020204" pitchFamily="34" charset="0"/>
                <a:cs typeface="Arial" panose="020B0604020202020204" pitchFamily="34" charset="0"/>
              </a:rPr>
              <a:t>BC surface core was observed at coastal areas (onshore of the AX97 domain) for at least one of altimetry </a:t>
            </a:r>
            <a:r>
              <a:rPr lang="en-US" sz="3400" dirty="0" smtClean="0">
                <a:latin typeface="Arial" panose="020B0604020202020204" pitchFamily="34" charset="0"/>
                <a:cs typeface="Arial" panose="020B0604020202020204" pitchFamily="34" charset="0"/>
              </a:rPr>
              <a:t>products (Table 1). </a:t>
            </a:r>
            <a:r>
              <a:rPr lang="en-US" sz="3400" dirty="0">
                <a:latin typeface="Arial" panose="020B0604020202020204" pitchFamily="34" charset="0"/>
                <a:cs typeface="Arial" panose="020B0604020202020204" pitchFamily="34" charset="0"/>
              </a:rPr>
              <a:t>The analysis of the BC flow indicates that along the AX97 transect, the mean volume transport is -2.66 ± 3.52 Sv for the MOVAR data, -6.28 ± 9.54 Sv for the AVISO data, and -5.16 ± 7.64 Sv for the ATOBA data. The values obtained by coupling altimetry and MOVAR datasets are supported by a series of previous </a:t>
            </a:r>
            <a:r>
              <a:rPr lang="en-US" sz="3400" dirty="0" smtClean="0">
                <a:latin typeface="Arial" panose="020B0604020202020204" pitchFamily="34" charset="0"/>
                <a:cs typeface="Arial" panose="020B0604020202020204" pitchFamily="34" charset="0"/>
              </a:rPr>
              <a:t>studies </a:t>
            </a:r>
            <a:r>
              <a:rPr lang="en-US" sz="3400" dirty="0" smtClean="0">
                <a:latin typeface="Arial" panose="020B0604020202020204" pitchFamily="34" charset="0"/>
                <a:cs typeface="Arial" panose="020B0604020202020204" pitchFamily="34" charset="0"/>
              </a:rPr>
              <a:t>that estimated a mean transport between 2.3 and 5.5 Sv (Signorini, 1978; Lima et al., 1996; da Silveira et al, 2008; Mata et al, 2012; Pereira et al, 2014; Lima et al, 2016).</a:t>
            </a:r>
            <a:endParaRPr lang="pt-BR" sz="3400" spc="3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7"/>
          <a:srcRect l="5819" t="4357" r="3503" b="6460"/>
          <a:stretch/>
        </p:blipFill>
        <p:spPr>
          <a:xfrm>
            <a:off x="840513" y="15939105"/>
            <a:ext cx="14693110" cy="6389685"/>
          </a:xfrm>
          <a:prstGeom prst="rect">
            <a:avLst/>
          </a:prstGeom>
        </p:spPr>
      </p:pic>
      <p:pic>
        <p:nvPicPr>
          <p:cNvPr id="14" name="Picture 13"/>
          <p:cNvPicPr>
            <a:picLocks noChangeAspect="1"/>
          </p:cNvPicPr>
          <p:nvPr/>
        </p:nvPicPr>
        <p:blipFill rotWithShape="1">
          <a:blip r:embed="rId8"/>
          <a:srcRect l="7895" t="2767" r="8658" b="1574"/>
          <a:stretch/>
        </p:blipFill>
        <p:spPr>
          <a:xfrm>
            <a:off x="16243932" y="7862809"/>
            <a:ext cx="14691604" cy="7469607"/>
          </a:xfrm>
          <a:prstGeom prst="rect">
            <a:avLst/>
          </a:prstGeom>
        </p:spPr>
      </p:pic>
      <p:sp>
        <p:nvSpPr>
          <p:cNvPr id="30" name="object 18"/>
          <p:cNvSpPr txBox="1"/>
          <p:nvPr/>
        </p:nvSpPr>
        <p:spPr>
          <a:xfrm>
            <a:off x="16374418" y="15280852"/>
            <a:ext cx="14439030" cy="1015663"/>
          </a:xfrm>
          <a:prstGeom prst="rect">
            <a:avLst/>
          </a:prstGeom>
        </p:spPr>
        <p:txBody>
          <a:bodyPr vert="horz" wrap="square" lIns="0" tIns="0" rIns="0" bIns="0" rtlCol="0">
            <a:spAutoFit/>
          </a:bodyPr>
          <a:lstStyle/>
          <a:p>
            <a:pPr marL="26684" algn="just"/>
            <a:r>
              <a:rPr sz="2200" dirty="0">
                <a:latin typeface="Arial" panose="020B0604020202020204" pitchFamily="34" charset="0"/>
                <a:cs typeface="Arial" panose="020B0604020202020204" pitchFamily="34" charset="0"/>
              </a:rPr>
              <a:t>Figure</a:t>
            </a:r>
            <a:r>
              <a:rPr sz="2200" spc="-305"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2</a:t>
            </a:r>
            <a:r>
              <a:rPr sz="2200" dirty="0" smtClean="0">
                <a:latin typeface="Arial" panose="020B0604020202020204" pitchFamily="34" charset="0"/>
                <a:cs typeface="Arial" panose="020B0604020202020204" pitchFamily="34" charset="0"/>
              </a:rPr>
              <a:t>.</a:t>
            </a:r>
            <a:r>
              <a:rPr lang="pt-BR" sz="2200" spc="-305"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Cross-component </a:t>
            </a:r>
            <a:r>
              <a:rPr lang="en-US" sz="2200" dirty="0" smtClean="0">
                <a:latin typeface="Arial" panose="020B0604020202020204" pitchFamily="34" charset="0"/>
                <a:cs typeface="Arial" panose="020B0604020202020204" pitchFamily="34" charset="0"/>
              </a:rPr>
              <a:t>of the surface velocity for coastal and AX97 transects. a- and b- (c- and d-) are mean surface velocity and respectively variability for total period (cruise period). Solid (dashed) line represents AX97 (coastal transect). Negative values indicate southward flow.</a:t>
            </a:r>
            <a:endParaRPr sz="2200"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3761597822"/>
              </p:ext>
            </p:extLst>
          </p:nvPr>
        </p:nvGraphicFramePr>
        <p:xfrm>
          <a:off x="16374417" y="24497714"/>
          <a:ext cx="14165720" cy="1369695"/>
        </p:xfrm>
        <a:graphic>
          <a:graphicData uri="http://schemas.openxmlformats.org/drawingml/2006/table">
            <a:tbl>
              <a:tblPr firstRow="1" firstCol="1" bandRow="1">
                <a:tableStyleId>{073A0DAA-6AF3-43AB-8588-CEC1D06C72B9}</a:tableStyleId>
              </a:tblPr>
              <a:tblGrid>
                <a:gridCol w="3541430">
                  <a:extLst>
                    <a:ext uri="{9D8B030D-6E8A-4147-A177-3AD203B41FA5}">
                      <a16:colId xmlns:a16="http://schemas.microsoft.com/office/drawing/2014/main" val="2428220957"/>
                    </a:ext>
                  </a:extLst>
                </a:gridCol>
                <a:gridCol w="3541430">
                  <a:extLst>
                    <a:ext uri="{9D8B030D-6E8A-4147-A177-3AD203B41FA5}">
                      <a16:colId xmlns:a16="http://schemas.microsoft.com/office/drawing/2014/main" val="1495291746"/>
                    </a:ext>
                  </a:extLst>
                </a:gridCol>
                <a:gridCol w="3541430">
                  <a:extLst>
                    <a:ext uri="{9D8B030D-6E8A-4147-A177-3AD203B41FA5}">
                      <a16:colId xmlns:a16="http://schemas.microsoft.com/office/drawing/2014/main" val="2475919153"/>
                    </a:ext>
                  </a:extLst>
                </a:gridCol>
                <a:gridCol w="3541430">
                  <a:extLst>
                    <a:ext uri="{9D8B030D-6E8A-4147-A177-3AD203B41FA5}">
                      <a16:colId xmlns:a16="http://schemas.microsoft.com/office/drawing/2014/main" val="3230990403"/>
                    </a:ext>
                  </a:extLst>
                </a:gridCol>
              </a:tblGrid>
              <a:tr h="251178">
                <a:tc>
                  <a:txBody>
                    <a:bodyPr/>
                    <a:lstStyle/>
                    <a:p>
                      <a:pPr algn="ctr">
                        <a:lnSpc>
                          <a:spcPct val="107000"/>
                        </a:lnSpc>
                        <a:spcAft>
                          <a:spcPts val="0"/>
                        </a:spcAft>
                      </a:pPr>
                      <a:r>
                        <a:rPr lang="en-US" sz="2400" dirty="0">
                          <a:effectLst/>
                          <a:latin typeface="Arial" panose="020B0604020202020204" pitchFamily="34" charset="0"/>
                          <a:cs typeface="Arial" panose="020B0604020202020204" pitchFamily="34" charset="0"/>
                        </a:rPr>
                        <a:t> </a:t>
                      </a:r>
                      <a:endParaRPr lang="pt-BR"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800" cap="all" dirty="0">
                          <a:effectLst/>
                          <a:latin typeface="Arial" panose="020B0604020202020204" pitchFamily="34" charset="0"/>
                          <a:cs typeface="Arial" panose="020B0604020202020204" pitchFamily="34" charset="0"/>
                        </a:rPr>
                        <a:t>AX97</a:t>
                      </a:r>
                      <a:endParaRPr lang="pt-BR"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800" cap="all" dirty="0">
                          <a:effectLst/>
                          <a:latin typeface="Arial" panose="020B0604020202020204" pitchFamily="34" charset="0"/>
                          <a:cs typeface="Arial" panose="020B0604020202020204" pitchFamily="34" charset="0"/>
                        </a:rPr>
                        <a:t>COASTAL</a:t>
                      </a:r>
                      <a:endParaRPr lang="pt-BR"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800" cap="all" dirty="0">
                          <a:effectLst/>
                          <a:latin typeface="Arial" panose="020B0604020202020204" pitchFamily="34" charset="0"/>
                          <a:cs typeface="Arial" panose="020B0604020202020204" pitchFamily="34" charset="0"/>
                        </a:rPr>
                        <a:t>AX97/COASTAL</a:t>
                      </a:r>
                      <a:endParaRPr lang="pt-BR"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3602432"/>
                  </a:ext>
                </a:extLst>
              </a:tr>
              <a:tr h="344214">
                <a:tc>
                  <a:txBody>
                    <a:bodyPr/>
                    <a:lstStyle/>
                    <a:p>
                      <a:pPr algn="ctr">
                        <a:lnSpc>
                          <a:spcPct val="107000"/>
                        </a:lnSpc>
                        <a:spcAft>
                          <a:spcPts val="0"/>
                        </a:spcAft>
                      </a:pPr>
                      <a:r>
                        <a:rPr lang="en-US" sz="2800" cap="all" dirty="0" smtClean="0">
                          <a:effectLst/>
                          <a:latin typeface="Arial" panose="020B0604020202020204" pitchFamily="34" charset="0"/>
                          <a:cs typeface="Arial" panose="020B0604020202020204" pitchFamily="34" charset="0"/>
                        </a:rPr>
                        <a:t>CRUISES (weeks)</a:t>
                      </a:r>
                      <a:endParaRPr lang="pt-BR"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21 (314)</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11 (101)</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11 (106)</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3648607"/>
                  </a:ext>
                </a:extLst>
              </a:tr>
              <a:tr h="344214">
                <a:tc>
                  <a:txBody>
                    <a:bodyPr/>
                    <a:lstStyle/>
                    <a:p>
                      <a:pPr algn="ctr">
                        <a:lnSpc>
                          <a:spcPct val="107000"/>
                        </a:lnSpc>
                        <a:spcAft>
                          <a:spcPts val="0"/>
                        </a:spcAft>
                      </a:pPr>
                      <a:r>
                        <a:rPr lang="en-US" sz="2800" cap="all" dirty="0">
                          <a:effectLst/>
                          <a:latin typeface="Arial" panose="020B0604020202020204" pitchFamily="34" charset="0"/>
                          <a:cs typeface="Arial" panose="020B0604020202020204" pitchFamily="34" charset="0"/>
                        </a:rPr>
                        <a:t>FREQUENCY (%)</a:t>
                      </a:r>
                      <a:endParaRPr lang="pt-BR"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49 (60)</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25.5 (20)</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600" dirty="0" smtClean="0">
                          <a:effectLst/>
                          <a:latin typeface="Arial" panose="020B0604020202020204" pitchFamily="34" charset="0"/>
                          <a:cs typeface="Arial" panose="020B0604020202020204" pitchFamily="34" charset="0"/>
                        </a:rPr>
                        <a:t>25.5 (20)</a:t>
                      </a:r>
                      <a:endParaRPr lang="pt-BR"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586409"/>
                  </a:ext>
                </a:extLst>
              </a:tr>
            </a:tbl>
          </a:graphicData>
        </a:graphic>
      </p:graphicFrame>
      <p:sp>
        <p:nvSpPr>
          <p:cNvPr id="25" name="Rectangle 24"/>
          <p:cNvSpPr/>
          <p:nvPr/>
        </p:nvSpPr>
        <p:spPr>
          <a:xfrm>
            <a:off x="16243931" y="22582948"/>
            <a:ext cx="14691606" cy="1785104"/>
          </a:xfrm>
          <a:prstGeom prst="rect">
            <a:avLst/>
          </a:prstGeom>
        </p:spPr>
        <p:txBody>
          <a:bodyPr wrap="square">
            <a:spAutoFit/>
          </a:bodyPr>
          <a:lstStyle/>
          <a:p>
            <a:pPr algn="just"/>
            <a:r>
              <a:rPr lang="en-US" sz="2200" dirty="0" smtClean="0">
                <a:latin typeface="Arial" panose="020B0604020202020204" pitchFamily="34" charset="0"/>
                <a:ea typeface="Calibri" panose="020F0502020204030204" pitchFamily="34" charset="0"/>
              </a:rPr>
              <a:t>Table 1. </a:t>
            </a:r>
            <a:r>
              <a:rPr lang="en-US" sz="2200" dirty="0" smtClean="0">
                <a:latin typeface="Arial" panose="020B0604020202020204" pitchFamily="34" charset="0"/>
                <a:ea typeface="Calibri" panose="020F0502020204030204" pitchFamily="34" charset="0"/>
              </a:rPr>
              <a:t>The p</a:t>
            </a:r>
            <a:r>
              <a:rPr lang="en-US" sz="2200" dirty="0" smtClean="0">
                <a:latin typeface="Arial" panose="020B0604020202020204" pitchFamily="34" charset="0"/>
                <a:cs typeface="Arial" panose="020B0604020202020204" pitchFamily="34" charset="0"/>
              </a:rPr>
              <a:t>osition </a:t>
            </a:r>
            <a:r>
              <a:rPr lang="en-US" sz="2200" dirty="0">
                <a:latin typeface="Arial" panose="020B0604020202020204" pitchFamily="34" charset="0"/>
                <a:cs typeface="Arial" panose="020B0604020202020204" pitchFamily="34" charset="0"/>
              </a:rPr>
              <a:t>of </a:t>
            </a:r>
            <a:r>
              <a:rPr lang="en-US" sz="2200" dirty="0" smtClean="0">
                <a:latin typeface="Arial" panose="020B0604020202020204" pitchFamily="34" charset="0"/>
                <a:cs typeface="Arial" panose="020B0604020202020204" pitchFamily="34" charset="0"/>
              </a:rPr>
              <a:t>the BC </a:t>
            </a:r>
            <a:r>
              <a:rPr lang="en-US" sz="2200" dirty="0">
                <a:latin typeface="Arial" panose="020B0604020202020204" pitchFamily="34" charset="0"/>
                <a:cs typeface="Arial" panose="020B0604020202020204" pitchFamily="34" charset="0"/>
              </a:rPr>
              <a:t>core and its frequency of occurrence based on </a:t>
            </a:r>
            <a:r>
              <a:rPr lang="en-US" sz="2200" dirty="0" smtClean="0">
                <a:latin typeface="Arial" panose="020B0604020202020204" pitchFamily="34" charset="0"/>
                <a:cs typeface="Arial" panose="020B0604020202020204" pitchFamily="34" charset="0"/>
              </a:rPr>
              <a:t>the cruise period </a:t>
            </a:r>
            <a:r>
              <a:rPr lang="en-US" sz="2200" dirty="0">
                <a:latin typeface="Arial" panose="020B0604020202020204" pitchFamily="34" charset="0"/>
                <a:cs typeface="Arial" panose="020B0604020202020204" pitchFamily="34" charset="0"/>
              </a:rPr>
              <a:t>analysis</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ea typeface="Calibri" panose="020F0502020204030204" pitchFamily="34" charset="0"/>
              </a:rPr>
              <a:t>Total period analysis </a:t>
            </a:r>
            <a:r>
              <a:rPr lang="en-US" sz="2200" dirty="0" smtClean="0">
                <a:latin typeface="Arial" panose="020B0604020202020204" pitchFamily="34" charset="0"/>
                <a:ea typeface="Calibri" panose="020F0502020204030204" pitchFamily="34" charset="0"/>
              </a:rPr>
              <a:t>is</a:t>
            </a:r>
            <a:r>
              <a:rPr lang="en-US" sz="2200" dirty="0" smtClean="0">
                <a:latin typeface="Arial" panose="020B0604020202020204" pitchFamily="34" charset="0"/>
                <a:ea typeface="Calibri" panose="020F0502020204030204" pitchFamily="34" charset="0"/>
              </a:rPr>
              <a:t> </a:t>
            </a:r>
            <a:r>
              <a:rPr lang="en-US" sz="2200" dirty="0" smtClean="0">
                <a:latin typeface="Arial" panose="020B0604020202020204" pitchFamily="34" charset="0"/>
                <a:ea typeface="Calibri" panose="020F0502020204030204" pitchFamily="34" charset="0"/>
              </a:rPr>
              <a:t>shown </a:t>
            </a:r>
            <a:r>
              <a:rPr lang="en-US" sz="2200" dirty="0">
                <a:latin typeface="Arial" panose="020B0604020202020204" pitchFamily="34" charset="0"/>
                <a:ea typeface="Calibri" panose="020F0502020204030204" pitchFamily="34" charset="0"/>
              </a:rPr>
              <a:t>in </a:t>
            </a:r>
            <a:r>
              <a:rPr lang="en-US" sz="2200" dirty="0" smtClean="0">
                <a:latin typeface="Arial" panose="020B0604020202020204" pitchFamily="34" charset="0"/>
                <a:ea typeface="Calibri" panose="020F0502020204030204" pitchFamily="34" charset="0"/>
              </a:rPr>
              <a:t>parentheses.</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"AX97" column represents events where both altimetry data diagnosed </a:t>
            </a:r>
            <a:r>
              <a:rPr lang="en-US" sz="2200" dirty="0" smtClean="0">
                <a:latin typeface="Arial" panose="020B0604020202020204" pitchFamily="34" charset="0"/>
                <a:cs typeface="Arial" panose="020B0604020202020204" pitchFamily="34" charset="0"/>
              </a:rPr>
              <a:t>the BC </a:t>
            </a:r>
            <a:r>
              <a:rPr lang="en-US" sz="2200" dirty="0">
                <a:latin typeface="Arial" panose="020B0604020202020204" pitchFamily="34" charset="0"/>
                <a:cs typeface="Arial" panose="020B0604020202020204" pitchFamily="34" charset="0"/>
              </a:rPr>
              <a:t>core along AX97 transect. "Coastal" column counts the cruises periods where BC's core was observed </a:t>
            </a:r>
            <a:r>
              <a:rPr lang="en-US" sz="2200" dirty="0" smtClean="0">
                <a:latin typeface="Arial" panose="020B0604020202020204" pitchFamily="34" charset="0"/>
                <a:cs typeface="Arial" panose="020B0604020202020204" pitchFamily="34" charset="0"/>
              </a:rPr>
              <a:t>at the </a:t>
            </a:r>
            <a:r>
              <a:rPr lang="en-US" sz="2200" dirty="0">
                <a:latin typeface="Arial" panose="020B0604020202020204" pitchFamily="34" charset="0"/>
                <a:cs typeface="Arial" panose="020B0604020202020204" pitchFamily="34" charset="0"/>
              </a:rPr>
              <a:t>coastal transect by both altimetry data. The last column indicates the events where only one of </a:t>
            </a:r>
            <a:r>
              <a:rPr lang="en-US" sz="2200" dirty="0" smtClean="0">
                <a:latin typeface="Arial" panose="020B0604020202020204" pitchFamily="34" charset="0"/>
                <a:cs typeface="Arial" panose="020B0604020202020204" pitchFamily="34" charset="0"/>
              </a:rPr>
              <a:t>the altimetry </a:t>
            </a:r>
            <a:r>
              <a:rPr lang="en-US" sz="2200" dirty="0">
                <a:latin typeface="Arial" panose="020B0604020202020204" pitchFamily="34" charset="0"/>
                <a:cs typeface="Arial" panose="020B0604020202020204" pitchFamily="34" charset="0"/>
              </a:rPr>
              <a:t>data </a:t>
            </a:r>
            <a:r>
              <a:rPr lang="en-US" sz="2200" dirty="0" smtClean="0">
                <a:latin typeface="Arial" panose="020B0604020202020204" pitchFamily="34" charset="0"/>
                <a:cs typeface="Arial" panose="020B0604020202020204" pitchFamily="34" charset="0"/>
              </a:rPr>
              <a:t>captured the </a:t>
            </a:r>
            <a:r>
              <a:rPr lang="en-US" sz="2200" dirty="0">
                <a:latin typeface="Arial" panose="020B0604020202020204" pitchFamily="34" charset="0"/>
                <a:cs typeface="Arial" panose="020B0604020202020204" pitchFamily="34" charset="0"/>
              </a:rPr>
              <a:t>BC core along AX97 transect.</a:t>
            </a:r>
            <a:endParaRPr lang="pt-BR" sz="2200"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rotWithShape="1">
          <a:blip r:embed="rId9"/>
          <a:srcRect l="8463" t="4828" r="8372" b="1685"/>
          <a:stretch/>
        </p:blipFill>
        <p:spPr>
          <a:xfrm>
            <a:off x="16374419" y="26423354"/>
            <a:ext cx="14439028" cy="7759292"/>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00975" y="684450"/>
            <a:ext cx="6078124" cy="2361005"/>
          </a:xfrm>
          <a:prstGeom prst="rect">
            <a:avLst/>
          </a:prstGeom>
        </p:spPr>
      </p:pic>
    </p:spTree>
    <p:extLst>
      <p:ext uri="{BB962C8B-B14F-4D97-AF65-F5344CB8AC3E}">
        <p14:creationId xmlns:p14="http://schemas.microsoft.com/office/powerpoint/2010/main" val="89344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553</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Tema do Office</vt:lpstr>
      <vt:lpstr>PowerPoint Presentation</vt:lpstr>
    </vt:vector>
  </TitlesOfParts>
  <Company>ASAV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Fernanda Luft de Souza</dc:creator>
  <cp:lastModifiedBy>Ivenis Pita</cp:lastModifiedBy>
  <cp:revision>84</cp:revision>
  <dcterms:created xsi:type="dcterms:W3CDTF">2016-09-13T21:17:03Z</dcterms:created>
  <dcterms:modified xsi:type="dcterms:W3CDTF">2018-06-06T16:43:22Z</dcterms:modified>
</cp:coreProperties>
</file>