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8" r:id="rId4"/>
  </p:sldMasterIdLst>
  <p:notesMasterIdLst>
    <p:notesMasterId r:id="rId9"/>
  </p:notesMasterIdLst>
  <p:handoutMasterIdLst>
    <p:handoutMasterId r:id="rId10"/>
  </p:handoutMasterIdLst>
  <p:sldIdLst>
    <p:sldId id="256" r:id="rId5"/>
    <p:sldId id="267" r:id="rId6"/>
    <p:sldId id="271" r:id="rId7"/>
    <p:sldId id="270" r:id="rId8"/>
  </p:sldIdLst>
  <p:sldSz cx="9144000" cy="5143500" type="screen16x9"/>
  <p:notesSz cx="7023100" cy="9309100"/>
  <p:defaultTextStyle>
    <a:defPPr>
      <a:defRPr lang="en-GB"/>
    </a:defPPr>
    <a:lvl1pPr algn="l" rtl="0" fontAlgn="base">
      <a:spcBef>
        <a:spcPct val="0"/>
      </a:spcBef>
      <a:spcAft>
        <a:spcPct val="0"/>
      </a:spcAft>
      <a:defRPr kern="1200">
        <a:solidFill>
          <a:schemeClr val="tx1"/>
        </a:solidFill>
        <a:latin typeface="Verdana" pitchFamily="34" charset="0"/>
        <a:ea typeface="+mn-ea"/>
        <a:cs typeface="+mn-cs"/>
      </a:defRPr>
    </a:lvl1pPr>
    <a:lvl2pPr marL="457200" algn="l" rtl="0" fontAlgn="base">
      <a:spcBef>
        <a:spcPct val="0"/>
      </a:spcBef>
      <a:spcAft>
        <a:spcPct val="0"/>
      </a:spcAft>
      <a:defRPr kern="1200">
        <a:solidFill>
          <a:schemeClr val="tx1"/>
        </a:solidFill>
        <a:latin typeface="Verdana" pitchFamily="34" charset="0"/>
        <a:ea typeface="+mn-ea"/>
        <a:cs typeface="+mn-cs"/>
      </a:defRPr>
    </a:lvl2pPr>
    <a:lvl3pPr marL="914400" algn="l" rtl="0" fontAlgn="base">
      <a:spcBef>
        <a:spcPct val="0"/>
      </a:spcBef>
      <a:spcAft>
        <a:spcPct val="0"/>
      </a:spcAft>
      <a:defRPr kern="1200">
        <a:solidFill>
          <a:schemeClr val="tx1"/>
        </a:solidFill>
        <a:latin typeface="Verdana" pitchFamily="34" charset="0"/>
        <a:ea typeface="+mn-ea"/>
        <a:cs typeface="+mn-cs"/>
      </a:defRPr>
    </a:lvl3pPr>
    <a:lvl4pPr marL="1371600" algn="l" rtl="0" fontAlgn="base">
      <a:spcBef>
        <a:spcPct val="0"/>
      </a:spcBef>
      <a:spcAft>
        <a:spcPct val="0"/>
      </a:spcAft>
      <a:defRPr kern="1200">
        <a:solidFill>
          <a:schemeClr val="tx1"/>
        </a:solidFill>
        <a:latin typeface="Verdana" pitchFamily="34" charset="0"/>
        <a:ea typeface="+mn-ea"/>
        <a:cs typeface="+mn-cs"/>
      </a:defRPr>
    </a:lvl4pPr>
    <a:lvl5pPr marL="1828800" algn="l" rtl="0" fontAlgn="base">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7222"/>
    <a:srgbClr val="00338D"/>
    <a:srgbClr val="0098DB"/>
    <a:srgbClr val="00549F"/>
    <a:srgbClr val="FDC82F"/>
    <a:srgbClr val="D0103A"/>
    <a:srgbClr val="008542"/>
    <a:srgbClr val="82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32" autoAdjust="0"/>
    <p:restoredTop sz="82299" autoAdjust="0"/>
  </p:normalViewPr>
  <p:slideViewPr>
    <p:cSldViewPr snapToGrid="0">
      <p:cViewPr varScale="1">
        <p:scale>
          <a:sx n="73" d="100"/>
          <a:sy n="73" d="100"/>
        </p:scale>
        <p:origin x="858" y="54"/>
      </p:cViewPr>
      <p:guideLst>
        <p:guide orient="horz" pos="162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8738" name="Rectangle 2"/>
          <p:cNvSpPr>
            <a:spLocks noGrp="1" noChangeArrowheads="1"/>
          </p:cNvSpPr>
          <p:nvPr>
            <p:ph type="hdr" sz="quarter"/>
          </p:nvPr>
        </p:nvSpPr>
        <p:spPr bwMode="auto">
          <a:xfrm>
            <a:off x="0"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39" name="Rectangle 3"/>
          <p:cNvSpPr>
            <a:spLocks noGrp="1" noChangeArrowheads="1"/>
          </p:cNvSpPr>
          <p:nvPr>
            <p:ph type="dt" sz="quarter" idx="1"/>
          </p:nvPr>
        </p:nvSpPr>
        <p:spPr bwMode="auto">
          <a:xfrm>
            <a:off x="3978275" y="0"/>
            <a:ext cx="3043238" cy="465138"/>
          </a:xfrm>
          <a:prstGeom prst="rect">
            <a:avLst/>
          </a:prstGeom>
          <a:noFill/>
          <a:ln w="9525">
            <a:noFill/>
            <a:miter lim="800000"/>
            <a:headEnd/>
            <a:tailEnd/>
          </a:ln>
        </p:spPr>
        <p:txBody>
          <a:bodyPr vert="horz" wrap="square" lIns="89404" tIns="44702" rIns="89404" bIns="44702" numCol="1" anchor="t" anchorCtr="0" compatLnSpc="1">
            <a:prstTxWarp prst="textNoShape">
              <a:avLst/>
            </a:prstTxWarp>
          </a:bodyPr>
          <a:lstStyle>
            <a:lvl1pPr algn="r" defTabSz="892175">
              <a:defRPr sz="1100" smtClean="0">
                <a:latin typeface="Arial" pitchFamily="34" charset="0"/>
              </a:defRPr>
            </a:lvl1pPr>
          </a:lstStyle>
          <a:p>
            <a:pPr>
              <a:defRPr/>
            </a:pPr>
            <a:endParaRPr lang="it-IT" dirty="0"/>
          </a:p>
        </p:txBody>
      </p:sp>
      <p:sp>
        <p:nvSpPr>
          <p:cNvPr id="628740" name="Rectangle 4"/>
          <p:cNvSpPr>
            <a:spLocks noGrp="1" noChangeArrowheads="1"/>
          </p:cNvSpPr>
          <p:nvPr>
            <p:ph type="ftr" sz="quarter" idx="2"/>
          </p:nvPr>
        </p:nvSpPr>
        <p:spPr bwMode="auto">
          <a:xfrm>
            <a:off x="0"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defTabSz="892175">
              <a:defRPr sz="1100" smtClean="0">
                <a:latin typeface="Arial" pitchFamily="34" charset="0"/>
              </a:defRPr>
            </a:lvl1pPr>
          </a:lstStyle>
          <a:p>
            <a:pPr>
              <a:defRPr/>
            </a:pPr>
            <a:endParaRPr lang="it-IT" dirty="0"/>
          </a:p>
        </p:txBody>
      </p:sp>
      <p:sp>
        <p:nvSpPr>
          <p:cNvPr id="628741" name="Rectangle 5"/>
          <p:cNvSpPr>
            <a:spLocks noGrp="1" noChangeArrowheads="1"/>
          </p:cNvSpPr>
          <p:nvPr>
            <p:ph type="sldNum" sz="quarter" idx="3"/>
          </p:nvPr>
        </p:nvSpPr>
        <p:spPr bwMode="auto">
          <a:xfrm>
            <a:off x="3978275" y="8842375"/>
            <a:ext cx="3043238" cy="465138"/>
          </a:xfrm>
          <a:prstGeom prst="rect">
            <a:avLst/>
          </a:prstGeom>
          <a:noFill/>
          <a:ln w="9525">
            <a:noFill/>
            <a:miter lim="800000"/>
            <a:headEnd/>
            <a:tailEnd/>
          </a:ln>
        </p:spPr>
        <p:txBody>
          <a:bodyPr vert="horz" wrap="square" lIns="89404" tIns="44702" rIns="89404" bIns="44702" numCol="1" anchor="b" anchorCtr="0" compatLnSpc="1">
            <a:prstTxWarp prst="textNoShape">
              <a:avLst/>
            </a:prstTxWarp>
          </a:bodyPr>
          <a:lstStyle>
            <a:lvl1pPr algn="r" defTabSz="892175">
              <a:defRPr sz="1100" smtClean="0">
                <a:latin typeface="Arial" pitchFamily="34" charset="0"/>
              </a:defRPr>
            </a:lvl1pPr>
          </a:lstStyle>
          <a:p>
            <a:pPr>
              <a:defRPr/>
            </a:pPr>
            <a:fld id="{A5B780D0-5C7F-422C-931C-25201BE19360}" type="slidenum">
              <a:rPr lang="it-IT"/>
              <a:pPr>
                <a:defRPr/>
              </a:pPr>
              <a:t>‹#›</a:t>
            </a:fld>
            <a:endParaRPr lang="it-IT" dirty="0"/>
          </a:p>
        </p:txBody>
      </p:sp>
    </p:spTree>
    <p:extLst>
      <p:ext uri="{BB962C8B-B14F-4D97-AF65-F5344CB8AC3E}">
        <p14:creationId xmlns:p14="http://schemas.microsoft.com/office/powerpoint/2010/main" val="3125045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14663"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defTabSz="862013">
              <a:defRPr sz="1100" smtClean="0"/>
            </a:lvl1pPr>
          </a:lstStyle>
          <a:p>
            <a:pPr>
              <a:defRPr/>
            </a:pPr>
            <a:endParaRPr lang="en-US" dirty="0"/>
          </a:p>
        </p:txBody>
      </p:sp>
      <p:sp>
        <p:nvSpPr>
          <p:cNvPr id="58371" name="Rectangle 3"/>
          <p:cNvSpPr>
            <a:spLocks noGrp="1" noChangeArrowheads="1"/>
          </p:cNvSpPr>
          <p:nvPr>
            <p:ph type="dt" idx="1"/>
          </p:nvPr>
        </p:nvSpPr>
        <p:spPr bwMode="auto">
          <a:xfrm>
            <a:off x="3995738" y="0"/>
            <a:ext cx="3014662" cy="485775"/>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lvl1pPr algn="r" defTabSz="862013">
              <a:defRPr sz="1100" smtClean="0"/>
            </a:lvl1pPr>
          </a:lstStyle>
          <a:p>
            <a:pPr>
              <a:defRPr/>
            </a:pPr>
            <a:fld id="{A6888345-B3D3-4351-A7A9-F936F5935E41}" type="datetimeFigureOut">
              <a:rPr lang="en-US"/>
              <a:pPr>
                <a:defRPr/>
              </a:pPr>
              <a:t>7/21/2020</a:t>
            </a:fld>
            <a:endParaRPr lang="en-US" dirty="0"/>
          </a:p>
        </p:txBody>
      </p:sp>
      <p:sp>
        <p:nvSpPr>
          <p:cNvPr id="11268" name="Rectangle 4"/>
          <p:cNvSpPr>
            <a:spLocks noGrp="1" noRot="1" noChangeAspect="1" noChangeArrowheads="1" noTextEdit="1"/>
          </p:cNvSpPr>
          <p:nvPr>
            <p:ph type="sldImg" idx="2"/>
          </p:nvPr>
        </p:nvSpPr>
        <p:spPr bwMode="auto">
          <a:xfrm>
            <a:off x="463550" y="693738"/>
            <a:ext cx="6157913" cy="3465512"/>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904875" y="4435475"/>
            <a:ext cx="5200650" cy="4159250"/>
          </a:xfrm>
          <a:prstGeom prst="rect">
            <a:avLst/>
          </a:prstGeom>
          <a:noFill/>
          <a:ln w="9525">
            <a:noFill/>
            <a:miter lim="800000"/>
            <a:headEnd/>
            <a:tailEnd/>
          </a:ln>
          <a:effectLst/>
        </p:spPr>
        <p:txBody>
          <a:bodyPr vert="horz" wrap="square" lIns="86155" tIns="43077" rIns="86155" bIns="43077"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8374" name="Rectangle 6"/>
          <p:cNvSpPr>
            <a:spLocks noGrp="1" noChangeArrowheads="1"/>
          </p:cNvSpPr>
          <p:nvPr>
            <p:ph type="ftr" sz="quarter" idx="4"/>
          </p:nvPr>
        </p:nvSpPr>
        <p:spPr bwMode="auto">
          <a:xfrm>
            <a:off x="0" y="8870950"/>
            <a:ext cx="3014663"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defTabSz="862013">
              <a:defRPr sz="1100" smtClean="0"/>
            </a:lvl1pPr>
          </a:lstStyle>
          <a:p>
            <a:pPr>
              <a:defRPr/>
            </a:pPr>
            <a:endParaRPr lang="en-US" dirty="0"/>
          </a:p>
        </p:txBody>
      </p:sp>
      <p:sp>
        <p:nvSpPr>
          <p:cNvPr id="58375" name="Rectangle 7"/>
          <p:cNvSpPr>
            <a:spLocks noGrp="1" noChangeArrowheads="1"/>
          </p:cNvSpPr>
          <p:nvPr>
            <p:ph type="sldNum" sz="quarter" idx="5"/>
          </p:nvPr>
        </p:nvSpPr>
        <p:spPr bwMode="auto">
          <a:xfrm>
            <a:off x="3995738" y="8870950"/>
            <a:ext cx="3014662" cy="415925"/>
          </a:xfrm>
          <a:prstGeom prst="rect">
            <a:avLst/>
          </a:prstGeom>
          <a:noFill/>
          <a:ln w="9525">
            <a:noFill/>
            <a:miter lim="800000"/>
            <a:headEnd/>
            <a:tailEnd/>
          </a:ln>
          <a:effectLst/>
        </p:spPr>
        <p:txBody>
          <a:bodyPr vert="horz" wrap="square" lIns="86155" tIns="43077" rIns="86155" bIns="43077" numCol="1" anchor="b" anchorCtr="0" compatLnSpc="1">
            <a:prstTxWarp prst="textNoShape">
              <a:avLst/>
            </a:prstTxWarp>
          </a:bodyPr>
          <a:lstStyle>
            <a:lvl1pPr algn="r" defTabSz="862013">
              <a:defRPr sz="1100" smtClean="0"/>
            </a:lvl1pPr>
          </a:lstStyle>
          <a:p>
            <a:pPr>
              <a:defRPr/>
            </a:pPr>
            <a:fld id="{D8DF57D7-2670-4E78-96DD-D9B22805124F}" type="slidenum">
              <a:rPr lang="en-US"/>
              <a:pPr>
                <a:defRPr/>
              </a:pPr>
              <a:t>‹#›</a:t>
            </a:fld>
            <a:endParaRPr lang="en-US" dirty="0"/>
          </a:p>
        </p:txBody>
      </p:sp>
    </p:spTree>
    <p:extLst>
      <p:ext uri="{BB962C8B-B14F-4D97-AF65-F5344CB8AC3E}">
        <p14:creationId xmlns:p14="http://schemas.microsoft.com/office/powerpoint/2010/main" val="138443033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Hi, my</a:t>
            </a:r>
            <a:r>
              <a:rPr lang="en-US" baseline="0" dirty="0"/>
              <a:t> name is Ivenis Pita and I am going to introduce my project related to the importance of altimetry data on Brazil Current dynamical analysis regarding core velocities and volume transport.</a:t>
            </a:r>
            <a:endParaRPr lang="pt-BR" dirty="0"/>
          </a:p>
          <a:p>
            <a:endParaRPr lang="en-GB" dirty="0"/>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1</a:t>
            </a:fld>
            <a:endParaRPr lang="en-US" dirty="0"/>
          </a:p>
        </p:txBody>
      </p:sp>
    </p:spTree>
    <p:extLst>
      <p:ext uri="{BB962C8B-B14F-4D97-AF65-F5344CB8AC3E}">
        <p14:creationId xmlns:p14="http://schemas.microsoft.com/office/powerpoint/2010/main" val="1906824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starting</a:t>
            </a:r>
            <a:r>
              <a:rPr lang="en-US" b="0" baseline="0" dirty="0"/>
              <a:t> point of this work was based on MOVAR PROJECT, which is supported by NOAA XBT NETWORK. </a:t>
            </a:r>
          </a:p>
          <a:p>
            <a:endParaRPr lang="en-US" b="0" baseline="0" dirty="0"/>
          </a:p>
          <a:p>
            <a:r>
              <a:rPr lang="en-US" b="0" baseline="0" dirty="0"/>
              <a:t>MOVAR Project is responsible for the </a:t>
            </a:r>
            <a:r>
              <a:rPr lang="en-US" b="0" baseline="0"/>
              <a:t>AX97 transect and </a:t>
            </a:r>
            <a:r>
              <a:rPr lang="en-US" b="0" baseline="0" dirty="0"/>
              <a:t>measures the upper ocean temperature between Rio de Janeiro and Trindade Island since 2004 and is placed across the Brazil Current. Due to its elevated variability, sometimes the Brazil Current have not been fully captured by MOVAR Project. </a:t>
            </a:r>
          </a:p>
          <a:p>
            <a:r>
              <a:rPr lang="en-US" b="0" baseline="0" dirty="0"/>
              <a:t>Therefore, we opted to use two altimetry datasets in order to improve MOVAR analysis. Aviso, which is a well known altimetry dataset with 1/4</a:t>
            </a:r>
            <a:r>
              <a:rPr lang="en-US" b="0" baseline="30000" dirty="0"/>
              <a:t>th</a:t>
            </a:r>
            <a:r>
              <a:rPr lang="en-US" b="0" baseline="0" dirty="0"/>
              <a:t> of horizontal resolution and daily outputs, and ATOBA, which was developed specially for the western portion of the South Atlantic Ocean and presents a horizontal resolution of 1/12</a:t>
            </a:r>
            <a:r>
              <a:rPr lang="en-US" b="0" baseline="30000" dirty="0"/>
              <a:t>th</a:t>
            </a:r>
            <a:r>
              <a:rPr lang="en-US" b="0" baseline="0" dirty="0"/>
              <a:t> of degree and weekly outputs.  </a:t>
            </a:r>
            <a:endParaRPr lang="pt-BR" b="0" dirty="0"/>
          </a:p>
          <a:p>
            <a:endParaRPr lang="pt-BR" dirty="0"/>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2</a:t>
            </a:fld>
            <a:endParaRPr lang="en-US" dirty="0"/>
          </a:p>
        </p:txBody>
      </p:sp>
    </p:spTree>
    <p:extLst>
      <p:ext uri="{BB962C8B-B14F-4D97-AF65-F5344CB8AC3E}">
        <p14:creationId xmlns:p14="http://schemas.microsoft.com/office/powerpoint/2010/main" val="287120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that, here</a:t>
            </a:r>
            <a:r>
              <a:rPr lang="en-US" baseline="0" dirty="0"/>
              <a:t> we have the mean surface velocity and standard deviation for the period between 2004 and 2013. And its important to mention the coastal transect (in a dashed line) created between 40 and 41 degrees west and the different patterns observed by altimetry data and MOVAR. </a:t>
            </a:r>
          </a:p>
          <a:p>
            <a:r>
              <a:rPr lang="en-US" baseline="0" dirty="0"/>
              <a:t>In addition, in 51% of the time, the core of Brazil Current was observed outside the MOVAR sampling area for at least one altimetry dataset.</a:t>
            </a:r>
          </a:p>
          <a:p>
            <a:r>
              <a:rPr lang="en-US" baseline="0" dirty="0"/>
              <a:t>Finally, the mean volume transport was calculated based on a coupling between the vertical structure observed by MOVAR and surface velocities from altimetry data. All values observed are according to previous studies.</a:t>
            </a:r>
          </a:p>
          <a:p>
            <a:endParaRPr lang="pt-BR" dirty="0"/>
          </a:p>
        </p:txBody>
      </p:sp>
      <p:sp>
        <p:nvSpPr>
          <p:cNvPr id="4" name="Slide Number Placeholder 3"/>
          <p:cNvSpPr>
            <a:spLocks noGrp="1"/>
          </p:cNvSpPr>
          <p:nvPr>
            <p:ph type="sldNum" sz="quarter" idx="10"/>
          </p:nvPr>
        </p:nvSpPr>
        <p:spPr/>
        <p:txBody>
          <a:bodyPr/>
          <a:lstStyle/>
          <a:p>
            <a:pPr>
              <a:defRPr/>
            </a:pPr>
            <a:fld id="{D8DF57D7-2670-4E78-96DD-D9B22805124F}" type="slidenum">
              <a:rPr lang="en-US" smtClean="0"/>
              <a:pPr>
                <a:defRPr/>
              </a:pPr>
              <a:t>3</a:t>
            </a:fld>
            <a:endParaRPr lang="en-US" dirty="0"/>
          </a:p>
        </p:txBody>
      </p:sp>
    </p:spTree>
    <p:extLst>
      <p:ext uri="{BB962C8B-B14F-4D97-AF65-F5344CB8AC3E}">
        <p14:creationId xmlns:p14="http://schemas.microsoft.com/office/powerpoint/2010/main" val="3126515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643"/>
            <a:ext cx="9143999" cy="5142856"/>
          </a:xfrm>
          <a:prstGeom prst="rect">
            <a:avLst/>
          </a:prstGeom>
        </p:spPr>
      </p:pic>
      <p:sp>
        <p:nvSpPr>
          <p:cNvPr id="56347" name="Text Box 27"/>
          <p:cNvSpPr txBox="1">
            <a:spLocks noChangeArrowheads="1"/>
          </p:cNvSpPr>
          <p:nvPr userDrawn="1"/>
        </p:nvSpPr>
        <p:spPr bwMode="auto">
          <a:xfrm>
            <a:off x="631825" y="4822032"/>
            <a:ext cx="5016500" cy="2154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800" noProof="0" dirty="0"/>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 b="28614"/>
          <a:stretch/>
        </p:blipFill>
        <p:spPr>
          <a:xfrm>
            <a:off x="7787917" y="156199"/>
            <a:ext cx="1210456" cy="468000"/>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t="83098" b="-5313"/>
          <a:stretch/>
        </p:blipFill>
        <p:spPr>
          <a:xfrm>
            <a:off x="7790400" y="4899600"/>
            <a:ext cx="1196912" cy="144000"/>
          </a:xfrm>
          <a:prstGeom prst="rect">
            <a:avLst/>
          </a:prstGeom>
        </p:spPr>
      </p:pic>
      <p:cxnSp>
        <p:nvCxnSpPr>
          <p:cNvPr id="8" name="Straight Connector 7"/>
          <p:cNvCxnSpPr/>
          <p:nvPr userDrawn="1"/>
        </p:nvCxnSpPr>
        <p:spPr>
          <a:xfrm>
            <a:off x="165932" y="4789188"/>
            <a:ext cx="8824779" cy="0"/>
          </a:xfrm>
          <a:prstGeom prst="line">
            <a:avLst/>
          </a:prstGeom>
          <a:ln w="6350" cmpd="sng">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0"/>
            <a:ext cx="9143999" cy="5142857"/>
          </a:xfrm>
          <a:prstGeom prst="rect">
            <a:avLst/>
          </a:prstGeom>
        </p:spPr>
      </p:pic>
    </p:spTree>
    <p:extLst>
      <p:ext uri="{BB962C8B-B14F-4D97-AF65-F5344CB8AC3E}">
        <p14:creationId xmlns:p14="http://schemas.microsoft.com/office/powerpoint/2010/main" val="2118801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2000" y="2472362"/>
            <a:ext cx="7789050" cy="1323439"/>
          </a:xfrm>
          <a:prstGeom prst="rect">
            <a:avLst/>
          </a:prstGeom>
        </p:spPr>
        <p:txBody>
          <a:bodyPr anchor="t"/>
          <a:lstStyle>
            <a:lvl1pPr algn="l">
              <a:defRPr sz="4000" b="0" cap="all">
                <a:solidFill>
                  <a:srgbClr val="0098DB"/>
                </a:solidFill>
              </a:defRPr>
            </a:lvl1pPr>
          </a:lstStyle>
          <a:p>
            <a:r>
              <a:rPr lang="en-US" noProof="0"/>
              <a:t>Click to edit Master title style</a:t>
            </a:r>
            <a:endParaRPr lang="en-GB" noProof="0" dirty="0"/>
          </a:p>
        </p:txBody>
      </p:sp>
      <p:sp>
        <p:nvSpPr>
          <p:cNvPr id="3" name="Text Placeholder 2"/>
          <p:cNvSpPr>
            <a:spLocks noGrp="1"/>
          </p:cNvSpPr>
          <p:nvPr>
            <p:ph type="body" idx="1"/>
          </p:nvPr>
        </p:nvSpPr>
        <p:spPr>
          <a:xfrm>
            <a:off x="612000" y="1347221"/>
            <a:ext cx="778905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0"/>
              <a:t>Click to edit Master text styles</a:t>
            </a:r>
          </a:p>
        </p:txBody>
      </p:sp>
    </p:spTree>
    <p:extLst>
      <p:ext uri="{BB962C8B-B14F-4D97-AF65-F5344CB8AC3E}">
        <p14:creationId xmlns:p14="http://schemas.microsoft.com/office/powerpoint/2010/main" val="319503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086" y="149150"/>
            <a:ext cx="7174846" cy="430887"/>
          </a:xfrm>
          <a:prstGeom prst="rect">
            <a:avLst/>
          </a:prstGeom>
        </p:spPr>
        <p:txBody>
          <a:bodyPr/>
          <a:lstStyle/>
          <a:p>
            <a:r>
              <a:rPr lang="en-US" noProof="0"/>
              <a:t>Click to edit Master title style</a:t>
            </a:r>
            <a:endParaRPr lang="en-GB" noProof="0"/>
          </a:p>
        </p:txBody>
      </p:sp>
      <p:sp>
        <p:nvSpPr>
          <p:cNvPr id="3" name="Content Placeholder 2"/>
          <p:cNvSpPr>
            <a:spLocks noGrp="1"/>
          </p:cNvSpPr>
          <p:nvPr>
            <p:ph sz="half" idx="1"/>
          </p:nvPr>
        </p:nvSpPr>
        <p:spPr>
          <a:xfrm>
            <a:off x="615950" y="1254919"/>
            <a:ext cx="3889376" cy="3238500"/>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4" name="Content Placeholder 3"/>
          <p:cNvSpPr>
            <a:spLocks noGrp="1"/>
          </p:cNvSpPr>
          <p:nvPr>
            <p:ph sz="half" idx="2"/>
          </p:nvPr>
        </p:nvSpPr>
        <p:spPr>
          <a:xfrm>
            <a:off x="4657723" y="1254919"/>
            <a:ext cx="3888000" cy="3238500"/>
          </a:xfrm>
          <a:prstGeom prst="rect">
            <a:avLst/>
          </a:prstGeom>
        </p:spPr>
        <p:txBody>
          <a:bodyPr/>
          <a:lstStyle>
            <a:lvl1pPr>
              <a:defRPr sz="1200"/>
            </a:lvl1pPr>
            <a:lvl2pPr>
              <a:defRPr sz="1200"/>
            </a:lvl2pPr>
            <a:lvl3pPr>
              <a:defRPr sz="1200"/>
            </a:lvl3pPr>
            <a:lvl4pPr>
              <a:defRPr sz="1200"/>
            </a:lvl4pPr>
            <a:lvl5pPr>
              <a:defRPr sz="12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Tree>
    <p:extLst>
      <p:ext uri="{BB962C8B-B14F-4D97-AF65-F5344CB8AC3E}">
        <p14:creationId xmlns:p14="http://schemas.microsoft.com/office/powerpoint/2010/main" val="169867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9123" y="1250100"/>
            <a:ext cx="3895200" cy="372600"/>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5" name="Text Placeholder 4"/>
          <p:cNvSpPr>
            <a:spLocks noGrp="1"/>
          </p:cNvSpPr>
          <p:nvPr>
            <p:ph type="body" sz="quarter" idx="3"/>
          </p:nvPr>
        </p:nvSpPr>
        <p:spPr>
          <a:xfrm>
            <a:off x="4645025" y="1250156"/>
            <a:ext cx="3896416" cy="371493"/>
          </a:xfrm>
          <a:prstGeom prst="rect">
            <a:avLst/>
          </a:prstGeom>
        </p:spPr>
        <p:txBody>
          <a:bodyPr anchor="b"/>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6" y="1631157"/>
            <a:ext cx="3898900" cy="2862263"/>
          </a:xfrm>
          <a:prstGeom prst="rect">
            <a:avLst/>
          </a:prstGeo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7" name="Content Placeholder 5"/>
          <p:cNvSpPr>
            <a:spLocks noGrp="1"/>
          </p:cNvSpPr>
          <p:nvPr>
            <p:ph sz="quarter" idx="10"/>
          </p:nvPr>
        </p:nvSpPr>
        <p:spPr>
          <a:xfrm>
            <a:off x="619200" y="1630801"/>
            <a:ext cx="3898900" cy="2862263"/>
          </a:xfrm>
          <a:prstGeom prst="rect">
            <a:avLst/>
          </a:prstGeom>
        </p:spPr>
        <p:txBody>
          <a:bodyPr/>
          <a:lstStyle>
            <a:lvl1pPr>
              <a:defRPr sz="1200"/>
            </a:lvl1pPr>
            <a:lvl2pPr>
              <a:defRPr sz="1200"/>
            </a:lvl2pPr>
            <a:lvl3pPr>
              <a:defRPr sz="1200"/>
            </a:lvl3pPr>
            <a:lvl4pPr>
              <a:defRPr sz="1200"/>
            </a:lvl4pPr>
            <a:lvl5pPr>
              <a:defRPr sz="12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9" name="Title 1"/>
          <p:cNvSpPr>
            <a:spLocks noGrp="1"/>
          </p:cNvSpPr>
          <p:nvPr>
            <p:ph type="title"/>
          </p:nvPr>
        </p:nvSpPr>
        <p:spPr>
          <a:xfrm>
            <a:off x="143086" y="149150"/>
            <a:ext cx="7174846" cy="430887"/>
          </a:xfrm>
          <a:prstGeom prst="rect">
            <a:avLst/>
          </a:prstGeom>
        </p:spPr>
        <p:txBody>
          <a:bodyPr/>
          <a:lstStyle/>
          <a:p>
            <a:r>
              <a:rPr lang="en-US" noProof="0"/>
              <a:t>Click to edit Master title style</a:t>
            </a:r>
            <a:endParaRPr lang="en-GB" noProof="0"/>
          </a:p>
        </p:txBody>
      </p:sp>
    </p:spTree>
    <p:extLst>
      <p:ext uri="{BB962C8B-B14F-4D97-AF65-F5344CB8AC3E}">
        <p14:creationId xmlns:p14="http://schemas.microsoft.com/office/powerpoint/2010/main" val="4054093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Rectangle 6"/>
          <p:cNvSpPr>
            <a:spLocks noGrp="1" noChangeArrowheads="1"/>
          </p:cNvSpPr>
          <p:nvPr>
            <p:ph type="title"/>
          </p:nvPr>
        </p:nvSpPr>
        <p:spPr bwMode="auto">
          <a:xfrm>
            <a:off x="213646" y="764144"/>
            <a:ext cx="7174846" cy="430887"/>
          </a:xfrm>
          <a:prstGeom prst="rect">
            <a:avLst/>
          </a:prstGeom>
          <a:noFill/>
          <a:ln>
            <a:noFill/>
          </a:ln>
        </p:spPr>
        <p:txBody>
          <a:bodyPr vert="horz" wrap="square" lIns="91440" tIns="45720" rIns="91440" bIns="45720" numCol="1" anchor="ctr" anchorCtr="0" compatLnSpc="1">
            <a:prstTxWarp prst="textNoShape">
              <a:avLst/>
            </a:prstTxWarp>
            <a:spAutoFit/>
          </a:bodyPr>
          <a:lstStyle>
            <a:lvl1pPr>
              <a:defRPr lang="en-GB" sz="2200" b="0" dirty="0" smtClean="0">
                <a:solidFill>
                  <a:srgbClr val="FFFFFF"/>
                </a:solidFill>
                <a:latin typeface="Verdana"/>
                <a:ea typeface="+mj-ea"/>
                <a:cs typeface="Verdana"/>
              </a:defRPr>
            </a:lvl1pPr>
          </a:lstStyle>
          <a:p>
            <a:pPr lvl="0" algn="l" rtl="0" eaLnBrk="1" fontAlgn="base" hangingPunct="1">
              <a:spcBef>
                <a:spcPct val="0"/>
              </a:spcBef>
              <a:spcAft>
                <a:spcPct val="0"/>
              </a:spcAft>
            </a:pPr>
            <a:r>
              <a:rPr lang="en-US" dirty="0"/>
              <a:t>Click to edit Master title style</a:t>
            </a:r>
            <a:endParaRPr lang="en-GB" dirty="0"/>
          </a:p>
        </p:txBody>
      </p:sp>
      <p:sp>
        <p:nvSpPr>
          <p:cNvPr id="4" name="Text Placeholder 3"/>
          <p:cNvSpPr>
            <a:spLocks noGrp="1"/>
          </p:cNvSpPr>
          <p:nvPr>
            <p:ph type="body" sz="quarter" idx="10"/>
          </p:nvPr>
        </p:nvSpPr>
        <p:spPr>
          <a:xfrm>
            <a:off x="219075" y="1425575"/>
            <a:ext cx="8720314" cy="3181703"/>
          </a:xfrm>
          <a:prstGeom prst="rect">
            <a:avLst/>
          </a:prstGeo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18801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299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3" y="1250157"/>
            <a:ext cx="4968875" cy="3243263"/>
          </a:xfrm>
          <a:prstGeom prst="rect">
            <a:avLst/>
          </a:prstGeom>
        </p:spPr>
        <p:txBody>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Text Placeholder 3"/>
          <p:cNvSpPr>
            <a:spLocks noGrp="1"/>
          </p:cNvSpPr>
          <p:nvPr>
            <p:ph type="body" sz="half" idx="2"/>
          </p:nvPr>
        </p:nvSpPr>
        <p:spPr>
          <a:xfrm>
            <a:off x="619125" y="1250101"/>
            <a:ext cx="2846388" cy="32432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Title 1"/>
          <p:cNvSpPr>
            <a:spLocks noGrp="1"/>
          </p:cNvSpPr>
          <p:nvPr>
            <p:ph type="title"/>
          </p:nvPr>
        </p:nvSpPr>
        <p:spPr>
          <a:xfrm>
            <a:off x="143086" y="149150"/>
            <a:ext cx="7174846" cy="430887"/>
          </a:xfrm>
          <a:prstGeom prst="rect">
            <a:avLst/>
          </a:prstGeom>
        </p:spPr>
        <p:txBody>
          <a:bodyPr/>
          <a:lstStyle/>
          <a:p>
            <a:r>
              <a:rPr lang="en-US" noProof="0"/>
              <a:t>Click to edit Master title style</a:t>
            </a:r>
            <a:endParaRPr lang="en-GB" noProof="0"/>
          </a:p>
        </p:txBody>
      </p:sp>
    </p:spTree>
    <p:extLst>
      <p:ext uri="{BB962C8B-B14F-4D97-AF65-F5344CB8AC3E}">
        <p14:creationId xmlns:p14="http://schemas.microsoft.com/office/powerpoint/2010/main" val="74198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02000" y="3724872"/>
            <a:ext cx="5932800" cy="307777"/>
          </a:xfrm>
          <a:prstGeom prst="rect">
            <a:avLst/>
          </a:prstGeom>
        </p:spPr>
        <p:txBody>
          <a:bodyPr anchor="b"/>
          <a:lstStyle>
            <a:lvl1pPr algn="l">
              <a:defRPr sz="1400" b="1"/>
            </a:lvl1pPr>
          </a:lstStyle>
          <a:p>
            <a:r>
              <a:rPr lang="en-US" noProof="0"/>
              <a:t>Click to edit Master title style</a:t>
            </a:r>
            <a:endParaRPr lang="en-GB" noProof="0"/>
          </a:p>
        </p:txBody>
      </p:sp>
      <p:sp>
        <p:nvSpPr>
          <p:cNvPr id="3" name="Picture Placeholder 2"/>
          <p:cNvSpPr>
            <a:spLocks noGrp="1"/>
          </p:cNvSpPr>
          <p:nvPr>
            <p:ph type="pic" idx="1"/>
          </p:nvPr>
        </p:nvSpPr>
        <p:spPr>
          <a:xfrm>
            <a:off x="1601787" y="1250156"/>
            <a:ext cx="5932488" cy="2543176"/>
          </a:xfrm>
          <a:prstGeom prst="rect">
            <a:avLst/>
          </a:prstGeom>
        </p:spPr>
        <p:txBody>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dirty="0"/>
          </a:p>
        </p:txBody>
      </p:sp>
      <p:sp>
        <p:nvSpPr>
          <p:cNvPr id="4" name="Text Placeholder 3"/>
          <p:cNvSpPr>
            <a:spLocks noGrp="1"/>
          </p:cNvSpPr>
          <p:nvPr>
            <p:ph type="body" sz="half" idx="2"/>
          </p:nvPr>
        </p:nvSpPr>
        <p:spPr>
          <a:xfrm>
            <a:off x="1602000" y="4029076"/>
            <a:ext cx="5932800" cy="464345"/>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Tree>
    <p:extLst>
      <p:ext uri="{BB962C8B-B14F-4D97-AF65-F5344CB8AC3E}">
        <p14:creationId xmlns:p14="http://schemas.microsoft.com/office/powerpoint/2010/main" val="2231501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Text Box DG"/>
          <p:cNvSpPr txBox="1">
            <a:spLocks noChangeArrowheads="1"/>
          </p:cNvSpPr>
          <p:nvPr/>
        </p:nvSpPr>
        <p:spPr bwMode="auto">
          <a:xfrm>
            <a:off x="578164" y="335522"/>
            <a:ext cx="5016500" cy="2143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en-GB" sz="800" noProof="0" dirty="0"/>
          </a:p>
        </p:txBody>
      </p:sp>
      <p:pic>
        <p:nvPicPr>
          <p:cNvPr id="4" name="Picture 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 y="643"/>
            <a:ext cx="9143999" cy="5142857"/>
          </a:xfrm>
          <a:prstGeom prst="rect">
            <a:avLst/>
          </a:prstGeom>
        </p:spPr>
      </p:pic>
    </p:spTree>
  </p:cSld>
  <p:clrMap bg1="lt1" tx1="dk1" bg2="lt2" tx2="dk2" accent1="accent1" accent2="accent2" accent3="accent3" accent4="accent4" accent5="accent5" accent6="accent6" hlink="hlink" folHlink="folHlink"/>
  <p:sldLayoutIdLst>
    <p:sldLayoutId id="2147483929" r:id="rId1"/>
    <p:sldLayoutId id="2147483931" r:id="rId2"/>
    <p:sldLayoutId id="2147483932" r:id="rId3"/>
    <p:sldLayoutId id="2147483933" r:id="rId4"/>
    <p:sldLayoutId id="2147483934" r:id="rId5"/>
    <p:sldLayoutId id="2147483930" r:id="rId6"/>
    <p:sldLayoutId id="2147483936" r:id="rId7"/>
    <p:sldLayoutId id="2147483937" r:id="rId8"/>
    <p:sldLayoutId id="2147483938" r:id="rId9"/>
  </p:sldLayoutIdLst>
  <p:hf sldNum="0" hdr="0" dt="0"/>
  <p:txStyles>
    <p:titleStyle>
      <a:lvl1pPr algn="l" rtl="0" eaLnBrk="1" fontAlgn="base" hangingPunct="1">
        <a:spcBef>
          <a:spcPct val="0"/>
        </a:spcBef>
        <a:spcAft>
          <a:spcPct val="0"/>
        </a:spcAft>
        <a:defRPr lang="en-GB" sz="2200" b="0" dirty="0" smtClean="0">
          <a:solidFill>
            <a:schemeClr val="bg1"/>
          </a:solidFill>
          <a:latin typeface="Verdana"/>
          <a:ea typeface="+mj-ea"/>
          <a:cs typeface="Verdana"/>
        </a:defRPr>
      </a:lvl1pPr>
      <a:lvl2pPr algn="l" rtl="0" eaLnBrk="1" fontAlgn="base" hangingPunct="1">
        <a:spcBef>
          <a:spcPct val="0"/>
        </a:spcBef>
        <a:spcAft>
          <a:spcPct val="0"/>
        </a:spcAft>
        <a:defRPr sz="2200" b="1">
          <a:solidFill>
            <a:schemeClr val="bg1"/>
          </a:solidFill>
          <a:latin typeface="Verdana" pitchFamily="34" charset="0"/>
        </a:defRPr>
      </a:lvl2pPr>
      <a:lvl3pPr algn="l" rtl="0" eaLnBrk="1" fontAlgn="base" hangingPunct="1">
        <a:spcBef>
          <a:spcPct val="0"/>
        </a:spcBef>
        <a:spcAft>
          <a:spcPct val="0"/>
        </a:spcAft>
        <a:defRPr sz="2200" b="1">
          <a:solidFill>
            <a:schemeClr val="bg1"/>
          </a:solidFill>
          <a:latin typeface="Verdana" pitchFamily="34" charset="0"/>
        </a:defRPr>
      </a:lvl3pPr>
      <a:lvl4pPr algn="l" rtl="0" eaLnBrk="1" fontAlgn="base" hangingPunct="1">
        <a:spcBef>
          <a:spcPct val="0"/>
        </a:spcBef>
        <a:spcAft>
          <a:spcPct val="0"/>
        </a:spcAft>
        <a:defRPr sz="2200" b="1">
          <a:solidFill>
            <a:schemeClr val="bg1"/>
          </a:solidFill>
          <a:latin typeface="Verdana" pitchFamily="34" charset="0"/>
        </a:defRPr>
      </a:lvl4pPr>
      <a:lvl5pPr algn="l" rtl="0" eaLnBrk="1" fontAlgn="base" hangingPunct="1">
        <a:spcBef>
          <a:spcPct val="0"/>
        </a:spcBef>
        <a:spcAft>
          <a:spcPct val="0"/>
        </a:spcAft>
        <a:defRPr sz="2200" b="1">
          <a:solidFill>
            <a:schemeClr val="bg1"/>
          </a:solidFill>
          <a:latin typeface="Verdana" pitchFamily="34" charset="0"/>
        </a:defRPr>
      </a:lvl5pPr>
      <a:lvl6pPr marL="457200" algn="l" rtl="0" eaLnBrk="1" fontAlgn="base" hangingPunct="1">
        <a:spcBef>
          <a:spcPct val="0"/>
        </a:spcBef>
        <a:spcAft>
          <a:spcPct val="0"/>
        </a:spcAft>
        <a:defRPr sz="2200" b="1">
          <a:solidFill>
            <a:schemeClr val="bg1"/>
          </a:solidFill>
          <a:latin typeface="Verdana" pitchFamily="34" charset="0"/>
        </a:defRPr>
      </a:lvl6pPr>
      <a:lvl7pPr marL="914400" algn="l" rtl="0" eaLnBrk="1" fontAlgn="base" hangingPunct="1">
        <a:spcBef>
          <a:spcPct val="0"/>
        </a:spcBef>
        <a:spcAft>
          <a:spcPct val="0"/>
        </a:spcAft>
        <a:defRPr sz="2200" b="1">
          <a:solidFill>
            <a:schemeClr val="bg1"/>
          </a:solidFill>
          <a:latin typeface="Verdana" pitchFamily="34" charset="0"/>
        </a:defRPr>
      </a:lvl7pPr>
      <a:lvl8pPr marL="1371600" algn="l" rtl="0" eaLnBrk="1" fontAlgn="base" hangingPunct="1">
        <a:spcBef>
          <a:spcPct val="0"/>
        </a:spcBef>
        <a:spcAft>
          <a:spcPct val="0"/>
        </a:spcAft>
        <a:defRPr sz="2200" b="1">
          <a:solidFill>
            <a:schemeClr val="bg1"/>
          </a:solidFill>
          <a:latin typeface="Verdana" pitchFamily="34" charset="0"/>
        </a:defRPr>
      </a:lvl8pPr>
      <a:lvl9pPr marL="1828800" algn="l" rtl="0" eaLnBrk="1" fontAlgn="base" hangingPunct="1">
        <a:spcBef>
          <a:spcPct val="0"/>
        </a:spcBef>
        <a:spcAft>
          <a:spcPct val="0"/>
        </a:spcAft>
        <a:defRPr sz="2200" b="1">
          <a:solidFill>
            <a:schemeClr val="bg1"/>
          </a:solidFill>
          <a:latin typeface="Verdana" pitchFamily="34" charset="0"/>
        </a:defRPr>
      </a:lvl9pPr>
    </p:titleStyle>
    <p:bodyStyle>
      <a:lvl1pPr marL="0" indent="-342900" algn="l" rtl="0" eaLnBrk="1" fontAlgn="base" hangingPunct="1">
        <a:lnSpc>
          <a:spcPct val="119000"/>
        </a:lnSpc>
        <a:spcBef>
          <a:spcPct val="20000"/>
        </a:spcBef>
        <a:spcAft>
          <a:spcPct val="0"/>
        </a:spcAft>
        <a:buClr>
          <a:schemeClr val="accent1"/>
        </a:buClr>
        <a:buFontTx/>
        <a:buNone/>
        <a:defRPr lang="en-GB" sz="1600" dirty="0" smtClean="0">
          <a:solidFill>
            <a:schemeClr val="bg2"/>
          </a:solidFill>
          <a:latin typeface="Verdana"/>
          <a:ea typeface="+mn-ea"/>
          <a:cs typeface="Verdana"/>
        </a:defRPr>
      </a:lvl1pPr>
      <a:lvl2pPr marL="8100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2pPr>
      <a:lvl3pPr marL="14076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3pPr>
      <a:lvl4pPr marL="20052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4pPr>
      <a:lvl5pPr marL="2602800" indent="0" algn="l" rtl="0" eaLnBrk="1" fontAlgn="base" hangingPunct="1">
        <a:lnSpc>
          <a:spcPct val="119000"/>
        </a:lnSpc>
        <a:spcBef>
          <a:spcPct val="20000"/>
        </a:spcBef>
        <a:spcAft>
          <a:spcPct val="0"/>
        </a:spcAft>
        <a:buClr>
          <a:schemeClr val="accent1"/>
        </a:buClr>
        <a:buFont typeface="Verdana" pitchFamily="34" charset="0"/>
        <a:buNone/>
        <a:defRPr lang="en-GB" sz="1600" dirty="0" smtClean="0">
          <a:solidFill>
            <a:schemeClr val="bg2"/>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4"/>
          <p:cNvSpPr txBox="1">
            <a:spLocks noChangeArrowheads="1"/>
          </p:cNvSpPr>
          <p:nvPr/>
        </p:nvSpPr>
        <p:spPr bwMode="auto">
          <a:xfrm>
            <a:off x="2100470" y="1976102"/>
            <a:ext cx="6882534" cy="923330"/>
          </a:xfrm>
          <a:prstGeom prst="rect">
            <a:avLst/>
          </a:prstGeom>
          <a:solidFill>
            <a:schemeClr val="bg1">
              <a:alpha val="75000"/>
            </a:schemeClr>
          </a:solidFill>
          <a:ln w="9525">
            <a:solidFill>
              <a:schemeClr val="bg1"/>
            </a:solidFill>
            <a:miter lim="800000"/>
            <a:headEnd/>
            <a:tailEnd/>
          </a:ln>
          <a:effectLst/>
        </p:spPr>
        <p:txBody>
          <a:bodyPr wrap="square">
            <a:spAutoFit/>
          </a:bodyPr>
          <a:lstStyle/>
          <a:p>
            <a:pPr algn="ctr">
              <a:spcBef>
                <a:spcPts val="0"/>
              </a:spcBef>
            </a:pPr>
            <a:r>
              <a:rPr lang="en-GB" dirty="0">
                <a:solidFill>
                  <a:schemeClr val="accent1">
                    <a:lumMod val="50000"/>
                  </a:schemeClr>
                </a:solidFill>
              </a:rPr>
              <a:t>THE IMPORTANCE OF ALTIMETRY DATA ON DECIPHERING BRAZIL CURRENT CORE VELOCITIES AND CORRESPONDING VOLUME TRANSPORT</a:t>
            </a:r>
          </a:p>
        </p:txBody>
      </p:sp>
      <p:sp>
        <p:nvSpPr>
          <p:cNvPr id="3" name="Text Box 24"/>
          <p:cNvSpPr txBox="1">
            <a:spLocks noChangeArrowheads="1"/>
          </p:cNvSpPr>
          <p:nvPr/>
        </p:nvSpPr>
        <p:spPr bwMode="auto">
          <a:xfrm>
            <a:off x="2100470" y="3169298"/>
            <a:ext cx="6882534" cy="338554"/>
          </a:xfrm>
          <a:prstGeom prst="rect">
            <a:avLst/>
          </a:prstGeom>
          <a:solidFill>
            <a:schemeClr val="bg1">
              <a:alpha val="75000"/>
            </a:schemeClr>
          </a:solidFill>
          <a:ln w="9525">
            <a:solidFill>
              <a:schemeClr val="bg1"/>
            </a:solidFill>
            <a:miter lim="800000"/>
            <a:headEnd/>
            <a:tailEnd/>
          </a:ln>
          <a:effectLst/>
        </p:spPr>
        <p:txBody>
          <a:bodyPr wrap="square">
            <a:spAutoFit/>
          </a:bodyPr>
          <a:lstStyle/>
          <a:p>
            <a:pPr algn="ctr">
              <a:spcBef>
                <a:spcPts val="0"/>
              </a:spcBef>
            </a:pPr>
            <a:r>
              <a:rPr lang="en-GB" sz="1600" dirty="0">
                <a:solidFill>
                  <a:schemeClr val="accent1">
                    <a:lumMod val="50000"/>
                  </a:schemeClr>
                </a:solidFill>
              </a:rPr>
              <a:t>Ivenis Pita</a:t>
            </a:r>
            <a:r>
              <a:rPr lang="en-GB" sz="1600" baseline="30000" dirty="0">
                <a:solidFill>
                  <a:schemeClr val="accent1">
                    <a:lumMod val="50000"/>
                  </a:schemeClr>
                </a:solidFill>
              </a:rPr>
              <a:t>1</a:t>
            </a:r>
            <a:r>
              <a:rPr lang="en-GB" sz="1600" dirty="0">
                <a:solidFill>
                  <a:schemeClr val="accent1">
                    <a:lumMod val="50000"/>
                  </a:schemeClr>
                </a:solidFill>
              </a:rPr>
              <a:t> , Mauro Cirano</a:t>
            </a:r>
            <a:r>
              <a:rPr lang="en-GB" sz="1600" baseline="30000" dirty="0">
                <a:solidFill>
                  <a:schemeClr val="accent1">
                    <a:lumMod val="50000"/>
                  </a:schemeClr>
                </a:solidFill>
              </a:rPr>
              <a:t>1</a:t>
            </a:r>
            <a:r>
              <a:rPr lang="en-GB" sz="1600" dirty="0">
                <a:solidFill>
                  <a:schemeClr val="accent1">
                    <a:lumMod val="50000"/>
                  </a:schemeClr>
                </a:solidFill>
              </a:rPr>
              <a:t> , </a:t>
            </a:r>
            <a:r>
              <a:rPr lang="en-GB" sz="1600" dirty="0" err="1">
                <a:solidFill>
                  <a:schemeClr val="accent1">
                    <a:lumMod val="50000"/>
                  </a:schemeClr>
                </a:solidFill>
              </a:rPr>
              <a:t>Maur</a:t>
            </a:r>
            <a:r>
              <a:rPr lang="pt-BR" sz="1600" dirty="0">
                <a:solidFill>
                  <a:schemeClr val="accent1">
                    <a:lumMod val="50000"/>
                  </a:schemeClr>
                </a:solidFill>
              </a:rPr>
              <a:t>ício Mata</a:t>
            </a:r>
            <a:r>
              <a:rPr lang="pt-BR" sz="1600" baseline="30000" dirty="0">
                <a:solidFill>
                  <a:schemeClr val="accent1">
                    <a:lumMod val="50000"/>
                  </a:schemeClr>
                </a:solidFill>
              </a:rPr>
              <a:t>2</a:t>
            </a:r>
            <a:r>
              <a:rPr lang="pt-BR" sz="1600" dirty="0">
                <a:solidFill>
                  <a:schemeClr val="accent1">
                    <a:lumMod val="50000"/>
                  </a:schemeClr>
                </a:solidFill>
              </a:rPr>
              <a:t> and Mateus Lima</a:t>
            </a:r>
            <a:r>
              <a:rPr lang="pt-BR" sz="1600" baseline="30000" dirty="0">
                <a:solidFill>
                  <a:schemeClr val="accent1">
                    <a:lumMod val="50000"/>
                  </a:schemeClr>
                </a:solidFill>
              </a:rPr>
              <a:t>3</a:t>
            </a:r>
            <a:endParaRPr lang="en-GB" sz="1600" dirty="0">
              <a:solidFill>
                <a:schemeClr val="accent1">
                  <a:lumMod val="50000"/>
                </a:schemeClr>
              </a:solidFill>
            </a:endParaRPr>
          </a:p>
        </p:txBody>
      </p:sp>
      <p:sp>
        <p:nvSpPr>
          <p:cNvPr id="4" name="Text Box 25"/>
          <p:cNvSpPr txBox="1">
            <a:spLocks noChangeArrowheads="1"/>
          </p:cNvSpPr>
          <p:nvPr/>
        </p:nvSpPr>
        <p:spPr bwMode="auto">
          <a:xfrm>
            <a:off x="2100470" y="3927697"/>
            <a:ext cx="6882534" cy="461665"/>
          </a:xfrm>
          <a:prstGeom prst="rect">
            <a:avLst/>
          </a:prstGeom>
          <a:solidFill>
            <a:schemeClr val="bg1">
              <a:alpha val="75000"/>
            </a:schemeClr>
          </a:solidFill>
          <a:ln>
            <a:solidFill>
              <a:schemeClr val="bg1"/>
            </a:solidFill>
          </a:ln>
          <a:effectLst/>
        </p:spPr>
        <p:txBody>
          <a:bodyPr wrap="square">
            <a:spAutoFit/>
          </a:bodyPr>
          <a:lstStyle/>
          <a:p>
            <a:pPr algn="ctr">
              <a:spcBef>
                <a:spcPts val="0"/>
              </a:spcBef>
            </a:pPr>
            <a:r>
              <a:rPr lang="en-GB" sz="1200" baseline="30000" dirty="0">
                <a:solidFill>
                  <a:schemeClr val="accent1">
                    <a:lumMod val="50000"/>
                  </a:schemeClr>
                </a:solidFill>
              </a:rPr>
              <a:t>1-</a:t>
            </a:r>
            <a:r>
              <a:rPr lang="en-GB" sz="1200" dirty="0">
                <a:solidFill>
                  <a:schemeClr val="accent1">
                    <a:lumMod val="50000"/>
                  </a:schemeClr>
                </a:solidFill>
              </a:rPr>
              <a:t>Postgraduate Program in Meteorology - UFRJ</a:t>
            </a:r>
            <a:r>
              <a:rPr lang="en-AU" sz="1200" dirty="0">
                <a:solidFill>
                  <a:schemeClr val="accent1">
                    <a:lumMod val="50000"/>
                  </a:schemeClr>
                </a:solidFill>
              </a:rPr>
              <a:t>; </a:t>
            </a:r>
            <a:r>
              <a:rPr lang="en-GB" sz="1200" baseline="30000" dirty="0">
                <a:solidFill>
                  <a:schemeClr val="accent1">
                    <a:lumMod val="50000"/>
                  </a:schemeClr>
                </a:solidFill>
              </a:rPr>
              <a:t>2-</a:t>
            </a:r>
            <a:r>
              <a:rPr lang="en-AU" sz="1200" dirty="0">
                <a:solidFill>
                  <a:schemeClr val="accent1">
                    <a:lumMod val="50000"/>
                  </a:schemeClr>
                </a:solidFill>
              </a:rPr>
              <a:t>Postgraduate Program in Physical, Chemical and Geological Oceanography - FURG; </a:t>
            </a:r>
            <a:r>
              <a:rPr lang="en-GB" sz="1200" baseline="30000" dirty="0">
                <a:solidFill>
                  <a:schemeClr val="accent1">
                    <a:lumMod val="50000"/>
                  </a:schemeClr>
                </a:solidFill>
              </a:rPr>
              <a:t>3-</a:t>
            </a:r>
            <a:r>
              <a:rPr lang="en-AU" sz="1200" dirty="0">
                <a:solidFill>
                  <a:schemeClr val="accent1">
                    <a:lumMod val="50000"/>
                  </a:schemeClr>
                </a:solidFill>
              </a:rPr>
              <a:t>i4sea</a:t>
            </a:r>
            <a:endParaRPr lang="en-GB" sz="12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3"/>
            <a:ext cx="9143999" cy="5142857"/>
          </a:xfrm>
          <a:prstGeom prst="rect">
            <a:avLst/>
          </a:prstGeom>
        </p:spPr>
      </p:pic>
      <p:sp>
        <p:nvSpPr>
          <p:cNvPr id="2" name="Title 1"/>
          <p:cNvSpPr>
            <a:spLocks noGrp="1"/>
          </p:cNvSpPr>
          <p:nvPr>
            <p:ph type="title"/>
          </p:nvPr>
        </p:nvSpPr>
        <p:spPr>
          <a:xfrm>
            <a:off x="338975" y="1395527"/>
            <a:ext cx="8739854" cy="461665"/>
          </a:xfrm>
        </p:spPr>
        <p:txBody>
          <a:bodyPr/>
          <a:lstStyle/>
          <a:p>
            <a:r>
              <a:rPr lang="en-GB" sz="2400" dirty="0">
                <a:solidFill>
                  <a:srgbClr val="00549F"/>
                </a:solidFill>
              </a:rPr>
              <a:t>Key Points</a:t>
            </a:r>
          </a:p>
        </p:txBody>
      </p:sp>
      <p:sp>
        <p:nvSpPr>
          <p:cNvPr id="4" name="Text Placeholder 4"/>
          <p:cNvSpPr>
            <a:spLocks noGrp="1"/>
          </p:cNvSpPr>
          <p:nvPr>
            <p:ph type="body" sz="quarter" idx="10"/>
          </p:nvPr>
        </p:nvSpPr>
        <p:spPr>
          <a:xfrm>
            <a:off x="355555" y="1849314"/>
            <a:ext cx="8720314" cy="2347181"/>
          </a:xfrm>
          <a:prstGeom prst="rect">
            <a:avLst/>
          </a:prstGeom>
        </p:spPr>
        <p:txBody>
          <a:bodyPr wrap="square">
            <a:spAutoFit/>
          </a:bodyPr>
          <a:lstStyle/>
          <a:p>
            <a:pPr marL="285750" indent="-285750">
              <a:buFont typeface="Arial"/>
              <a:buChar char="•"/>
            </a:pPr>
            <a:r>
              <a:rPr lang="en-GB" sz="1800" dirty="0">
                <a:solidFill>
                  <a:srgbClr val="00549F"/>
                </a:solidFill>
              </a:rPr>
              <a:t>MOVAR (AX97)</a:t>
            </a:r>
          </a:p>
          <a:p>
            <a:pPr marL="1095750" lvl="1" indent="-285750">
              <a:buFont typeface="Arial"/>
              <a:buChar char="•"/>
            </a:pPr>
            <a:r>
              <a:rPr lang="en-GB" sz="1800" dirty="0">
                <a:solidFill>
                  <a:srgbClr val="00549F"/>
                </a:solidFill>
              </a:rPr>
              <a:t>Brazil Current</a:t>
            </a:r>
          </a:p>
          <a:p>
            <a:pPr marL="1095750" lvl="1" indent="-285750">
              <a:buFont typeface="Arial"/>
              <a:buChar char="•"/>
            </a:pPr>
            <a:r>
              <a:rPr lang="en-GB" sz="1800" dirty="0">
                <a:solidFill>
                  <a:srgbClr val="00549F"/>
                </a:solidFill>
              </a:rPr>
              <a:t>↑ Variability</a:t>
            </a:r>
          </a:p>
          <a:p>
            <a:pPr marL="285750" indent="-285750">
              <a:buFont typeface="Arial"/>
              <a:buChar char="•"/>
            </a:pPr>
            <a:r>
              <a:rPr lang="en-GB" sz="1800" dirty="0">
                <a:solidFill>
                  <a:srgbClr val="00549F"/>
                </a:solidFill>
              </a:rPr>
              <a:t>Altimetry datasets</a:t>
            </a:r>
          </a:p>
          <a:p>
            <a:pPr marL="1095750" lvl="1" indent="-285750">
              <a:buFont typeface="Arial"/>
              <a:buChar char="•"/>
            </a:pPr>
            <a:r>
              <a:rPr lang="en-GB" sz="1800" dirty="0">
                <a:solidFill>
                  <a:srgbClr val="00549F"/>
                </a:solidFill>
              </a:rPr>
              <a:t>AVISO</a:t>
            </a:r>
          </a:p>
          <a:p>
            <a:pPr marL="1095750" lvl="1" indent="-285750">
              <a:buFont typeface="Arial"/>
              <a:buChar char="•"/>
            </a:pPr>
            <a:r>
              <a:rPr lang="en-GB" sz="1800" dirty="0">
                <a:solidFill>
                  <a:srgbClr val="00549F"/>
                </a:solidFill>
              </a:rPr>
              <a:t>ATOBA</a:t>
            </a:r>
          </a:p>
        </p:txBody>
      </p:sp>
      <p:pic>
        <p:nvPicPr>
          <p:cNvPr id="5" name="Picture 2"/>
          <p:cNvPicPr>
            <a:picLocks noChangeAspect="1" noChangeArrowheads="1"/>
          </p:cNvPicPr>
          <p:nvPr/>
        </p:nvPicPr>
        <p:blipFill>
          <a:blip r:embed="rId4"/>
          <a:srcRect l="40944" t="21300" r="29803" b="12201"/>
          <a:stretch>
            <a:fillRect/>
          </a:stretch>
        </p:blipFill>
        <p:spPr bwMode="auto">
          <a:xfrm>
            <a:off x="5910945" y="786446"/>
            <a:ext cx="3143806" cy="4019949"/>
          </a:xfrm>
          <a:prstGeom prst="rect">
            <a:avLst/>
          </a:prstGeom>
          <a:noFill/>
          <a:ln w="9525">
            <a:solidFill>
              <a:schemeClr val="tx1"/>
            </a:solidFill>
            <a:miter lim="800000"/>
            <a:headEnd/>
            <a:tailEnd/>
          </a:ln>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11527" t="22462" r="10998" b="24102"/>
          <a:stretch/>
        </p:blipFill>
        <p:spPr>
          <a:xfrm>
            <a:off x="4210565" y="795805"/>
            <a:ext cx="1671486" cy="598316"/>
          </a:xfrm>
          <a:prstGeom prst="rect">
            <a:avLst/>
          </a:prstGeom>
        </p:spPr>
      </p:pic>
      <p:pic>
        <p:nvPicPr>
          <p:cNvPr id="8" name="Picture 4" descr="Resultado de image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552" y="794285"/>
            <a:ext cx="1444131" cy="616631"/>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69893" y="788684"/>
            <a:ext cx="449592" cy="658264"/>
          </a:xfrm>
          <a:prstGeom prst="rect">
            <a:avLst/>
          </a:prstGeom>
        </p:spPr>
      </p:pic>
      <p:pic>
        <p:nvPicPr>
          <p:cNvPr id="10" name="Picture 8" descr="Image result for furg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604426" y="781893"/>
            <a:ext cx="560522" cy="561807"/>
          </a:xfrm>
          <a:prstGeom prst="rect">
            <a:avLst/>
          </a:prstGeom>
          <a:noFill/>
          <a:extLst>
            <a:ext uri="{909E8E84-426E-40dd-AFC4-6F175D3DCCD1}">
              <a14:hiddenFill xmlns:a14="http://schemas.microsoft.com/office/drawing/2010/main" xmlns="">
                <a:solidFill>
                  <a:srgbClr val="FFFFFF"/>
                </a:solidFill>
              </a14:hiddenFill>
            </a:ext>
          </a:extLst>
        </p:spPr>
      </p:pic>
      <p:pic>
        <p:nvPicPr>
          <p:cNvPr id="11" name="Picture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087283" y="794879"/>
            <a:ext cx="1440777" cy="559660"/>
          </a:xfrm>
          <a:prstGeom prst="rect">
            <a:avLst/>
          </a:prstGeom>
        </p:spPr>
      </p:pic>
      <p:sp>
        <p:nvSpPr>
          <p:cNvPr id="12" name="Rectangle 11"/>
          <p:cNvSpPr/>
          <p:nvPr/>
        </p:nvSpPr>
        <p:spPr>
          <a:xfrm>
            <a:off x="7159083" y="3211550"/>
            <a:ext cx="434897" cy="434898"/>
          </a:xfrm>
          <a:prstGeom prst="rect">
            <a:avLst/>
          </a:prstGeom>
          <a:noFill/>
          <a:ln w="28575">
            <a:solidFill>
              <a:srgbClr val="E3722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extBox 12"/>
          <p:cNvSpPr txBox="1"/>
          <p:nvPr/>
        </p:nvSpPr>
        <p:spPr>
          <a:xfrm>
            <a:off x="7482848" y="4919637"/>
            <a:ext cx="1596912" cy="253916"/>
          </a:xfrm>
          <a:prstGeom prst="rect">
            <a:avLst/>
          </a:prstGeom>
          <a:noFill/>
        </p:spPr>
        <p:txBody>
          <a:bodyPr wrap="none" rtlCol="0">
            <a:spAutoFit/>
          </a:bodyPr>
          <a:lstStyle/>
          <a:p>
            <a:r>
              <a:rPr lang="pt-BR" sz="1050" dirty="0"/>
              <a:t>Source: NOAA/AOML</a:t>
            </a:r>
          </a:p>
        </p:txBody>
      </p:sp>
    </p:spTree>
    <p:extLst>
      <p:ext uri="{BB962C8B-B14F-4D97-AF65-F5344CB8AC3E}">
        <p14:creationId xmlns:p14="http://schemas.microsoft.com/office/powerpoint/2010/main" val="2577637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43"/>
            <a:ext cx="9143999" cy="5142857"/>
          </a:xfrm>
          <a:prstGeom prst="rect">
            <a:avLst/>
          </a:prstGeom>
        </p:spPr>
      </p:pic>
      <p:sp>
        <p:nvSpPr>
          <p:cNvPr id="4" name="Text Placeholder 4"/>
          <p:cNvSpPr>
            <a:spLocks noGrp="1"/>
          </p:cNvSpPr>
          <p:nvPr>
            <p:ph type="body" sz="quarter" idx="10"/>
          </p:nvPr>
        </p:nvSpPr>
        <p:spPr>
          <a:xfrm>
            <a:off x="213646" y="4120340"/>
            <a:ext cx="8720314" cy="354712"/>
          </a:xfrm>
          <a:prstGeom prst="rect">
            <a:avLst/>
          </a:prstGeom>
        </p:spPr>
        <p:txBody>
          <a:bodyPr wrap="square">
            <a:spAutoFit/>
          </a:bodyPr>
          <a:lstStyle/>
          <a:p>
            <a:pPr indent="0" algn="ctr"/>
            <a:r>
              <a:rPr lang="en-GB" dirty="0">
                <a:solidFill>
                  <a:srgbClr val="00549F"/>
                </a:solidFill>
              </a:rPr>
              <a:t>MOVAR			AVISO			ATOBA</a:t>
            </a:r>
          </a:p>
        </p:txBody>
      </p:sp>
      <p:sp>
        <p:nvSpPr>
          <p:cNvPr id="11" name="Title 10"/>
          <p:cNvSpPr>
            <a:spLocks noGrp="1"/>
          </p:cNvSpPr>
          <p:nvPr>
            <p:ph type="title"/>
          </p:nvPr>
        </p:nvSpPr>
        <p:spPr/>
        <p:txBody>
          <a:bodyPr/>
          <a:lstStyle/>
          <a:p>
            <a:endParaRPr lang="pt-BR"/>
          </a:p>
        </p:txBody>
      </p:sp>
      <p:pic>
        <p:nvPicPr>
          <p:cNvPr id="14" name="Picture 13"/>
          <p:cNvPicPr>
            <a:picLocks noChangeAspect="1"/>
          </p:cNvPicPr>
          <p:nvPr/>
        </p:nvPicPr>
        <p:blipFill rotWithShape="1">
          <a:blip r:embed="rId4"/>
          <a:srcRect l="7895" t="54333" r="52104" b="1573"/>
          <a:stretch/>
        </p:blipFill>
        <p:spPr>
          <a:xfrm>
            <a:off x="-1071" y="802888"/>
            <a:ext cx="4608240" cy="2252942"/>
          </a:xfrm>
          <a:prstGeom prst="rect">
            <a:avLst/>
          </a:prstGeom>
        </p:spPr>
      </p:pic>
      <p:pic>
        <p:nvPicPr>
          <p:cNvPr id="15" name="Picture 14"/>
          <p:cNvPicPr>
            <a:picLocks noChangeAspect="1"/>
          </p:cNvPicPr>
          <p:nvPr/>
        </p:nvPicPr>
        <p:blipFill rotWithShape="1">
          <a:blip r:embed="rId4"/>
          <a:srcRect l="51583" t="54088" r="8658" b="1573"/>
          <a:stretch/>
        </p:blipFill>
        <p:spPr>
          <a:xfrm>
            <a:off x="4543797" y="780585"/>
            <a:ext cx="4600204" cy="2275245"/>
          </a:xfrm>
          <a:prstGeom prst="rect">
            <a:avLst/>
          </a:prstGeom>
        </p:spPr>
      </p:pic>
      <p:graphicFrame>
        <p:nvGraphicFramePr>
          <p:cNvPr id="16" name="Table 15"/>
          <p:cNvGraphicFramePr>
            <a:graphicFrameLocks noGrp="1"/>
          </p:cNvGraphicFramePr>
          <p:nvPr>
            <p:extLst>
              <p:ext uri="{D42A27DB-BD31-4B8C-83A1-F6EECF244321}">
                <p14:modId xmlns:p14="http://schemas.microsoft.com/office/powerpoint/2010/main" val="1399458757"/>
              </p:ext>
            </p:extLst>
          </p:nvPr>
        </p:nvGraphicFramePr>
        <p:xfrm>
          <a:off x="476365" y="3079786"/>
          <a:ext cx="8191267" cy="914400"/>
        </p:xfrm>
        <a:graphic>
          <a:graphicData uri="http://schemas.openxmlformats.org/drawingml/2006/table">
            <a:tbl>
              <a:tblPr firstRow="1" firstCol="1" bandRow="1">
                <a:tableStyleId>{5C22544A-7EE6-4342-B048-85BDC9FD1C3A}</a:tableStyleId>
              </a:tblPr>
              <a:tblGrid>
                <a:gridCol w="2975599">
                  <a:extLst>
                    <a:ext uri="{9D8B030D-6E8A-4147-A177-3AD203B41FA5}">
                      <a16:colId xmlns:a16="http://schemas.microsoft.com/office/drawing/2014/main" val="2428220957"/>
                    </a:ext>
                  </a:extLst>
                </a:gridCol>
                <a:gridCol w="1295166">
                  <a:extLst>
                    <a:ext uri="{9D8B030D-6E8A-4147-A177-3AD203B41FA5}">
                      <a16:colId xmlns:a16="http://schemas.microsoft.com/office/drawing/2014/main" val="1495291746"/>
                    </a:ext>
                  </a:extLst>
                </a:gridCol>
                <a:gridCol w="1452686">
                  <a:extLst>
                    <a:ext uri="{9D8B030D-6E8A-4147-A177-3AD203B41FA5}">
                      <a16:colId xmlns:a16="http://schemas.microsoft.com/office/drawing/2014/main" val="2475919153"/>
                    </a:ext>
                  </a:extLst>
                </a:gridCol>
                <a:gridCol w="2467816">
                  <a:extLst>
                    <a:ext uri="{9D8B030D-6E8A-4147-A177-3AD203B41FA5}">
                      <a16:colId xmlns:a16="http://schemas.microsoft.com/office/drawing/2014/main" val="3230990403"/>
                    </a:ext>
                  </a:extLst>
                </a:gridCol>
              </a:tblGrid>
              <a:tr h="234017">
                <a:tc>
                  <a:txBody>
                    <a:bodyPr/>
                    <a:lstStyle/>
                    <a:p>
                      <a:pPr algn="ctr">
                        <a:lnSpc>
                          <a:spcPct val="100000"/>
                        </a:lnSpc>
                        <a:spcAft>
                          <a:spcPts val="0"/>
                        </a:spcAft>
                      </a:pPr>
                      <a:r>
                        <a:rPr lang="en-US" sz="1800" dirty="0">
                          <a:effectLst/>
                        </a:rPr>
                        <a:t> </a:t>
                      </a:r>
                      <a:endParaRPr lang="pt-BR" sz="18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cap="all" dirty="0">
                          <a:effectLst/>
                        </a:rPr>
                        <a:t>AX97</a:t>
                      </a:r>
                      <a:endParaRPr lang="pt-BR" sz="2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cap="all" dirty="0">
                          <a:effectLst/>
                        </a:rPr>
                        <a:t>COASTAL</a:t>
                      </a:r>
                      <a:endParaRPr lang="pt-BR" sz="2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cap="all" dirty="0">
                          <a:effectLst/>
                        </a:rPr>
                        <a:t>AX97/COASTAL</a:t>
                      </a:r>
                      <a:endParaRPr lang="pt-BR" sz="2000" dirty="0">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823602432"/>
                  </a:ext>
                </a:extLst>
              </a:tr>
              <a:tr h="234017">
                <a:tc>
                  <a:txBody>
                    <a:bodyPr/>
                    <a:lstStyle/>
                    <a:p>
                      <a:pPr algn="ctr">
                        <a:lnSpc>
                          <a:spcPct val="100000"/>
                        </a:lnSpc>
                        <a:spcAft>
                          <a:spcPts val="0"/>
                        </a:spcAft>
                      </a:pPr>
                      <a:r>
                        <a:rPr lang="en-US" sz="2000" cap="all" dirty="0">
                          <a:effectLst/>
                        </a:rPr>
                        <a:t>CRUISES </a:t>
                      </a:r>
                      <a:endParaRPr lang="pt-BR" sz="2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21 </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11 </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11</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43648607"/>
                  </a:ext>
                </a:extLst>
              </a:tr>
              <a:tr h="283088">
                <a:tc>
                  <a:txBody>
                    <a:bodyPr/>
                    <a:lstStyle/>
                    <a:p>
                      <a:pPr algn="ctr">
                        <a:lnSpc>
                          <a:spcPct val="100000"/>
                        </a:lnSpc>
                        <a:spcAft>
                          <a:spcPts val="0"/>
                        </a:spcAft>
                      </a:pPr>
                      <a:r>
                        <a:rPr lang="en-US" sz="2000" cap="all" dirty="0">
                          <a:effectLst/>
                        </a:rPr>
                        <a:t>FREQUENCY (%)</a:t>
                      </a:r>
                      <a:endParaRPr lang="pt-BR" sz="2000" dirty="0">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49 </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25.5</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tc>
                  <a:txBody>
                    <a:bodyPr/>
                    <a:lstStyle/>
                    <a:p>
                      <a:pPr algn="ctr">
                        <a:lnSpc>
                          <a:spcPct val="100000"/>
                        </a:lnSpc>
                        <a:spcAft>
                          <a:spcPts val="0"/>
                        </a:spcAft>
                      </a:pPr>
                      <a:r>
                        <a:rPr lang="en-US" sz="2000" b="1" dirty="0">
                          <a:solidFill>
                            <a:schemeClr val="accent1">
                              <a:lumMod val="75000"/>
                            </a:schemeClr>
                          </a:solidFill>
                          <a:effectLst/>
                        </a:rPr>
                        <a:t>25.5</a:t>
                      </a:r>
                      <a:endParaRPr lang="pt-BR" sz="2000" b="1" dirty="0">
                        <a:solidFill>
                          <a:schemeClr val="accent1">
                            <a:lumMod val="75000"/>
                          </a:schemeClr>
                        </a:solidFill>
                        <a:effectLst/>
                        <a:latin typeface="+mn-lt"/>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586409"/>
                  </a:ext>
                </a:extLst>
              </a:tr>
            </a:tbl>
          </a:graphicData>
        </a:graphic>
      </p:graphicFrame>
      <p:sp>
        <p:nvSpPr>
          <p:cNvPr id="17" name="Text Placeholder 4"/>
          <p:cNvSpPr txBox="1">
            <a:spLocks/>
          </p:cNvSpPr>
          <p:nvPr/>
        </p:nvSpPr>
        <p:spPr>
          <a:xfrm>
            <a:off x="211841" y="4406880"/>
            <a:ext cx="8720314" cy="354712"/>
          </a:xfrm>
          <a:prstGeom prst="rect">
            <a:avLst/>
          </a:prstGeom>
        </p:spPr>
        <p:txBody>
          <a:bodyPr vert="horz" wrap="square">
            <a:spAutoFit/>
          </a:bodyPr>
          <a:lstStyle>
            <a:lvl1pPr marL="0" indent="-342900" algn="l" rtl="0" eaLnBrk="1" fontAlgn="base" hangingPunct="1">
              <a:lnSpc>
                <a:spcPct val="119000"/>
              </a:lnSpc>
              <a:spcBef>
                <a:spcPct val="20000"/>
              </a:spcBef>
              <a:spcAft>
                <a:spcPct val="0"/>
              </a:spcAft>
              <a:buClr>
                <a:schemeClr val="accent1"/>
              </a:buClr>
              <a:buFontTx/>
              <a:buNone/>
              <a:defRPr lang="en-GB" sz="1600">
                <a:solidFill>
                  <a:schemeClr val="bg1"/>
                </a:solidFill>
                <a:latin typeface="Verdana"/>
                <a:ea typeface="+mn-ea"/>
                <a:cs typeface="Verdana"/>
              </a:defRPr>
            </a:lvl1pPr>
            <a:lvl2pPr marL="8100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2pPr>
            <a:lvl3pPr marL="14076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3pPr>
            <a:lvl4pPr marL="20052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4pPr>
            <a:lvl5pPr marL="26028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9pPr>
          </a:lstStyle>
          <a:p>
            <a:pPr indent="0" algn="ctr"/>
            <a:r>
              <a:rPr lang="pt-BR" kern="0" dirty="0">
                <a:solidFill>
                  <a:srgbClr val="00549F"/>
                </a:solidFill>
              </a:rPr>
              <a:t>-2.66 ± 3.52 Sv		-6.26 ± 9.54 Sv		-5.16 ± 7.64 Sv</a:t>
            </a:r>
          </a:p>
        </p:txBody>
      </p:sp>
      <p:sp>
        <p:nvSpPr>
          <p:cNvPr id="2" name="Oval 1"/>
          <p:cNvSpPr/>
          <p:nvPr/>
        </p:nvSpPr>
        <p:spPr>
          <a:xfrm>
            <a:off x="747132" y="1048215"/>
            <a:ext cx="635619" cy="14050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354878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299" r="2299"/>
          <a:stretch/>
        </p:blipFill>
        <p:spPr>
          <a:xfrm>
            <a:off x="0" y="0"/>
            <a:ext cx="9135534" cy="5153642"/>
          </a:xfrm>
          <a:prstGeom prst="rect">
            <a:avLst/>
          </a:prstGeom>
        </p:spPr>
      </p:pic>
      <p:sp>
        <p:nvSpPr>
          <p:cNvPr id="3" name="Text Placeholder 4"/>
          <p:cNvSpPr txBox="1">
            <a:spLocks/>
          </p:cNvSpPr>
          <p:nvPr/>
        </p:nvSpPr>
        <p:spPr>
          <a:xfrm>
            <a:off x="211841" y="771586"/>
            <a:ext cx="8720314" cy="420180"/>
          </a:xfrm>
          <a:prstGeom prst="rect">
            <a:avLst/>
          </a:prstGeom>
        </p:spPr>
        <p:txBody>
          <a:bodyPr vert="horz" wrap="square">
            <a:spAutoFit/>
          </a:bodyPr>
          <a:lstStyle>
            <a:lvl1pPr marL="0" indent="-342900" algn="l" rtl="0" eaLnBrk="1" fontAlgn="base" hangingPunct="1">
              <a:lnSpc>
                <a:spcPct val="119000"/>
              </a:lnSpc>
              <a:spcBef>
                <a:spcPct val="20000"/>
              </a:spcBef>
              <a:spcAft>
                <a:spcPct val="0"/>
              </a:spcAft>
              <a:buClr>
                <a:schemeClr val="accent1"/>
              </a:buClr>
              <a:buFontTx/>
              <a:buNone/>
              <a:defRPr lang="en-GB" sz="1600">
                <a:solidFill>
                  <a:schemeClr val="bg1"/>
                </a:solidFill>
                <a:latin typeface="Verdana"/>
                <a:ea typeface="+mn-ea"/>
                <a:cs typeface="Verdana"/>
              </a:defRPr>
            </a:lvl1pPr>
            <a:lvl2pPr marL="8100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2pPr>
            <a:lvl3pPr marL="14076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3pPr>
            <a:lvl4pPr marL="20052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4pPr>
            <a:lvl5pPr marL="2602800" indent="0" algn="l" rtl="0" eaLnBrk="1" fontAlgn="base" hangingPunct="1">
              <a:lnSpc>
                <a:spcPct val="119000"/>
              </a:lnSpc>
              <a:spcBef>
                <a:spcPct val="20000"/>
              </a:spcBef>
              <a:spcAft>
                <a:spcPct val="0"/>
              </a:spcAft>
              <a:buClr>
                <a:schemeClr val="accent1"/>
              </a:buClr>
              <a:buFont typeface="Verdana" pitchFamily="34" charset="0"/>
              <a:buNone/>
              <a:defRPr lang="en-GB" sz="1600">
                <a:solidFill>
                  <a:schemeClr val="bg1"/>
                </a:solidFill>
                <a:latin typeface="Verdana"/>
                <a:ea typeface="+mn-ea"/>
                <a:cs typeface="Verdana"/>
              </a:defRPr>
            </a:lvl5pPr>
            <a:lvl6pPr marL="34798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6pPr>
            <a:lvl7pPr marL="39370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7pPr>
            <a:lvl8pPr marL="43942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8pPr>
            <a:lvl9pPr marL="4851400" indent="-419100" algn="l" rtl="0" eaLnBrk="1" fontAlgn="base" hangingPunct="1">
              <a:lnSpc>
                <a:spcPct val="119000"/>
              </a:lnSpc>
              <a:spcBef>
                <a:spcPct val="20000"/>
              </a:spcBef>
              <a:spcAft>
                <a:spcPct val="0"/>
              </a:spcAft>
              <a:buClr>
                <a:schemeClr val="accent1"/>
              </a:buClr>
              <a:buFont typeface="Verdana" pitchFamily="34" charset="0"/>
              <a:buChar char="–"/>
              <a:defRPr sz="1600">
                <a:solidFill>
                  <a:schemeClr val="bg2"/>
                </a:solidFill>
                <a:latin typeface="+mn-lt"/>
              </a:defRPr>
            </a:lvl9pPr>
          </a:lstStyle>
          <a:p>
            <a:pPr indent="0" algn="ctr"/>
            <a:r>
              <a:rPr lang="pt-BR" sz="2000" kern="0" dirty="0"/>
              <a:t>THANKS!</a:t>
            </a:r>
            <a:endParaRPr lang="pt-BR" kern="0" dirty="0"/>
          </a:p>
        </p:txBody>
      </p:sp>
    </p:spTree>
    <p:extLst>
      <p:ext uri="{BB962C8B-B14F-4D97-AF65-F5344CB8AC3E}">
        <p14:creationId xmlns:p14="http://schemas.microsoft.com/office/powerpoint/2010/main" val="1573924296"/>
      </p:ext>
    </p:extLst>
  </p:cSld>
  <p:clrMapOvr>
    <a:masterClrMapping/>
  </p:clrMapOvr>
</p:sld>
</file>

<file path=ppt/theme/theme1.xml><?xml version="1.0" encoding="utf-8"?>
<a:theme xmlns:a="http://schemas.openxmlformats.org/drawingml/2006/main" name="NEW ESA Presentation 16-9">
  <a:themeElements>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fontScheme name="Esa presentation">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sa presentation 1">
        <a:dk1>
          <a:srgbClr val="4D4F53"/>
        </a:dk1>
        <a:lt1>
          <a:srgbClr val="FFFFFF"/>
        </a:lt1>
        <a:dk2>
          <a:srgbClr val="D0103A"/>
        </a:dk2>
        <a:lt2>
          <a:srgbClr val="000000"/>
        </a:lt2>
        <a:accent1>
          <a:srgbClr val="00338D"/>
        </a:accent1>
        <a:accent2>
          <a:srgbClr val="008542"/>
        </a:accent2>
        <a:accent3>
          <a:srgbClr val="FFFFFF"/>
        </a:accent3>
        <a:accent4>
          <a:srgbClr val="404246"/>
        </a:accent4>
        <a:accent5>
          <a:srgbClr val="AAADC5"/>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2">
        <a:dk1>
          <a:srgbClr val="4D4F53"/>
        </a:dk1>
        <a:lt1>
          <a:srgbClr val="FFFFFF"/>
        </a:lt1>
        <a:dk2>
          <a:srgbClr val="D0103A"/>
        </a:dk2>
        <a:lt2>
          <a:srgbClr val="000000"/>
        </a:lt2>
        <a:accent1>
          <a:srgbClr val="0098DB"/>
        </a:accent1>
        <a:accent2>
          <a:srgbClr val="008542"/>
        </a:accent2>
        <a:accent3>
          <a:srgbClr val="FFFFFF"/>
        </a:accent3>
        <a:accent4>
          <a:srgbClr val="404246"/>
        </a:accent4>
        <a:accent5>
          <a:srgbClr val="AACAEA"/>
        </a:accent5>
        <a:accent6>
          <a:srgbClr val="00783B"/>
        </a:accent6>
        <a:hlink>
          <a:srgbClr val="E37222"/>
        </a:hlink>
        <a:folHlink>
          <a:srgbClr val="00338D"/>
        </a:folHlink>
      </a:clrScheme>
      <a:clrMap bg1="lt1" tx1="dk1" bg2="lt2" tx2="dk2" accent1="accent1" accent2="accent2" accent3="accent3" accent4="accent4" accent5="accent5" accent6="accent6" hlink="hlink" folHlink="folHlink"/>
    </a:extraClrScheme>
    <a:extraClrScheme>
      <a:clrScheme name="Esa presentation 3">
        <a:dk1>
          <a:srgbClr val="4D4F53"/>
        </a:dk1>
        <a:lt1>
          <a:srgbClr val="FFFFFF"/>
        </a:lt1>
        <a:dk2>
          <a:srgbClr val="D0103A"/>
        </a:dk2>
        <a:lt2>
          <a:srgbClr val="000000"/>
        </a:lt2>
        <a:accent1>
          <a:srgbClr val="008542"/>
        </a:accent1>
        <a:accent2>
          <a:srgbClr val="003397"/>
        </a:accent2>
        <a:accent3>
          <a:srgbClr val="FFFFFF"/>
        </a:accent3>
        <a:accent4>
          <a:srgbClr val="404246"/>
        </a:accent4>
        <a:accent5>
          <a:srgbClr val="AAC2B0"/>
        </a:accent5>
        <a:accent6>
          <a:srgbClr val="002D88"/>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4">
        <a:dk1>
          <a:srgbClr val="4D4F53"/>
        </a:dk1>
        <a:lt1>
          <a:srgbClr val="FFFFFF"/>
        </a:lt1>
        <a:dk2>
          <a:srgbClr val="D0103A"/>
        </a:dk2>
        <a:lt2>
          <a:srgbClr val="000000"/>
        </a:lt2>
        <a:accent1>
          <a:srgbClr val="E37222"/>
        </a:accent1>
        <a:accent2>
          <a:srgbClr val="008542"/>
        </a:accent2>
        <a:accent3>
          <a:srgbClr val="FFFFFF"/>
        </a:accent3>
        <a:accent4>
          <a:srgbClr val="404246"/>
        </a:accent4>
        <a:accent5>
          <a:srgbClr val="EFBCAB"/>
        </a:accent5>
        <a:accent6>
          <a:srgbClr val="00783B"/>
        </a:accent6>
        <a:hlink>
          <a:srgbClr val="00338D"/>
        </a:hlink>
        <a:folHlink>
          <a:srgbClr val="0098DB"/>
        </a:folHlink>
      </a:clrScheme>
      <a:clrMap bg1="lt1" tx1="dk1" bg2="lt2" tx2="dk2" accent1="accent1" accent2="accent2" accent3="accent3" accent4="accent4" accent5="accent5" accent6="accent6" hlink="hlink" folHlink="folHlink"/>
    </a:extraClrScheme>
    <a:extraClrScheme>
      <a:clrScheme name="Esa presentation 5">
        <a:dk1>
          <a:srgbClr val="4D4F53"/>
        </a:dk1>
        <a:lt1>
          <a:srgbClr val="FFFFFF"/>
        </a:lt1>
        <a:dk2>
          <a:srgbClr val="00338D"/>
        </a:dk2>
        <a:lt2>
          <a:srgbClr val="000000"/>
        </a:lt2>
        <a:accent1>
          <a:srgbClr val="D0103A"/>
        </a:accent1>
        <a:accent2>
          <a:srgbClr val="008542"/>
        </a:accent2>
        <a:accent3>
          <a:srgbClr val="FFFFFF"/>
        </a:accent3>
        <a:accent4>
          <a:srgbClr val="404246"/>
        </a:accent4>
        <a:accent5>
          <a:srgbClr val="E4AAAE"/>
        </a:accent5>
        <a:accent6>
          <a:srgbClr val="00783B"/>
        </a:accent6>
        <a:hlink>
          <a:srgbClr val="E37222"/>
        </a:hlink>
        <a:folHlink>
          <a:srgbClr val="0098DB"/>
        </a:folHlink>
      </a:clrScheme>
      <a:clrMap bg1="lt1" tx1="dk1" bg2="lt2" tx2="dk2" accent1="accent1" accent2="accent2" accent3="accent3" accent4="accent4" accent5="accent5" accent6="accent6" hlink="hlink" folHlink="folHlink"/>
    </a:extraClrScheme>
    <a:extraClrScheme>
      <a:clrScheme name="Esa presentation 6">
        <a:dk1>
          <a:srgbClr val="000000"/>
        </a:dk1>
        <a:lt1>
          <a:srgbClr val="FFFFFF"/>
        </a:lt1>
        <a:dk2>
          <a:srgbClr val="747678"/>
        </a:dk2>
        <a:lt2>
          <a:srgbClr val="4D4F53"/>
        </a:lt2>
        <a:accent1>
          <a:srgbClr val="00338D"/>
        </a:accent1>
        <a:accent2>
          <a:srgbClr val="D5D6D2"/>
        </a:accent2>
        <a:accent3>
          <a:srgbClr val="FFFFFF"/>
        </a:accent3>
        <a:accent4>
          <a:srgbClr val="000000"/>
        </a:accent4>
        <a:accent5>
          <a:srgbClr val="AAADC5"/>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7">
        <a:dk1>
          <a:srgbClr val="000000"/>
        </a:dk1>
        <a:lt1>
          <a:srgbClr val="FFFFFF"/>
        </a:lt1>
        <a:dk2>
          <a:srgbClr val="747678"/>
        </a:dk2>
        <a:lt2>
          <a:srgbClr val="4D4F53"/>
        </a:lt2>
        <a:accent1>
          <a:srgbClr val="0098DB"/>
        </a:accent1>
        <a:accent2>
          <a:srgbClr val="D5D6D2"/>
        </a:accent2>
        <a:accent3>
          <a:srgbClr val="FFFFFF"/>
        </a:accent3>
        <a:accent4>
          <a:srgbClr val="000000"/>
        </a:accent4>
        <a:accent5>
          <a:srgbClr val="AACAEA"/>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8">
        <a:dk1>
          <a:srgbClr val="000000"/>
        </a:dk1>
        <a:lt1>
          <a:srgbClr val="FFFFFF"/>
        </a:lt1>
        <a:dk2>
          <a:srgbClr val="747678"/>
        </a:dk2>
        <a:lt2>
          <a:srgbClr val="4D4F53"/>
        </a:lt2>
        <a:accent1>
          <a:srgbClr val="008542"/>
        </a:accent1>
        <a:accent2>
          <a:srgbClr val="D5D6D2"/>
        </a:accent2>
        <a:accent3>
          <a:srgbClr val="FFFFFF"/>
        </a:accent3>
        <a:accent4>
          <a:srgbClr val="000000"/>
        </a:accent4>
        <a:accent5>
          <a:srgbClr val="AAC2B0"/>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9">
        <a:dk1>
          <a:srgbClr val="000000"/>
        </a:dk1>
        <a:lt1>
          <a:srgbClr val="FFFFFF"/>
        </a:lt1>
        <a:dk2>
          <a:srgbClr val="747678"/>
        </a:dk2>
        <a:lt2>
          <a:srgbClr val="4D4F53"/>
        </a:lt2>
        <a:accent1>
          <a:srgbClr val="E37222"/>
        </a:accent1>
        <a:accent2>
          <a:srgbClr val="D5D6D2"/>
        </a:accent2>
        <a:accent3>
          <a:srgbClr val="FFFFFF"/>
        </a:accent3>
        <a:accent4>
          <a:srgbClr val="000000"/>
        </a:accent4>
        <a:accent5>
          <a:srgbClr val="EFBCAB"/>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0">
        <a:dk1>
          <a:srgbClr val="000000"/>
        </a:dk1>
        <a:lt1>
          <a:srgbClr val="FFFFFF"/>
        </a:lt1>
        <a:dk2>
          <a:srgbClr val="747678"/>
        </a:dk2>
        <a:lt2>
          <a:srgbClr val="4D4F53"/>
        </a:lt2>
        <a:accent1>
          <a:srgbClr val="D0103A"/>
        </a:accent1>
        <a:accent2>
          <a:srgbClr val="D5D6D2"/>
        </a:accent2>
        <a:accent3>
          <a:srgbClr val="FFFFFF"/>
        </a:accent3>
        <a:accent4>
          <a:srgbClr val="000000"/>
        </a:accent4>
        <a:accent5>
          <a:srgbClr val="E4AAAE"/>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
      <a:clrScheme name="Esa presentation 11">
        <a:dk1>
          <a:srgbClr val="000000"/>
        </a:dk1>
        <a:lt1>
          <a:srgbClr val="FFFFFF"/>
        </a:lt1>
        <a:dk2>
          <a:srgbClr val="747678"/>
        </a:dk2>
        <a:lt2>
          <a:srgbClr val="4D4F53"/>
        </a:lt2>
        <a:accent1>
          <a:srgbClr val="8B8D8E"/>
        </a:accent1>
        <a:accent2>
          <a:srgbClr val="D5D6D2"/>
        </a:accent2>
        <a:accent3>
          <a:srgbClr val="FFFFFF"/>
        </a:accent3>
        <a:accent4>
          <a:srgbClr val="000000"/>
        </a:accent4>
        <a:accent5>
          <a:srgbClr val="C4C5C6"/>
        </a:accent5>
        <a:accent6>
          <a:srgbClr val="C1C2BE"/>
        </a:accent6>
        <a:hlink>
          <a:srgbClr val="8B8D8E"/>
        </a:hlink>
        <a:folHlink>
          <a:srgbClr val="9A9B9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SA Presentation 16-9.potx" id="{625F8AEC-1CDE-415D-B0E3-F5C995E29248}" vid="{7620660D-6BA5-4224-AA6E-849C46B07D6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95F947CC68284A92DD76895F95485E" ma:contentTypeVersion="" ma:contentTypeDescription="Create a new document." ma:contentTypeScope="" ma:versionID="d2f7bac1cc6cefe942785cfbb8bae163">
  <xsd:schema xmlns:xsd="http://www.w3.org/2001/XMLSchema" xmlns:xs="http://www.w3.org/2001/XMLSchema" xmlns:p="http://schemas.microsoft.com/office/2006/metadata/properties" xmlns:ns2="f2760952-b3bb-408f-ace6-eb1e07642b86" targetNamespace="http://schemas.microsoft.com/office/2006/metadata/properties" ma:root="true" ma:fieldsID="70e6d848e258403642b2016fccd44a87" ns2:_="">
    <xsd:import namespace="f2760952-b3bb-408f-ace6-eb1e07642b86"/>
    <xsd:element name="properties">
      <xsd:complexType>
        <xsd:sequence>
          <xsd:element name="documentManagement">
            <xsd:complexType>
              <xsd:all>
                <xsd:element ref="ns2:SharedWithUsers" minOccurs="0"/>
                <xsd:element ref="ns2: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760952-b3bb-408f-ace6-eb1e07642b8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description=""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587E21-31CA-408E-A5B1-4B7F0D8D9C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760952-b3bb-408f-ace6-eb1e07642b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48D79E0-F545-4A75-B39D-7B8AF1D9BA85}">
  <ds:schemaRefs>
    <ds:schemaRef ds:uri="http://schemas.microsoft.com/sharepoint/v3/contenttype/forms"/>
  </ds:schemaRefs>
</ds:datastoreItem>
</file>

<file path=customXml/itemProps3.xml><?xml version="1.0" encoding="utf-8"?>
<ds:datastoreItem xmlns:ds="http://schemas.openxmlformats.org/officeDocument/2006/customXml" ds:itemID="{8E22279E-2C4C-4C93-8498-455A58D1433E}">
  <ds:schemaRefs>
    <ds:schemaRef ds:uri="http://purl.org/dc/elements/1.1/"/>
    <ds:schemaRef ds:uri="f2760952-b3bb-408f-ace6-eb1e07642b86"/>
    <ds:schemaRef ds:uri="http://schemas.microsoft.com/office/2006/metadata/properties"/>
    <ds:schemaRef ds:uri="http://purl.org/dc/terms/"/>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NEW ESA Presentation 16-9</Template>
  <TotalTime>986</TotalTime>
  <Words>401</Words>
  <Application>Microsoft Office PowerPoint</Application>
  <PresentationFormat>On-screen Show (16:9)</PresentationFormat>
  <Paragraphs>37</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Verdana</vt:lpstr>
      <vt:lpstr>NEW ESA Presentation 16-9</vt:lpstr>
      <vt:lpstr>PowerPoint Presentation</vt:lpstr>
      <vt:lpstr>Key Points</vt:lpstr>
      <vt:lpstr>PowerPoint Presentation</vt:lpstr>
      <vt:lpstr>PowerPoint Presentation</vt:lpstr>
    </vt:vector>
  </TitlesOfParts>
  <Manager/>
  <Company>ESA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subject>TITLE OF PRESENTATION</dc:subject>
  <dc:creator>Author</dc:creator>
  <cp:keywords/>
  <dc:description/>
  <cp:lastModifiedBy>Capistrano Pita, Ivenis Italo</cp:lastModifiedBy>
  <cp:revision>39</cp:revision>
  <cp:lastPrinted>2008-08-26T16:26:23Z</cp:lastPrinted>
  <dcterms:created xsi:type="dcterms:W3CDTF">2016-10-18T10:53:19Z</dcterms:created>
  <dcterms:modified xsi:type="dcterms:W3CDTF">2020-07-22T00:21:46Z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Title">
    <vt:lpwstr>TITLE OF PRESENTATION</vt:lpwstr>
  </property>
  <property fmtid="{D5CDD505-2E9C-101B-9397-08002B2CF9AE}" pid="3" name="PSubtitle">
    <vt:lpwstr>TITLE OF PRESENTATION</vt:lpwstr>
  </property>
  <property fmtid="{D5CDD505-2E9C-101B-9397-08002B2CF9AE}" pid="4" name="PAuthor">
    <vt:lpwstr>Author</vt:lpwstr>
  </property>
  <property fmtid="{D5CDD505-2E9C-101B-9397-08002B2CF9AE}" pid="5" name="PPlace">
    <vt:lpwstr/>
  </property>
  <property fmtid="{D5CDD505-2E9C-101B-9397-08002B2CF9AE}" pid="6" name="PDate">
    <vt:lpwstr>DD/MM/YYYY</vt:lpwstr>
  </property>
  <property fmtid="{D5CDD505-2E9C-101B-9397-08002B2CF9AE}" pid="7" name="PProgramme">
    <vt:lpwstr/>
  </property>
  <property fmtid="{D5CDD505-2E9C-101B-9397-08002B2CF9AE}" pid="8" name="PEmail">
    <vt:lpwstr/>
  </property>
  <property fmtid="{D5CDD505-2E9C-101B-9397-08002B2CF9AE}" pid="9" name="PClassification">
    <vt:lpwstr>ESA UNCLASSIFIED – For Official Use</vt:lpwstr>
  </property>
  <property fmtid="{D5CDD505-2E9C-101B-9397-08002B2CF9AE}" pid="10" name="POptionButton1">
    <vt:bool>true</vt:bool>
  </property>
  <property fmtid="{D5CDD505-2E9C-101B-9397-08002B2CF9AE}" pid="11" name="POptionButton2">
    <vt:bool>false</vt:bool>
  </property>
  <property fmtid="{D5CDD505-2E9C-101B-9397-08002B2CF9AE}" pid="12" name="ESAVersion">
    <vt:lpwstr>4GV1.0</vt:lpwstr>
  </property>
  <property fmtid="{D5CDD505-2E9C-101B-9397-08002B2CF9AE}" pid="13" name="ShowESADialog1">
    <vt:bool>true</vt:bool>
  </property>
  <property fmtid="{D5CDD505-2E9C-101B-9397-08002B2CF9AE}" pid="14" name="ContentTypeId">
    <vt:lpwstr>0x0101008995F947CC68284A92DD76895F95485E</vt:lpwstr>
  </property>
  <property fmtid="{D5CDD505-2E9C-101B-9397-08002B2CF9AE}" pid="15" name="Document Type">
    <vt:lpwstr>HO - Handout / Presentation</vt:lpwstr>
  </property>
  <property fmtid="{D5CDD505-2E9C-101B-9397-08002B2CF9AE}" pid="16" name="Reference">
    <vt:lpwstr/>
  </property>
  <property fmtid="{D5CDD505-2E9C-101B-9397-08002B2CF9AE}" pid="17" name="Classification">
    <vt:lpwstr>ESA UNCLASSIFIED - For Official Use</vt:lpwstr>
  </property>
  <property fmtid="{D5CDD505-2E9C-101B-9397-08002B2CF9AE}" pid="18" name="Classification Caveat">
    <vt:lpwstr/>
  </property>
  <property fmtid="{D5CDD505-2E9C-101B-9397-08002B2CF9AE}" pid="19" name="Status">
    <vt:lpwstr/>
  </property>
  <property fmtid="{D5CDD505-2E9C-101B-9397-08002B2CF9AE}" pid="20" name="bmsSiteName">
    <vt:lpwstr>ESRIN</vt:lpwstr>
  </property>
  <property fmtid="{D5CDD505-2E9C-101B-9397-08002B2CF9AE}" pid="21" name="Originating Organisation">
    <vt:lpwstr/>
  </property>
  <property fmtid="{D5CDD505-2E9C-101B-9397-08002B2CF9AE}" pid="22" name="Distribution">
    <vt:lpwstr/>
  </property>
  <property fmtid="{D5CDD505-2E9C-101B-9397-08002B2CF9AE}" pid="23" name="bmsSitename2">
    <vt:lpwstr>ESRIN</vt:lpwstr>
  </property>
  <property fmtid="{D5CDD505-2E9C-101B-9397-08002B2CF9AE}" pid="24" name="bmsAddress">
    <vt:lpwstr>Via Galileo Galilei - Casella Postale 64 - 00044 Frascati - Italy</vt:lpwstr>
  </property>
  <property fmtid="{D5CDD505-2E9C-101B-9397-08002B2CF9AE}" pid="25" name="bmsPlace">
    <vt:lpwstr>Frascati</vt:lpwstr>
  </property>
  <property fmtid="{D5CDD505-2E9C-101B-9397-08002B2CF9AE}" pid="26" name="bmsPhoneFax">
    <vt:lpwstr>T +39 06 9418 01 - F +39 06 9418 0280 - www.esa.int</vt:lpwstr>
  </property>
  <property fmtid="{D5CDD505-2E9C-101B-9397-08002B2CF9AE}" pid="27" name="Issue">
    <vt:i4>0</vt:i4>
  </property>
  <property fmtid="{D5CDD505-2E9C-101B-9397-08002B2CF9AE}" pid="28" name="Revision">
    <vt:i4>0</vt:i4>
  </property>
  <property fmtid="{D5CDD505-2E9C-101B-9397-08002B2CF9AE}" pid="29" name="Issue Date">
    <vt:filetime>2016-10-17T22:00:00Z</vt:filetime>
  </property>
  <property fmtid="{D5CDD505-2E9C-101B-9397-08002B2CF9AE}" pid="30" name="Organisational_x0020_entity">
    <vt:lpwstr/>
  </property>
</Properties>
</file>