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0" r:id="rId2"/>
    <p:sldId id="288" r:id="rId3"/>
    <p:sldId id="279" r:id="rId4"/>
    <p:sldId id="281" r:id="rId5"/>
    <p:sldId id="282" r:id="rId6"/>
    <p:sldId id="283" r:id="rId7"/>
    <p:sldId id="256" r:id="rId8"/>
    <p:sldId id="271" r:id="rId9"/>
    <p:sldId id="257" r:id="rId10"/>
    <p:sldId id="260" r:id="rId11"/>
    <p:sldId id="258" r:id="rId12"/>
    <p:sldId id="261" r:id="rId13"/>
    <p:sldId id="259" r:id="rId14"/>
    <p:sldId id="262" r:id="rId15"/>
    <p:sldId id="263" r:id="rId16"/>
    <p:sldId id="264" r:id="rId17"/>
    <p:sldId id="265" r:id="rId18"/>
    <p:sldId id="266" r:id="rId19"/>
    <p:sldId id="267" r:id="rId20"/>
    <p:sldId id="268" r:id="rId21"/>
    <p:sldId id="269"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402FBE-E42C-4106-8F57-88C8F7D1A5EB}" v="1" dt="2023-10-18T14:38:15.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9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B4F04A-08B1-4572-AD02-FE6D1E8F7382}" type="datetimeFigureOut">
              <a:rPr lang="es-ES" smtClean="0"/>
              <a:t>18/10/2023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C0F4A-B905-4C4C-B7A4-906DE0E070CB}" type="slidenum">
              <a:rPr lang="es-ES" smtClean="0"/>
              <a:t>‹Nº›</a:t>
            </a:fld>
            <a:endParaRPr lang="es-ES"/>
          </a:p>
        </p:txBody>
      </p:sp>
    </p:spTree>
    <p:extLst>
      <p:ext uri="{BB962C8B-B14F-4D97-AF65-F5344CB8AC3E}">
        <p14:creationId xmlns:p14="http://schemas.microsoft.com/office/powerpoint/2010/main" val="3061554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0a57be1a68_0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0a57be1a68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A5F5D5B-F667-284F-A587-459FD7CABEC3}" type="slidenum">
              <a:rPr lang="es-ES" smtClean="0"/>
              <a:t>3</a:t>
            </a:fld>
            <a:endParaRPr lang="es-ES"/>
          </a:p>
        </p:txBody>
      </p:sp>
    </p:spTree>
    <p:extLst>
      <p:ext uri="{BB962C8B-B14F-4D97-AF65-F5344CB8AC3E}">
        <p14:creationId xmlns:p14="http://schemas.microsoft.com/office/powerpoint/2010/main" val="214606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A5F5D5B-F667-284F-A587-459FD7CABEC3}" type="slidenum">
              <a:rPr lang="es-ES" smtClean="0"/>
              <a:t>4</a:t>
            </a:fld>
            <a:endParaRPr lang="es-ES"/>
          </a:p>
        </p:txBody>
      </p:sp>
    </p:spTree>
    <p:extLst>
      <p:ext uri="{BB962C8B-B14F-4D97-AF65-F5344CB8AC3E}">
        <p14:creationId xmlns:p14="http://schemas.microsoft.com/office/powerpoint/2010/main" val="1555567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A5F5D5B-F667-284F-A587-459FD7CABEC3}" type="slidenum">
              <a:rPr lang="es-ES" smtClean="0"/>
              <a:t>5</a:t>
            </a:fld>
            <a:endParaRPr lang="es-ES"/>
          </a:p>
        </p:txBody>
      </p:sp>
    </p:spTree>
    <p:extLst>
      <p:ext uri="{BB962C8B-B14F-4D97-AF65-F5344CB8AC3E}">
        <p14:creationId xmlns:p14="http://schemas.microsoft.com/office/powerpoint/2010/main" val="2497916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A5F5D5B-F667-284F-A587-459FD7CABEC3}" type="slidenum">
              <a:rPr lang="es-ES" smtClean="0"/>
              <a:t>6</a:t>
            </a:fld>
            <a:endParaRPr lang="es-ES"/>
          </a:p>
        </p:txBody>
      </p:sp>
    </p:spTree>
    <p:extLst>
      <p:ext uri="{BB962C8B-B14F-4D97-AF65-F5344CB8AC3E}">
        <p14:creationId xmlns:p14="http://schemas.microsoft.com/office/powerpoint/2010/main" val="2476771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98A80-AC6A-273C-4268-162CE9B12F6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C49A159-0DA4-DFBC-282A-A39CDA5945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CCABD59-343D-5EAB-77A2-337740F010D3}"/>
              </a:ext>
            </a:extLst>
          </p:cNvPr>
          <p:cNvSpPr>
            <a:spLocks noGrp="1"/>
          </p:cNvSpPr>
          <p:nvPr>
            <p:ph type="dt" sz="half" idx="10"/>
          </p:nvPr>
        </p:nvSpPr>
        <p:spPr/>
        <p:txBody>
          <a:bodyPr/>
          <a:lstStyle/>
          <a:p>
            <a:fld id="{EFD565E3-F01A-4773-B3CC-695B17DC2A1F}" type="datetimeFigureOut">
              <a:rPr lang="es-ES" smtClean="0"/>
              <a:t>18/10/2023</a:t>
            </a:fld>
            <a:endParaRPr lang="es-ES"/>
          </a:p>
        </p:txBody>
      </p:sp>
      <p:sp>
        <p:nvSpPr>
          <p:cNvPr id="5" name="Marcador de pie de página 4">
            <a:extLst>
              <a:ext uri="{FF2B5EF4-FFF2-40B4-BE49-F238E27FC236}">
                <a16:creationId xmlns:a16="http://schemas.microsoft.com/office/drawing/2014/main" id="{7C7431E9-C0EE-FAB7-3350-401A4295722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56F5527-8A31-6459-2743-3D9BC4083B0C}"/>
              </a:ext>
            </a:extLst>
          </p:cNvPr>
          <p:cNvSpPr>
            <a:spLocks noGrp="1"/>
          </p:cNvSpPr>
          <p:nvPr>
            <p:ph type="sldNum" sz="quarter" idx="12"/>
          </p:nvPr>
        </p:nvSpPr>
        <p:spPr/>
        <p:txBody>
          <a:bodyPr/>
          <a:lstStyle/>
          <a:p>
            <a:fld id="{588D5065-036B-42D5-BFD8-300F5D728462}" type="slidenum">
              <a:rPr lang="es-ES" smtClean="0"/>
              <a:t>‹Nº›</a:t>
            </a:fld>
            <a:endParaRPr lang="es-ES"/>
          </a:p>
        </p:txBody>
      </p:sp>
    </p:spTree>
    <p:extLst>
      <p:ext uri="{BB962C8B-B14F-4D97-AF65-F5344CB8AC3E}">
        <p14:creationId xmlns:p14="http://schemas.microsoft.com/office/powerpoint/2010/main" val="1385397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C02CA4-6532-BCFA-9778-282930668B1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8B41D67-3FC5-9EB9-2D78-66337816B87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A44BF89-F871-D113-1BBC-BE834004258A}"/>
              </a:ext>
            </a:extLst>
          </p:cNvPr>
          <p:cNvSpPr>
            <a:spLocks noGrp="1"/>
          </p:cNvSpPr>
          <p:nvPr>
            <p:ph type="dt" sz="half" idx="10"/>
          </p:nvPr>
        </p:nvSpPr>
        <p:spPr/>
        <p:txBody>
          <a:bodyPr/>
          <a:lstStyle/>
          <a:p>
            <a:fld id="{EFD565E3-F01A-4773-B3CC-695B17DC2A1F}" type="datetimeFigureOut">
              <a:rPr lang="es-ES" smtClean="0"/>
              <a:t>18/10/2023</a:t>
            </a:fld>
            <a:endParaRPr lang="es-ES"/>
          </a:p>
        </p:txBody>
      </p:sp>
      <p:sp>
        <p:nvSpPr>
          <p:cNvPr id="5" name="Marcador de pie de página 4">
            <a:extLst>
              <a:ext uri="{FF2B5EF4-FFF2-40B4-BE49-F238E27FC236}">
                <a16:creationId xmlns:a16="http://schemas.microsoft.com/office/drawing/2014/main" id="{B2230FD2-7DFF-FB29-A281-DA2751F98D4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FBC5851-3C56-39F9-0BB0-66E731EDBBCB}"/>
              </a:ext>
            </a:extLst>
          </p:cNvPr>
          <p:cNvSpPr>
            <a:spLocks noGrp="1"/>
          </p:cNvSpPr>
          <p:nvPr>
            <p:ph type="sldNum" sz="quarter" idx="12"/>
          </p:nvPr>
        </p:nvSpPr>
        <p:spPr/>
        <p:txBody>
          <a:bodyPr/>
          <a:lstStyle/>
          <a:p>
            <a:fld id="{588D5065-036B-42D5-BFD8-300F5D728462}" type="slidenum">
              <a:rPr lang="es-ES" smtClean="0"/>
              <a:t>‹Nº›</a:t>
            </a:fld>
            <a:endParaRPr lang="es-ES"/>
          </a:p>
        </p:txBody>
      </p:sp>
    </p:spTree>
    <p:extLst>
      <p:ext uri="{BB962C8B-B14F-4D97-AF65-F5344CB8AC3E}">
        <p14:creationId xmlns:p14="http://schemas.microsoft.com/office/powerpoint/2010/main" val="328875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98EC77D-C5E4-F80A-6019-F51164BDA47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6ECA42F-E32F-743F-C118-A8AAE26B3C7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C45EB3A-C57C-D940-606B-293961FF206A}"/>
              </a:ext>
            </a:extLst>
          </p:cNvPr>
          <p:cNvSpPr>
            <a:spLocks noGrp="1"/>
          </p:cNvSpPr>
          <p:nvPr>
            <p:ph type="dt" sz="half" idx="10"/>
          </p:nvPr>
        </p:nvSpPr>
        <p:spPr/>
        <p:txBody>
          <a:bodyPr/>
          <a:lstStyle/>
          <a:p>
            <a:fld id="{EFD565E3-F01A-4773-B3CC-695B17DC2A1F}" type="datetimeFigureOut">
              <a:rPr lang="es-ES" smtClean="0"/>
              <a:t>18/10/2023</a:t>
            </a:fld>
            <a:endParaRPr lang="es-ES"/>
          </a:p>
        </p:txBody>
      </p:sp>
      <p:sp>
        <p:nvSpPr>
          <p:cNvPr id="5" name="Marcador de pie de página 4">
            <a:extLst>
              <a:ext uri="{FF2B5EF4-FFF2-40B4-BE49-F238E27FC236}">
                <a16:creationId xmlns:a16="http://schemas.microsoft.com/office/drawing/2014/main" id="{146FEB4A-B8BE-0A56-A54B-C4299C19134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53E76A9-2148-F1D7-9BC9-AFB783741C64}"/>
              </a:ext>
            </a:extLst>
          </p:cNvPr>
          <p:cNvSpPr>
            <a:spLocks noGrp="1"/>
          </p:cNvSpPr>
          <p:nvPr>
            <p:ph type="sldNum" sz="quarter" idx="12"/>
          </p:nvPr>
        </p:nvSpPr>
        <p:spPr/>
        <p:txBody>
          <a:bodyPr/>
          <a:lstStyle/>
          <a:p>
            <a:fld id="{588D5065-036B-42D5-BFD8-300F5D728462}" type="slidenum">
              <a:rPr lang="es-ES" smtClean="0"/>
              <a:t>‹Nº›</a:t>
            </a:fld>
            <a:endParaRPr lang="es-ES"/>
          </a:p>
        </p:txBody>
      </p:sp>
    </p:spTree>
    <p:extLst>
      <p:ext uri="{BB962C8B-B14F-4D97-AF65-F5344CB8AC3E}">
        <p14:creationId xmlns:p14="http://schemas.microsoft.com/office/powerpoint/2010/main" val="776671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351383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35A9B9-50E0-1A00-07CA-548D8526CFD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A3A675C-2C76-40F1-2A5F-885EE0275E9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DEA2B51-CC9F-165A-685B-21686E5B50FF}"/>
              </a:ext>
            </a:extLst>
          </p:cNvPr>
          <p:cNvSpPr>
            <a:spLocks noGrp="1"/>
          </p:cNvSpPr>
          <p:nvPr>
            <p:ph type="dt" sz="half" idx="10"/>
          </p:nvPr>
        </p:nvSpPr>
        <p:spPr/>
        <p:txBody>
          <a:bodyPr/>
          <a:lstStyle/>
          <a:p>
            <a:fld id="{EFD565E3-F01A-4773-B3CC-695B17DC2A1F}" type="datetimeFigureOut">
              <a:rPr lang="es-ES" smtClean="0"/>
              <a:t>18/10/2023</a:t>
            </a:fld>
            <a:endParaRPr lang="es-ES"/>
          </a:p>
        </p:txBody>
      </p:sp>
      <p:sp>
        <p:nvSpPr>
          <p:cNvPr id="5" name="Marcador de pie de página 4">
            <a:extLst>
              <a:ext uri="{FF2B5EF4-FFF2-40B4-BE49-F238E27FC236}">
                <a16:creationId xmlns:a16="http://schemas.microsoft.com/office/drawing/2014/main" id="{FEB43048-1A60-B2C7-5111-CBB53FEE9B8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5AB1CED-B467-05CC-7403-9DAE73F8D262}"/>
              </a:ext>
            </a:extLst>
          </p:cNvPr>
          <p:cNvSpPr>
            <a:spLocks noGrp="1"/>
          </p:cNvSpPr>
          <p:nvPr>
            <p:ph type="sldNum" sz="quarter" idx="12"/>
          </p:nvPr>
        </p:nvSpPr>
        <p:spPr/>
        <p:txBody>
          <a:bodyPr/>
          <a:lstStyle/>
          <a:p>
            <a:fld id="{588D5065-036B-42D5-BFD8-300F5D728462}" type="slidenum">
              <a:rPr lang="es-ES" smtClean="0"/>
              <a:t>‹Nº›</a:t>
            </a:fld>
            <a:endParaRPr lang="es-ES"/>
          </a:p>
        </p:txBody>
      </p:sp>
    </p:spTree>
    <p:extLst>
      <p:ext uri="{BB962C8B-B14F-4D97-AF65-F5344CB8AC3E}">
        <p14:creationId xmlns:p14="http://schemas.microsoft.com/office/powerpoint/2010/main" val="2744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8B49B0-55A9-937B-F563-DAF6BBF0B4E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55742CD-50E2-5477-4C4F-8182D9BE14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EDBAA00-C2E5-FCCD-0C8A-31A1DF7A6C37}"/>
              </a:ext>
            </a:extLst>
          </p:cNvPr>
          <p:cNvSpPr>
            <a:spLocks noGrp="1"/>
          </p:cNvSpPr>
          <p:nvPr>
            <p:ph type="dt" sz="half" idx="10"/>
          </p:nvPr>
        </p:nvSpPr>
        <p:spPr/>
        <p:txBody>
          <a:bodyPr/>
          <a:lstStyle/>
          <a:p>
            <a:fld id="{EFD565E3-F01A-4773-B3CC-695B17DC2A1F}" type="datetimeFigureOut">
              <a:rPr lang="es-ES" smtClean="0"/>
              <a:t>18/10/2023</a:t>
            </a:fld>
            <a:endParaRPr lang="es-ES"/>
          </a:p>
        </p:txBody>
      </p:sp>
      <p:sp>
        <p:nvSpPr>
          <p:cNvPr id="5" name="Marcador de pie de página 4">
            <a:extLst>
              <a:ext uri="{FF2B5EF4-FFF2-40B4-BE49-F238E27FC236}">
                <a16:creationId xmlns:a16="http://schemas.microsoft.com/office/drawing/2014/main" id="{7E434A89-6DE0-2045-61C4-8F67A112D4E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1C5F58E-579A-F07D-689D-EBE28F422EBD}"/>
              </a:ext>
            </a:extLst>
          </p:cNvPr>
          <p:cNvSpPr>
            <a:spLocks noGrp="1"/>
          </p:cNvSpPr>
          <p:nvPr>
            <p:ph type="sldNum" sz="quarter" idx="12"/>
          </p:nvPr>
        </p:nvSpPr>
        <p:spPr/>
        <p:txBody>
          <a:bodyPr/>
          <a:lstStyle/>
          <a:p>
            <a:fld id="{588D5065-036B-42D5-BFD8-300F5D728462}" type="slidenum">
              <a:rPr lang="es-ES" smtClean="0"/>
              <a:t>‹Nº›</a:t>
            </a:fld>
            <a:endParaRPr lang="es-ES"/>
          </a:p>
        </p:txBody>
      </p:sp>
    </p:spTree>
    <p:extLst>
      <p:ext uri="{BB962C8B-B14F-4D97-AF65-F5344CB8AC3E}">
        <p14:creationId xmlns:p14="http://schemas.microsoft.com/office/powerpoint/2010/main" val="141151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E2428-656A-ACB7-B6F1-7454C898846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0876144-2C0F-6286-148A-FCE4E6B0EB9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FBB2C11-14C3-821A-4414-5DCE9BE5919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9A00E07-90B5-EBA8-7619-E3E70F8D5645}"/>
              </a:ext>
            </a:extLst>
          </p:cNvPr>
          <p:cNvSpPr>
            <a:spLocks noGrp="1"/>
          </p:cNvSpPr>
          <p:nvPr>
            <p:ph type="dt" sz="half" idx="10"/>
          </p:nvPr>
        </p:nvSpPr>
        <p:spPr/>
        <p:txBody>
          <a:bodyPr/>
          <a:lstStyle/>
          <a:p>
            <a:fld id="{EFD565E3-F01A-4773-B3CC-695B17DC2A1F}" type="datetimeFigureOut">
              <a:rPr lang="es-ES" smtClean="0"/>
              <a:t>18/10/2023</a:t>
            </a:fld>
            <a:endParaRPr lang="es-ES"/>
          </a:p>
        </p:txBody>
      </p:sp>
      <p:sp>
        <p:nvSpPr>
          <p:cNvPr id="6" name="Marcador de pie de página 5">
            <a:extLst>
              <a:ext uri="{FF2B5EF4-FFF2-40B4-BE49-F238E27FC236}">
                <a16:creationId xmlns:a16="http://schemas.microsoft.com/office/drawing/2014/main" id="{C80E4F8A-5C7B-6FD5-0121-414E3444F06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3C4593E-BD1A-6127-1282-FAF8C5B570B2}"/>
              </a:ext>
            </a:extLst>
          </p:cNvPr>
          <p:cNvSpPr>
            <a:spLocks noGrp="1"/>
          </p:cNvSpPr>
          <p:nvPr>
            <p:ph type="sldNum" sz="quarter" idx="12"/>
          </p:nvPr>
        </p:nvSpPr>
        <p:spPr/>
        <p:txBody>
          <a:bodyPr/>
          <a:lstStyle/>
          <a:p>
            <a:fld id="{588D5065-036B-42D5-BFD8-300F5D728462}" type="slidenum">
              <a:rPr lang="es-ES" smtClean="0"/>
              <a:t>‹Nº›</a:t>
            </a:fld>
            <a:endParaRPr lang="es-ES"/>
          </a:p>
        </p:txBody>
      </p:sp>
    </p:spTree>
    <p:extLst>
      <p:ext uri="{BB962C8B-B14F-4D97-AF65-F5344CB8AC3E}">
        <p14:creationId xmlns:p14="http://schemas.microsoft.com/office/powerpoint/2010/main" val="19193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FA708-193C-4B29-A91F-7538CF1EFD24}"/>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9852500-11C6-0C43-66CB-E16D21061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3BB1166-AB0A-0225-42AF-10C39C36DD1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84617AE-3A0C-ED62-65AB-17BA74BD92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8042429-857C-8881-1EA1-8F84FE3C390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5B15E10-5C9A-469D-9697-59FC73926616}"/>
              </a:ext>
            </a:extLst>
          </p:cNvPr>
          <p:cNvSpPr>
            <a:spLocks noGrp="1"/>
          </p:cNvSpPr>
          <p:nvPr>
            <p:ph type="dt" sz="half" idx="10"/>
          </p:nvPr>
        </p:nvSpPr>
        <p:spPr/>
        <p:txBody>
          <a:bodyPr/>
          <a:lstStyle/>
          <a:p>
            <a:fld id="{EFD565E3-F01A-4773-B3CC-695B17DC2A1F}" type="datetimeFigureOut">
              <a:rPr lang="es-ES" smtClean="0"/>
              <a:t>18/10/2023</a:t>
            </a:fld>
            <a:endParaRPr lang="es-ES"/>
          </a:p>
        </p:txBody>
      </p:sp>
      <p:sp>
        <p:nvSpPr>
          <p:cNvPr id="8" name="Marcador de pie de página 7">
            <a:extLst>
              <a:ext uri="{FF2B5EF4-FFF2-40B4-BE49-F238E27FC236}">
                <a16:creationId xmlns:a16="http://schemas.microsoft.com/office/drawing/2014/main" id="{D0EC0DCF-9BC2-11A1-C39C-4D54D010BB0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36BB37F-ED41-E30D-DD4B-EE9DF3C0AF94}"/>
              </a:ext>
            </a:extLst>
          </p:cNvPr>
          <p:cNvSpPr>
            <a:spLocks noGrp="1"/>
          </p:cNvSpPr>
          <p:nvPr>
            <p:ph type="sldNum" sz="quarter" idx="12"/>
          </p:nvPr>
        </p:nvSpPr>
        <p:spPr/>
        <p:txBody>
          <a:bodyPr/>
          <a:lstStyle/>
          <a:p>
            <a:fld id="{588D5065-036B-42D5-BFD8-300F5D728462}" type="slidenum">
              <a:rPr lang="es-ES" smtClean="0"/>
              <a:t>‹Nº›</a:t>
            </a:fld>
            <a:endParaRPr lang="es-ES"/>
          </a:p>
        </p:txBody>
      </p:sp>
    </p:spTree>
    <p:extLst>
      <p:ext uri="{BB962C8B-B14F-4D97-AF65-F5344CB8AC3E}">
        <p14:creationId xmlns:p14="http://schemas.microsoft.com/office/powerpoint/2010/main" val="2715085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777E6-A608-E7D4-1D5A-5647328EA13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54A7348-029A-9D15-0EC6-105B54984964}"/>
              </a:ext>
            </a:extLst>
          </p:cNvPr>
          <p:cNvSpPr>
            <a:spLocks noGrp="1"/>
          </p:cNvSpPr>
          <p:nvPr>
            <p:ph type="dt" sz="half" idx="10"/>
          </p:nvPr>
        </p:nvSpPr>
        <p:spPr/>
        <p:txBody>
          <a:bodyPr/>
          <a:lstStyle/>
          <a:p>
            <a:fld id="{EFD565E3-F01A-4773-B3CC-695B17DC2A1F}" type="datetimeFigureOut">
              <a:rPr lang="es-ES" smtClean="0"/>
              <a:t>18/10/2023</a:t>
            </a:fld>
            <a:endParaRPr lang="es-ES"/>
          </a:p>
        </p:txBody>
      </p:sp>
      <p:sp>
        <p:nvSpPr>
          <p:cNvPr id="4" name="Marcador de pie de página 3">
            <a:extLst>
              <a:ext uri="{FF2B5EF4-FFF2-40B4-BE49-F238E27FC236}">
                <a16:creationId xmlns:a16="http://schemas.microsoft.com/office/drawing/2014/main" id="{A6BA71BA-6FFC-87B1-394A-306DCF78DA2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8A553470-7F5A-1B38-73B3-F1260EEFF3F5}"/>
              </a:ext>
            </a:extLst>
          </p:cNvPr>
          <p:cNvSpPr>
            <a:spLocks noGrp="1"/>
          </p:cNvSpPr>
          <p:nvPr>
            <p:ph type="sldNum" sz="quarter" idx="12"/>
          </p:nvPr>
        </p:nvSpPr>
        <p:spPr/>
        <p:txBody>
          <a:bodyPr/>
          <a:lstStyle/>
          <a:p>
            <a:fld id="{588D5065-036B-42D5-BFD8-300F5D728462}" type="slidenum">
              <a:rPr lang="es-ES" smtClean="0"/>
              <a:t>‹Nº›</a:t>
            </a:fld>
            <a:endParaRPr lang="es-ES"/>
          </a:p>
        </p:txBody>
      </p:sp>
    </p:spTree>
    <p:extLst>
      <p:ext uri="{BB962C8B-B14F-4D97-AF65-F5344CB8AC3E}">
        <p14:creationId xmlns:p14="http://schemas.microsoft.com/office/powerpoint/2010/main" val="219401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2ECE35C-70C9-CD8B-8FE2-7D1B137D9934}"/>
              </a:ext>
            </a:extLst>
          </p:cNvPr>
          <p:cNvSpPr>
            <a:spLocks noGrp="1"/>
          </p:cNvSpPr>
          <p:nvPr>
            <p:ph type="dt" sz="half" idx="10"/>
          </p:nvPr>
        </p:nvSpPr>
        <p:spPr/>
        <p:txBody>
          <a:bodyPr/>
          <a:lstStyle/>
          <a:p>
            <a:fld id="{EFD565E3-F01A-4773-B3CC-695B17DC2A1F}" type="datetimeFigureOut">
              <a:rPr lang="es-ES" smtClean="0"/>
              <a:t>18/10/2023</a:t>
            </a:fld>
            <a:endParaRPr lang="es-ES"/>
          </a:p>
        </p:txBody>
      </p:sp>
      <p:sp>
        <p:nvSpPr>
          <p:cNvPr id="3" name="Marcador de pie de página 2">
            <a:extLst>
              <a:ext uri="{FF2B5EF4-FFF2-40B4-BE49-F238E27FC236}">
                <a16:creationId xmlns:a16="http://schemas.microsoft.com/office/drawing/2014/main" id="{7CC494A1-FCEF-9885-E769-8B49EB3AD46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E8AF9F21-7D49-2E54-B7F8-A4239B7C8D0B}"/>
              </a:ext>
            </a:extLst>
          </p:cNvPr>
          <p:cNvSpPr>
            <a:spLocks noGrp="1"/>
          </p:cNvSpPr>
          <p:nvPr>
            <p:ph type="sldNum" sz="quarter" idx="12"/>
          </p:nvPr>
        </p:nvSpPr>
        <p:spPr/>
        <p:txBody>
          <a:bodyPr/>
          <a:lstStyle/>
          <a:p>
            <a:fld id="{588D5065-036B-42D5-BFD8-300F5D728462}" type="slidenum">
              <a:rPr lang="es-ES" smtClean="0"/>
              <a:t>‹Nº›</a:t>
            </a:fld>
            <a:endParaRPr lang="es-ES"/>
          </a:p>
        </p:txBody>
      </p:sp>
    </p:spTree>
    <p:extLst>
      <p:ext uri="{BB962C8B-B14F-4D97-AF65-F5344CB8AC3E}">
        <p14:creationId xmlns:p14="http://schemas.microsoft.com/office/powerpoint/2010/main" val="3480451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C7B75-96EE-F4BF-EF1D-8A6C1CC0103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F06DD72-AC30-0622-76AF-6137304060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7696412-D635-BF5A-3AD7-564CD0B1F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B5C5A56-EFF0-B16E-157F-4C4293F2D37E}"/>
              </a:ext>
            </a:extLst>
          </p:cNvPr>
          <p:cNvSpPr>
            <a:spLocks noGrp="1"/>
          </p:cNvSpPr>
          <p:nvPr>
            <p:ph type="dt" sz="half" idx="10"/>
          </p:nvPr>
        </p:nvSpPr>
        <p:spPr/>
        <p:txBody>
          <a:bodyPr/>
          <a:lstStyle/>
          <a:p>
            <a:fld id="{EFD565E3-F01A-4773-B3CC-695B17DC2A1F}" type="datetimeFigureOut">
              <a:rPr lang="es-ES" smtClean="0"/>
              <a:t>18/10/2023</a:t>
            </a:fld>
            <a:endParaRPr lang="es-ES"/>
          </a:p>
        </p:txBody>
      </p:sp>
      <p:sp>
        <p:nvSpPr>
          <p:cNvPr id="6" name="Marcador de pie de página 5">
            <a:extLst>
              <a:ext uri="{FF2B5EF4-FFF2-40B4-BE49-F238E27FC236}">
                <a16:creationId xmlns:a16="http://schemas.microsoft.com/office/drawing/2014/main" id="{B235730E-627C-E912-543F-52515865393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9ABB838-87C8-32FA-C78C-8C157738F79D}"/>
              </a:ext>
            </a:extLst>
          </p:cNvPr>
          <p:cNvSpPr>
            <a:spLocks noGrp="1"/>
          </p:cNvSpPr>
          <p:nvPr>
            <p:ph type="sldNum" sz="quarter" idx="12"/>
          </p:nvPr>
        </p:nvSpPr>
        <p:spPr/>
        <p:txBody>
          <a:bodyPr/>
          <a:lstStyle/>
          <a:p>
            <a:fld id="{588D5065-036B-42D5-BFD8-300F5D728462}" type="slidenum">
              <a:rPr lang="es-ES" smtClean="0"/>
              <a:t>‹Nº›</a:t>
            </a:fld>
            <a:endParaRPr lang="es-ES"/>
          </a:p>
        </p:txBody>
      </p:sp>
    </p:spTree>
    <p:extLst>
      <p:ext uri="{BB962C8B-B14F-4D97-AF65-F5344CB8AC3E}">
        <p14:creationId xmlns:p14="http://schemas.microsoft.com/office/powerpoint/2010/main" val="23967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21BC9E-DFBE-E5CB-4D05-3C1DC0DF137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6EF0846-BDE4-A337-4AC1-B3DF3965A2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47A84C4C-8047-0248-AA1D-4C4328986E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6801440-09BD-68A6-6CAE-80E5D17EC2CB}"/>
              </a:ext>
            </a:extLst>
          </p:cNvPr>
          <p:cNvSpPr>
            <a:spLocks noGrp="1"/>
          </p:cNvSpPr>
          <p:nvPr>
            <p:ph type="dt" sz="half" idx="10"/>
          </p:nvPr>
        </p:nvSpPr>
        <p:spPr/>
        <p:txBody>
          <a:bodyPr/>
          <a:lstStyle/>
          <a:p>
            <a:fld id="{EFD565E3-F01A-4773-B3CC-695B17DC2A1F}" type="datetimeFigureOut">
              <a:rPr lang="es-ES" smtClean="0"/>
              <a:t>18/10/2023</a:t>
            </a:fld>
            <a:endParaRPr lang="es-ES"/>
          </a:p>
        </p:txBody>
      </p:sp>
      <p:sp>
        <p:nvSpPr>
          <p:cNvPr id="6" name="Marcador de pie de página 5">
            <a:extLst>
              <a:ext uri="{FF2B5EF4-FFF2-40B4-BE49-F238E27FC236}">
                <a16:creationId xmlns:a16="http://schemas.microsoft.com/office/drawing/2014/main" id="{47734844-62C6-A29C-82E3-9F3626F57CC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434E07D-B67E-0550-7726-B0FB5BE36D0B}"/>
              </a:ext>
            </a:extLst>
          </p:cNvPr>
          <p:cNvSpPr>
            <a:spLocks noGrp="1"/>
          </p:cNvSpPr>
          <p:nvPr>
            <p:ph type="sldNum" sz="quarter" idx="12"/>
          </p:nvPr>
        </p:nvSpPr>
        <p:spPr/>
        <p:txBody>
          <a:bodyPr/>
          <a:lstStyle/>
          <a:p>
            <a:fld id="{588D5065-036B-42D5-BFD8-300F5D728462}" type="slidenum">
              <a:rPr lang="es-ES" smtClean="0"/>
              <a:t>‹Nº›</a:t>
            </a:fld>
            <a:endParaRPr lang="es-ES"/>
          </a:p>
        </p:txBody>
      </p:sp>
    </p:spTree>
    <p:extLst>
      <p:ext uri="{BB962C8B-B14F-4D97-AF65-F5344CB8AC3E}">
        <p14:creationId xmlns:p14="http://schemas.microsoft.com/office/powerpoint/2010/main" val="236148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04BC23B-CADB-4B82-5F47-242000AFF1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8EF573F-7270-8925-4C69-487BC8BFEF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DC711EC-C984-633D-653B-2D82E65FA4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565E3-F01A-4773-B3CC-695B17DC2A1F}" type="datetimeFigureOut">
              <a:rPr lang="es-ES" smtClean="0"/>
              <a:t>18/10/2023</a:t>
            </a:fld>
            <a:endParaRPr lang="es-ES"/>
          </a:p>
        </p:txBody>
      </p:sp>
      <p:sp>
        <p:nvSpPr>
          <p:cNvPr id="5" name="Marcador de pie de página 4">
            <a:extLst>
              <a:ext uri="{FF2B5EF4-FFF2-40B4-BE49-F238E27FC236}">
                <a16:creationId xmlns:a16="http://schemas.microsoft.com/office/drawing/2014/main" id="{6F864C4B-9DEF-D117-DB71-28D3363FD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0573A77-E945-151B-9FB1-4BD61FA608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D5065-036B-42D5-BFD8-300F5D728462}" type="slidenum">
              <a:rPr lang="es-ES" smtClean="0"/>
              <a:t>‹Nº›</a:t>
            </a:fld>
            <a:endParaRPr lang="es-ES"/>
          </a:p>
        </p:txBody>
      </p:sp>
    </p:spTree>
    <p:extLst>
      <p:ext uri="{BB962C8B-B14F-4D97-AF65-F5344CB8AC3E}">
        <p14:creationId xmlns:p14="http://schemas.microsoft.com/office/powerpoint/2010/main" val="2284278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s.m.wikipedia.org/wiki/Anexo:Estadios_de_B%C3%A9isbol_de_las_Grandes_Ligas" TargetMode="External"/><Relationship Id="rId2" Type="http://schemas.openxmlformats.org/officeDocument/2006/relationships/hyperlink" Target="https://www.mlb.com/es/stats/2022" TargetMode="Externa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hyperlink" Target="https://rapidapi.com/api-sports/api/api-basebal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OBTENCIÓN DE DATOS</a:t>
            </a:r>
          </a:p>
        </p:txBody>
      </p:sp>
      <p:sp>
        <p:nvSpPr>
          <p:cNvPr id="3" name="Subtítulo 2"/>
          <p:cNvSpPr>
            <a:spLocks noGrp="1"/>
          </p:cNvSpPr>
          <p:nvPr>
            <p:ph type="body" idx="1"/>
          </p:nvPr>
        </p:nvSpPr>
        <p:spPr/>
        <p:txBody>
          <a:bodyPr>
            <a:normAutofit/>
          </a:bodyPr>
          <a:lstStyle/>
          <a:p>
            <a:pPr algn="ctr"/>
            <a:r>
              <a:rPr lang="es-ES" dirty="0"/>
              <a:t>WEB SCRAPING</a:t>
            </a:r>
          </a:p>
        </p:txBody>
      </p:sp>
      <p:sp>
        <p:nvSpPr>
          <p:cNvPr id="4" name="Marcador de contenido 3"/>
          <p:cNvSpPr>
            <a:spLocks noGrp="1"/>
          </p:cNvSpPr>
          <p:nvPr>
            <p:ph sz="half" idx="2"/>
          </p:nvPr>
        </p:nvSpPr>
        <p:spPr/>
        <p:txBody>
          <a:bodyPr>
            <a:normAutofit/>
          </a:bodyPr>
          <a:lstStyle/>
          <a:p>
            <a:endParaRPr lang="es-ES" sz="1600" dirty="0">
              <a:latin typeface="Arial" panose="020B0604020202020204" pitchFamily="34" charset="0"/>
              <a:cs typeface="Arial" panose="020B0604020202020204" pitchFamily="34" charset="0"/>
            </a:endParaRPr>
          </a:p>
          <a:p>
            <a:pPr marL="0" indent="0">
              <a:buNone/>
            </a:pPr>
            <a:r>
              <a:rPr lang="es-ES" sz="1600" dirty="0">
                <a:latin typeface="Arial" panose="020B0604020202020204" pitchFamily="34" charset="0"/>
                <a:cs typeface="Arial" panose="020B0604020202020204" pitchFamily="34" charset="0"/>
              </a:rPr>
              <a:t>ESTADÍSTICAS 130 MEJORES JUGADORES 2022</a:t>
            </a:r>
          </a:p>
          <a:p>
            <a:endParaRPr lang="es-ES" sz="1600" dirty="0">
              <a:latin typeface="Arial" panose="020B0604020202020204" pitchFamily="34" charset="0"/>
              <a:cs typeface="Arial" panose="020B0604020202020204" pitchFamily="34" charset="0"/>
            </a:endParaRPr>
          </a:p>
          <a:p>
            <a:pPr lvl="2"/>
            <a:r>
              <a:rPr lang="es-ES" sz="1000" u="sng" dirty="0">
                <a:latin typeface="Arial" panose="020B0604020202020204" pitchFamily="34" charset="0"/>
                <a:cs typeface="Arial" panose="020B0604020202020204" pitchFamily="34" charset="0"/>
                <a:hlinkClick r:id="rId2"/>
              </a:rPr>
              <a:t>https://www.mlb.com/es/stats/2022</a:t>
            </a:r>
            <a:endParaRPr lang="es-ES" sz="1000" u="sng" dirty="0">
              <a:latin typeface="Arial" panose="020B0604020202020204" pitchFamily="34" charset="0"/>
              <a:cs typeface="Arial" panose="020B0604020202020204" pitchFamily="34" charset="0"/>
            </a:endParaRPr>
          </a:p>
          <a:p>
            <a:pPr lvl="2"/>
            <a:endParaRPr lang="es-ES" sz="1000" u="sng" dirty="0">
              <a:latin typeface="Arial" panose="020B0604020202020204" pitchFamily="34" charset="0"/>
              <a:cs typeface="Arial" panose="020B0604020202020204" pitchFamily="34" charset="0"/>
            </a:endParaRPr>
          </a:p>
          <a:p>
            <a:pPr lvl="2"/>
            <a:endParaRPr lang="es-ES" sz="1000" u="sng" dirty="0">
              <a:latin typeface="Arial" panose="020B0604020202020204" pitchFamily="34" charset="0"/>
              <a:cs typeface="Arial" panose="020B0604020202020204" pitchFamily="34" charset="0"/>
            </a:endParaRPr>
          </a:p>
          <a:p>
            <a:pPr marL="0" lvl="2" indent="0">
              <a:spcBef>
                <a:spcPts val="1000"/>
              </a:spcBef>
              <a:buNone/>
            </a:pPr>
            <a:r>
              <a:rPr lang="es-ES" sz="1600" dirty="0">
                <a:latin typeface="Arial" panose="020B0604020202020204" pitchFamily="34" charset="0"/>
                <a:cs typeface="Arial" panose="020B0604020202020204" pitchFamily="34" charset="0"/>
              </a:rPr>
              <a:t>UBICACIÓN DE LOS ESTADIOS</a:t>
            </a:r>
          </a:p>
          <a:p>
            <a:pPr marL="228600" lvl="2">
              <a:spcBef>
                <a:spcPts val="1000"/>
              </a:spcBef>
            </a:pPr>
            <a:endParaRPr lang="es-ES" sz="1600" dirty="0">
              <a:latin typeface="Arial" panose="020B0604020202020204" pitchFamily="34" charset="0"/>
              <a:cs typeface="Arial" panose="020B0604020202020204" pitchFamily="34" charset="0"/>
            </a:endParaRPr>
          </a:p>
          <a:p>
            <a:pPr lvl="2"/>
            <a:r>
              <a:rPr lang="es-ES" sz="1000" u="sng" dirty="0">
                <a:latin typeface="Arial" panose="020B0604020202020204" pitchFamily="34" charset="0"/>
                <a:cs typeface="Arial" panose="020B0604020202020204" pitchFamily="34" charset="0"/>
                <a:hlinkClick r:id="rId3"/>
              </a:rPr>
              <a:t>https://es.m.wikipedia.org/wiki/Anexo:Estadios_de_B%C3%A9isbol_de_las_Grandes_Ligas</a:t>
            </a:r>
            <a:endParaRPr lang="es-ES" sz="1000" u="sng" dirty="0">
              <a:latin typeface="Arial" panose="020B0604020202020204" pitchFamily="34" charset="0"/>
              <a:cs typeface="Arial" panose="020B0604020202020204" pitchFamily="34" charset="0"/>
            </a:endParaRPr>
          </a:p>
          <a:p>
            <a:pPr lvl="2"/>
            <a:endParaRPr lang="es-ES" sz="1000" u="sng" dirty="0">
              <a:latin typeface="Arial" panose="020B0604020202020204" pitchFamily="34" charset="0"/>
              <a:cs typeface="Arial" panose="020B0604020202020204" pitchFamily="34" charset="0"/>
            </a:endParaRPr>
          </a:p>
          <a:p>
            <a:pPr lvl="2"/>
            <a:endParaRPr lang="es-ES" sz="1000" u="sng" dirty="0">
              <a:latin typeface="Arial" panose="020B0604020202020204" pitchFamily="34" charset="0"/>
              <a:cs typeface="Arial" panose="020B0604020202020204" pitchFamily="34" charset="0"/>
            </a:endParaRPr>
          </a:p>
          <a:p>
            <a:pPr marL="914400" lvl="2" indent="0">
              <a:buNone/>
            </a:pPr>
            <a:endParaRPr lang="es-ES" sz="1000" u="sng" dirty="0">
              <a:latin typeface="Arial" panose="020B0604020202020204" pitchFamily="34" charset="0"/>
              <a:cs typeface="Arial" panose="020B0604020202020204" pitchFamily="34" charset="0"/>
            </a:endParaRPr>
          </a:p>
        </p:txBody>
      </p:sp>
      <p:sp>
        <p:nvSpPr>
          <p:cNvPr id="5" name="Marcador de texto 4"/>
          <p:cNvSpPr>
            <a:spLocks noGrp="1"/>
          </p:cNvSpPr>
          <p:nvPr>
            <p:ph type="body" sz="quarter" idx="3"/>
          </p:nvPr>
        </p:nvSpPr>
        <p:spPr/>
        <p:txBody>
          <a:bodyPr/>
          <a:lstStyle/>
          <a:p>
            <a:pPr algn="ctr"/>
            <a:r>
              <a:rPr lang="es-ES" dirty="0"/>
              <a:t>API</a:t>
            </a:r>
          </a:p>
        </p:txBody>
      </p:sp>
      <p:sp>
        <p:nvSpPr>
          <p:cNvPr id="6" name="Marcador de contenido 5"/>
          <p:cNvSpPr>
            <a:spLocks noGrp="1"/>
          </p:cNvSpPr>
          <p:nvPr>
            <p:ph sz="quarter" idx="4"/>
          </p:nvPr>
        </p:nvSpPr>
        <p:spPr/>
        <p:txBody>
          <a:bodyPr/>
          <a:lstStyle/>
          <a:p>
            <a:pPr marL="228600" lvl="2">
              <a:spcBef>
                <a:spcPts val="1000"/>
              </a:spcBef>
            </a:pPr>
            <a:endParaRPr lang="es-ES" sz="1600" dirty="0">
              <a:latin typeface="Arial" panose="020B0604020202020204" pitchFamily="34" charset="0"/>
              <a:cs typeface="Arial" panose="020B0604020202020204" pitchFamily="34" charset="0"/>
            </a:endParaRPr>
          </a:p>
          <a:p>
            <a:pPr marL="0" lvl="2" indent="0" algn="ctr">
              <a:spcBef>
                <a:spcPts val="1000"/>
              </a:spcBef>
              <a:buNone/>
            </a:pPr>
            <a:r>
              <a:rPr lang="es-ES" sz="1600" dirty="0">
                <a:latin typeface="Arial" panose="020B0604020202020204" pitchFamily="34" charset="0"/>
                <a:cs typeface="Arial" panose="020B0604020202020204" pitchFamily="34" charset="0"/>
              </a:rPr>
              <a:t>ESTADÍSTICAS DE LOS EQUIPOS</a:t>
            </a:r>
          </a:p>
          <a:p>
            <a:pPr algn="ctr"/>
            <a:r>
              <a:rPr lang="es-ES" sz="1000" u="sng" dirty="0">
                <a:latin typeface="Arial" panose="020B0604020202020204" pitchFamily="34" charset="0"/>
                <a:cs typeface="Arial" panose="020B0604020202020204" pitchFamily="34" charset="0"/>
                <a:hlinkClick r:id="rId4"/>
              </a:rPr>
              <a:t>https://rapidapi.com/api-sports/api/api-baseball</a:t>
            </a:r>
            <a:r>
              <a:rPr lang="es-ES" u="sng" dirty="0">
                <a:hlinkClick r:id="rId4"/>
              </a:rPr>
              <a:t>/</a:t>
            </a:r>
            <a:endParaRPr lang="es-ES" dirty="0"/>
          </a:p>
          <a:p>
            <a:endParaRPr lang="es-ES" dirty="0"/>
          </a:p>
        </p:txBody>
      </p:sp>
      <p:pic>
        <p:nvPicPr>
          <p:cNvPr id="7" name="Google Shape;54;p13">
            <a:extLst>
              <a:ext uri="{FF2B5EF4-FFF2-40B4-BE49-F238E27FC236}">
                <a16:creationId xmlns:a16="http://schemas.microsoft.com/office/drawing/2014/main" id="{05254379-8ABB-2663-AE19-A635C8C76157}"/>
              </a:ext>
            </a:extLst>
          </p:cNvPr>
          <p:cNvPicPr preferRelativeResize="0"/>
          <p:nvPr/>
        </p:nvPicPr>
        <p:blipFill>
          <a:blip r:embed="rId5">
            <a:alphaModFix/>
          </a:blip>
          <a:stretch>
            <a:fillRect/>
          </a:stretch>
        </p:blipFill>
        <p:spPr>
          <a:xfrm>
            <a:off x="163328" y="134340"/>
            <a:ext cx="2924645" cy="1771571"/>
          </a:xfrm>
          <a:prstGeom prst="rect">
            <a:avLst/>
          </a:prstGeom>
          <a:noFill/>
          <a:ln>
            <a:noFill/>
          </a:ln>
        </p:spPr>
      </p:pic>
    </p:spTree>
    <p:extLst>
      <p:ext uri="{BB962C8B-B14F-4D97-AF65-F5344CB8AC3E}">
        <p14:creationId xmlns:p14="http://schemas.microsoft.com/office/powerpoint/2010/main" val="3395473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EB0B15-7E30-9267-00E7-C1FB751799DB}"/>
              </a:ext>
            </a:extLst>
          </p:cNvPr>
          <p:cNvSpPr>
            <a:spLocks noGrp="1"/>
          </p:cNvSpPr>
          <p:nvPr>
            <p:ph type="title"/>
          </p:nvPr>
        </p:nvSpPr>
        <p:spPr>
          <a:xfrm>
            <a:off x="780393" y="633139"/>
            <a:ext cx="11172495" cy="1325563"/>
          </a:xfrm>
        </p:spPr>
        <p:txBody>
          <a:bodyPr/>
          <a:lstStyle/>
          <a:p>
            <a:r>
              <a:rPr lang="es-ES_tradnl" dirty="0"/>
              <a:t>Otros aspectos de limpieza y manipulación</a:t>
            </a:r>
            <a:endParaRPr lang="es-ES" dirty="0"/>
          </a:p>
        </p:txBody>
      </p:sp>
      <p:sp>
        <p:nvSpPr>
          <p:cNvPr id="3" name="Marcador de contenido 2">
            <a:extLst>
              <a:ext uri="{FF2B5EF4-FFF2-40B4-BE49-F238E27FC236}">
                <a16:creationId xmlns:a16="http://schemas.microsoft.com/office/drawing/2014/main" id="{6D833116-30FF-B6B3-5838-EAFB0470DED6}"/>
              </a:ext>
            </a:extLst>
          </p:cNvPr>
          <p:cNvSpPr>
            <a:spLocks noGrp="1"/>
          </p:cNvSpPr>
          <p:nvPr>
            <p:ph idx="1"/>
          </p:nvPr>
        </p:nvSpPr>
        <p:spPr>
          <a:xfrm>
            <a:off x="1350579" y="2163654"/>
            <a:ext cx="9490841" cy="3574995"/>
          </a:xfrm>
        </p:spPr>
        <p:txBody>
          <a:bodyPr>
            <a:normAutofit/>
          </a:bodyPr>
          <a:lstStyle/>
          <a:p>
            <a:pPr marL="0" indent="0">
              <a:buNone/>
            </a:pPr>
            <a:endParaRPr lang="es-ES_tradnl" sz="3200" dirty="0"/>
          </a:p>
          <a:p>
            <a:r>
              <a:rPr lang="es-ES_tradnl" sz="4400" dirty="0"/>
              <a:t>Estatura en Pie y pulgadas</a:t>
            </a:r>
          </a:p>
          <a:p>
            <a:r>
              <a:rPr lang="es-ES_tradnl" sz="4400" dirty="0"/>
              <a:t>Peso en Libras</a:t>
            </a:r>
          </a:p>
          <a:p>
            <a:r>
              <a:rPr lang="es-ES_tradnl" sz="4400" dirty="0"/>
              <a:t>Fechas sistema Mes / Dia / Año</a:t>
            </a:r>
          </a:p>
          <a:p>
            <a:r>
              <a:rPr lang="es-ES_tradnl" sz="4400" dirty="0"/>
              <a:t>Añadir el IMC</a:t>
            </a:r>
            <a:endParaRPr lang="es-ES" sz="4400" dirty="0"/>
          </a:p>
        </p:txBody>
      </p:sp>
    </p:spTree>
    <p:extLst>
      <p:ext uri="{BB962C8B-B14F-4D97-AF65-F5344CB8AC3E}">
        <p14:creationId xmlns:p14="http://schemas.microsoft.com/office/powerpoint/2010/main" val="134702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descr="Interfaz de usuario gráfica, Texto, Aplicación, Correo electrónico&#10;&#10;Descripción generada automáticamente">
            <a:extLst>
              <a:ext uri="{FF2B5EF4-FFF2-40B4-BE49-F238E27FC236}">
                <a16:creationId xmlns:a16="http://schemas.microsoft.com/office/drawing/2014/main" id="{BAADC0A8-D6D5-3C28-8F61-32830D95D9F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042" t="4209" r="54860" b="57428"/>
          <a:stretch/>
        </p:blipFill>
        <p:spPr>
          <a:xfrm>
            <a:off x="5297212" y="3309910"/>
            <a:ext cx="6763408" cy="3075124"/>
          </a:xfrm>
        </p:spPr>
      </p:pic>
      <p:pic>
        <p:nvPicPr>
          <p:cNvPr id="11" name="Imagen 10" descr="Texto&#10;&#10;Descripción generada automáticamente">
            <a:extLst>
              <a:ext uri="{FF2B5EF4-FFF2-40B4-BE49-F238E27FC236}">
                <a16:creationId xmlns:a16="http://schemas.microsoft.com/office/drawing/2014/main" id="{0FD4C429-B90E-FCB1-0492-DB14AA5FCE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8" y="246391"/>
            <a:ext cx="5284817" cy="2756940"/>
          </a:xfrm>
          <a:prstGeom prst="rect">
            <a:avLst/>
          </a:prstGeom>
        </p:spPr>
      </p:pic>
      <p:sp>
        <p:nvSpPr>
          <p:cNvPr id="12" name="CuadroTexto 11">
            <a:extLst>
              <a:ext uri="{FF2B5EF4-FFF2-40B4-BE49-F238E27FC236}">
                <a16:creationId xmlns:a16="http://schemas.microsoft.com/office/drawing/2014/main" id="{74A12966-6C2A-7853-A44C-14BB3EE88B3E}"/>
              </a:ext>
            </a:extLst>
          </p:cNvPr>
          <p:cNvSpPr txBox="1"/>
          <p:nvPr/>
        </p:nvSpPr>
        <p:spPr>
          <a:xfrm>
            <a:off x="7189076" y="1024759"/>
            <a:ext cx="3421117" cy="923330"/>
          </a:xfrm>
          <a:prstGeom prst="rect">
            <a:avLst/>
          </a:prstGeom>
          <a:noFill/>
        </p:spPr>
        <p:txBody>
          <a:bodyPr wrap="square" rtlCol="0">
            <a:spAutoFit/>
          </a:bodyPr>
          <a:lstStyle/>
          <a:p>
            <a:r>
              <a:rPr lang="es-ES_tradnl" dirty="0"/>
              <a:t>Mejoramos la “experiencia” de espera mientras se ejecuta el código del Web </a:t>
            </a:r>
            <a:r>
              <a:rPr lang="es-ES_tradnl" dirty="0" err="1"/>
              <a:t>Scrapping</a:t>
            </a:r>
            <a:endParaRPr lang="es-ES" dirty="0"/>
          </a:p>
        </p:txBody>
      </p:sp>
      <p:cxnSp>
        <p:nvCxnSpPr>
          <p:cNvPr id="14" name="Conector recto de flecha 13">
            <a:extLst>
              <a:ext uri="{FF2B5EF4-FFF2-40B4-BE49-F238E27FC236}">
                <a16:creationId xmlns:a16="http://schemas.microsoft.com/office/drawing/2014/main" id="{84BB031F-EFF7-E533-E048-ECABCC8A5172}"/>
              </a:ext>
            </a:extLst>
          </p:cNvPr>
          <p:cNvCxnSpPr/>
          <p:nvPr/>
        </p:nvCxnSpPr>
        <p:spPr>
          <a:xfrm>
            <a:off x="3421117" y="3894083"/>
            <a:ext cx="187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7AFE1950-FD95-CE4C-B999-F1646043B13A}"/>
              </a:ext>
            </a:extLst>
          </p:cNvPr>
          <p:cNvCxnSpPr/>
          <p:nvPr/>
        </p:nvCxnSpPr>
        <p:spPr>
          <a:xfrm>
            <a:off x="3423743" y="4456387"/>
            <a:ext cx="187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27C5E5A8-2016-564D-14A3-6921E2E240C3}"/>
              </a:ext>
            </a:extLst>
          </p:cNvPr>
          <p:cNvCxnSpPr/>
          <p:nvPr/>
        </p:nvCxnSpPr>
        <p:spPr>
          <a:xfrm>
            <a:off x="3421116" y="5144814"/>
            <a:ext cx="187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E3C0B1D4-6B8B-2BAB-2486-8A6F68D05169}"/>
              </a:ext>
            </a:extLst>
          </p:cNvPr>
          <p:cNvCxnSpPr/>
          <p:nvPr/>
        </p:nvCxnSpPr>
        <p:spPr>
          <a:xfrm>
            <a:off x="3421115" y="5780690"/>
            <a:ext cx="187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ángulo: esquinas redondeadas 17">
            <a:extLst>
              <a:ext uri="{FF2B5EF4-FFF2-40B4-BE49-F238E27FC236}">
                <a16:creationId xmlns:a16="http://schemas.microsoft.com/office/drawing/2014/main" id="{6A5A2925-DB41-0F2B-317F-29A4E1951812}"/>
              </a:ext>
            </a:extLst>
          </p:cNvPr>
          <p:cNvSpPr/>
          <p:nvPr/>
        </p:nvSpPr>
        <p:spPr>
          <a:xfrm>
            <a:off x="418776" y="425668"/>
            <a:ext cx="5130688" cy="1591104"/>
          </a:xfrm>
          <a:custGeom>
            <a:avLst/>
            <a:gdLst>
              <a:gd name="connsiteX0" fmla="*/ 0 w 5130688"/>
              <a:gd name="connsiteY0" fmla="*/ 265189 h 1591104"/>
              <a:gd name="connsiteX1" fmla="*/ 265189 w 5130688"/>
              <a:gd name="connsiteY1" fmla="*/ 0 h 1591104"/>
              <a:gd name="connsiteX2" fmla="*/ 932234 w 5130688"/>
              <a:gd name="connsiteY2" fmla="*/ 0 h 1591104"/>
              <a:gd name="connsiteX3" fmla="*/ 1461270 w 5130688"/>
              <a:gd name="connsiteY3" fmla="*/ 0 h 1591104"/>
              <a:gd name="connsiteX4" fmla="*/ 1898299 w 5130688"/>
              <a:gd name="connsiteY4" fmla="*/ 0 h 1591104"/>
              <a:gd name="connsiteX5" fmla="*/ 2473338 w 5130688"/>
              <a:gd name="connsiteY5" fmla="*/ 0 h 1591104"/>
              <a:gd name="connsiteX6" fmla="*/ 3140383 w 5130688"/>
              <a:gd name="connsiteY6" fmla="*/ 0 h 1591104"/>
              <a:gd name="connsiteX7" fmla="*/ 3807428 w 5130688"/>
              <a:gd name="connsiteY7" fmla="*/ 0 h 1591104"/>
              <a:gd name="connsiteX8" fmla="*/ 4336463 w 5130688"/>
              <a:gd name="connsiteY8" fmla="*/ 0 h 1591104"/>
              <a:gd name="connsiteX9" fmla="*/ 4865499 w 5130688"/>
              <a:gd name="connsiteY9" fmla="*/ 0 h 1591104"/>
              <a:gd name="connsiteX10" fmla="*/ 5130688 w 5130688"/>
              <a:gd name="connsiteY10" fmla="*/ 265189 h 1591104"/>
              <a:gd name="connsiteX11" fmla="*/ 5130688 w 5130688"/>
              <a:gd name="connsiteY11" fmla="*/ 784945 h 1591104"/>
              <a:gd name="connsiteX12" fmla="*/ 5130688 w 5130688"/>
              <a:gd name="connsiteY12" fmla="*/ 1325915 h 1591104"/>
              <a:gd name="connsiteX13" fmla="*/ 4865499 w 5130688"/>
              <a:gd name="connsiteY13" fmla="*/ 1591104 h 1591104"/>
              <a:gd name="connsiteX14" fmla="*/ 4336463 w 5130688"/>
              <a:gd name="connsiteY14" fmla="*/ 1591104 h 1591104"/>
              <a:gd name="connsiteX15" fmla="*/ 3899434 w 5130688"/>
              <a:gd name="connsiteY15" fmla="*/ 1591104 h 1591104"/>
              <a:gd name="connsiteX16" fmla="*/ 3278392 w 5130688"/>
              <a:gd name="connsiteY16" fmla="*/ 1591104 h 1591104"/>
              <a:gd name="connsiteX17" fmla="*/ 2841363 w 5130688"/>
              <a:gd name="connsiteY17" fmla="*/ 1591104 h 1591104"/>
              <a:gd name="connsiteX18" fmla="*/ 2404333 w 5130688"/>
              <a:gd name="connsiteY18" fmla="*/ 1591104 h 1591104"/>
              <a:gd name="connsiteX19" fmla="*/ 1737288 w 5130688"/>
              <a:gd name="connsiteY19" fmla="*/ 1591104 h 1591104"/>
              <a:gd name="connsiteX20" fmla="*/ 1116246 w 5130688"/>
              <a:gd name="connsiteY20" fmla="*/ 1591104 h 1591104"/>
              <a:gd name="connsiteX21" fmla="*/ 265189 w 5130688"/>
              <a:gd name="connsiteY21" fmla="*/ 1591104 h 1591104"/>
              <a:gd name="connsiteX22" fmla="*/ 0 w 5130688"/>
              <a:gd name="connsiteY22" fmla="*/ 1325915 h 1591104"/>
              <a:gd name="connsiteX23" fmla="*/ 0 w 5130688"/>
              <a:gd name="connsiteY23" fmla="*/ 816767 h 1591104"/>
              <a:gd name="connsiteX24" fmla="*/ 0 w 5130688"/>
              <a:gd name="connsiteY24" fmla="*/ 265189 h 1591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30688" h="1591104" extrusionOk="0">
                <a:moveTo>
                  <a:pt x="0" y="265189"/>
                </a:moveTo>
                <a:cubicBezTo>
                  <a:pt x="-4223" y="146614"/>
                  <a:pt x="114992" y="17038"/>
                  <a:pt x="265189" y="0"/>
                </a:cubicBezTo>
                <a:cubicBezTo>
                  <a:pt x="516229" y="-54908"/>
                  <a:pt x="673514" y="73380"/>
                  <a:pt x="932234" y="0"/>
                </a:cubicBezTo>
                <a:cubicBezTo>
                  <a:pt x="1190954" y="-73380"/>
                  <a:pt x="1205272" y="17925"/>
                  <a:pt x="1461270" y="0"/>
                </a:cubicBezTo>
                <a:cubicBezTo>
                  <a:pt x="1717268" y="-17925"/>
                  <a:pt x="1756932" y="13429"/>
                  <a:pt x="1898299" y="0"/>
                </a:cubicBezTo>
                <a:cubicBezTo>
                  <a:pt x="2039666" y="-13429"/>
                  <a:pt x="2218291" y="5398"/>
                  <a:pt x="2473338" y="0"/>
                </a:cubicBezTo>
                <a:cubicBezTo>
                  <a:pt x="2728385" y="-5398"/>
                  <a:pt x="2870268" y="75881"/>
                  <a:pt x="3140383" y="0"/>
                </a:cubicBezTo>
                <a:cubicBezTo>
                  <a:pt x="3410498" y="-75881"/>
                  <a:pt x="3623263" y="70237"/>
                  <a:pt x="3807428" y="0"/>
                </a:cubicBezTo>
                <a:cubicBezTo>
                  <a:pt x="3991594" y="-70237"/>
                  <a:pt x="4217588" y="31628"/>
                  <a:pt x="4336463" y="0"/>
                </a:cubicBezTo>
                <a:cubicBezTo>
                  <a:pt x="4455339" y="-31628"/>
                  <a:pt x="4608912" y="34184"/>
                  <a:pt x="4865499" y="0"/>
                </a:cubicBezTo>
                <a:cubicBezTo>
                  <a:pt x="4988237" y="8169"/>
                  <a:pt x="5123848" y="155075"/>
                  <a:pt x="5130688" y="265189"/>
                </a:cubicBezTo>
                <a:cubicBezTo>
                  <a:pt x="5172507" y="452650"/>
                  <a:pt x="5080504" y="624308"/>
                  <a:pt x="5130688" y="784945"/>
                </a:cubicBezTo>
                <a:cubicBezTo>
                  <a:pt x="5180872" y="945582"/>
                  <a:pt x="5106997" y="1102790"/>
                  <a:pt x="5130688" y="1325915"/>
                </a:cubicBezTo>
                <a:cubicBezTo>
                  <a:pt x="5141189" y="1431054"/>
                  <a:pt x="5011179" y="1618397"/>
                  <a:pt x="4865499" y="1591104"/>
                </a:cubicBezTo>
                <a:cubicBezTo>
                  <a:pt x="4635088" y="1592332"/>
                  <a:pt x="4529430" y="1576157"/>
                  <a:pt x="4336463" y="1591104"/>
                </a:cubicBezTo>
                <a:cubicBezTo>
                  <a:pt x="4143496" y="1606051"/>
                  <a:pt x="4000171" y="1562522"/>
                  <a:pt x="3899434" y="1591104"/>
                </a:cubicBezTo>
                <a:cubicBezTo>
                  <a:pt x="3798697" y="1619686"/>
                  <a:pt x="3496654" y="1574401"/>
                  <a:pt x="3278392" y="1591104"/>
                </a:cubicBezTo>
                <a:cubicBezTo>
                  <a:pt x="3060130" y="1607807"/>
                  <a:pt x="2936248" y="1574394"/>
                  <a:pt x="2841363" y="1591104"/>
                </a:cubicBezTo>
                <a:cubicBezTo>
                  <a:pt x="2746478" y="1607814"/>
                  <a:pt x="2507704" y="1576284"/>
                  <a:pt x="2404333" y="1591104"/>
                </a:cubicBezTo>
                <a:cubicBezTo>
                  <a:pt x="2300962" y="1605924"/>
                  <a:pt x="1966870" y="1550308"/>
                  <a:pt x="1737288" y="1591104"/>
                </a:cubicBezTo>
                <a:cubicBezTo>
                  <a:pt x="1507706" y="1631900"/>
                  <a:pt x="1378744" y="1548956"/>
                  <a:pt x="1116246" y="1591104"/>
                </a:cubicBezTo>
                <a:cubicBezTo>
                  <a:pt x="853748" y="1633252"/>
                  <a:pt x="656197" y="1587216"/>
                  <a:pt x="265189" y="1591104"/>
                </a:cubicBezTo>
                <a:cubicBezTo>
                  <a:pt x="104360" y="1602955"/>
                  <a:pt x="15031" y="1460033"/>
                  <a:pt x="0" y="1325915"/>
                </a:cubicBezTo>
                <a:cubicBezTo>
                  <a:pt x="-54954" y="1179004"/>
                  <a:pt x="12256" y="1040650"/>
                  <a:pt x="0" y="816767"/>
                </a:cubicBezTo>
                <a:cubicBezTo>
                  <a:pt x="-12256" y="592884"/>
                  <a:pt x="1449" y="444955"/>
                  <a:pt x="0" y="265189"/>
                </a:cubicBezTo>
                <a:close/>
              </a:path>
            </a:pathLst>
          </a:custGeom>
          <a:noFill/>
          <a:ln>
            <a:solidFill>
              <a:srgbClr val="92D050"/>
            </a:solidFill>
            <a:extLst>
              <a:ext uri="{C807C97D-BFC1-408E-A445-0C87EB9F89A2}">
                <ask:lineSketchStyleProps xmlns:ask="http://schemas.microsoft.com/office/drawing/2018/sketchyshapes" sd="266925614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91239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a:extLst>
              <a:ext uri="{FF2B5EF4-FFF2-40B4-BE49-F238E27FC236}">
                <a16:creationId xmlns:a16="http://schemas.microsoft.com/office/drawing/2014/main" id="{B6903D7A-514F-3872-C34F-2215632261CD}"/>
              </a:ext>
            </a:extLst>
          </p:cNvPr>
          <p:cNvPicPr>
            <a:picLocks noChangeAspect="1"/>
          </p:cNvPicPr>
          <p:nvPr/>
        </p:nvPicPr>
        <p:blipFill rotWithShape="1">
          <a:blip r:embed="rId2">
            <a:extLst>
              <a:ext uri="{28A0092B-C50C-407E-A947-70E740481C1C}">
                <a14:useLocalDpi xmlns:a14="http://schemas.microsoft.com/office/drawing/2010/main" val="0"/>
              </a:ext>
            </a:extLst>
          </a:blip>
          <a:srcRect t="16782"/>
          <a:stretch/>
        </p:blipFill>
        <p:spPr>
          <a:xfrm>
            <a:off x="2567558" y="95534"/>
            <a:ext cx="4065254" cy="6523630"/>
          </a:xfrm>
          <a:prstGeom prst="rect">
            <a:avLst/>
          </a:prstGeom>
        </p:spPr>
      </p:pic>
      <p:sp>
        <p:nvSpPr>
          <p:cNvPr id="8" name="CuadroTexto 7">
            <a:extLst>
              <a:ext uri="{FF2B5EF4-FFF2-40B4-BE49-F238E27FC236}">
                <a16:creationId xmlns:a16="http://schemas.microsoft.com/office/drawing/2014/main" id="{F8E873C4-9F39-AA38-20BE-5DF5E7E0FBAF}"/>
              </a:ext>
            </a:extLst>
          </p:cNvPr>
          <p:cNvSpPr txBox="1"/>
          <p:nvPr/>
        </p:nvSpPr>
        <p:spPr>
          <a:xfrm>
            <a:off x="7483522" y="2483893"/>
            <a:ext cx="3398293" cy="646331"/>
          </a:xfrm>
          <a:prstGeom prst="rect">
            <a:avLst/>
          </a:prstGeom>
          <a:noFill/>
        </p:spPr>
        <p:txBody>
          <a:bodyPr wrap="square" rtlCol="0">
            <a:spAutoFit/>
          </a:bodyPr>
          <a:lstStyle/>
          <a:p>
            <a:r>
              <a:rPr lang="es-ES_tradnl" dirty="0" err="1"/>
              <a:t>Dataframe</a:t>
            </a:r>
            <a:r>
              <a:rPr lang="es-ES_tradnl" dirty="0"/>
              <a:t> Resultante con 130 Filas(Jugadores) y 33 Columnas</a:t>
            </a:r>
          </a:p>
        </p:txBody>
      </p:sp>
    </p:spTree>
    <p:extLst>
      <p:ext uri="{BB962C8B-B14F-4D97-AF65-F5344CB8AC3E}">
        <p14:creationId xmlns:p14="http://schemas.microsoft.com/office/powerpoint/2010/main" val="1146045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51D97D3-C069-B524-0BC1-9A3EB2182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641" y="628732"/>
            <a:ext cx="11650717" cy="5461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F607E52D-DB9F-E17E-ECE8-CB2C97E068BC}"/>
              </a:ext>
            </a:extLst>
          </p:cNvPr>
          <p:cNvSpPr txBox="1"/>
          <p:nvPr/>
        </p:nvSpPr>
        <p:spPr>
          <a:xfrm>
            <a:off x="8844455" y="3359232"/>
            <a:ext cx="3347545" cy="2246769"/>
          </a:xfrm>
          <a:prstGeom prst="rect">
            <a:avLst/>
          </a:prstGeom>
          <a:noFill/>
        </p:spPr>
        <p:txBody>
          <a:bodyPr wrap="square" rtlCol="0">
            <a:spAutoFit/>
          </a:bodyPr>
          <a:lstStyle/>
          <a:p>
            <a:pPr algn="l">
              <a:buFont typeface="Arial" panose="020B0604020202020204" pitchFamily="34" charset="0"/>
              <a:buChar char="•"/>
            </a:pPr>
            <a:r>
              <a:rPr lang="es-ES" sz="1400" b="0" i="0" dirty="0">
                <a:effectLst/>
                <a:latin typeface="+mj-lt"/>
              </a:rPr>
              <a:t>Hay más jugadores de </a:t>
            </a:r>
            <a:r>
              <a:rPr lang="es-ES" sz="1400" b="0" i="0" dirty="0" err="1">
                <a:effectLst/>
                <a:latin typeface="+mj-lt"/>
              </a:rPr>
              <a:t>infield</a:t>
            </a:r>
            <a:r>
              <a:rPr lang="es-ES" sz="1400" b="0" i="0" dirty="0">
                <a:effectLst/>
                <a:latin typeface="+mj-lt"/>
              </a:rPr>
              <a:t>(1B,2B,3B,SS) que de </a:t>
            </a:r>
            <a:r>
              <a:rPr lang="es-ES" sz="1400" b="0" i="0" dirty="0" err="1">
                <a:effectLst/>
                <a:latin typeface="+mj-lt"/>
              </a:rPr>
              <a:t>outfield</a:t>
            </a:r>
            <a:r>
              <a:rPr lang="es-ES" sz="1400" b="0" i="0" dirty="0">
                <a:effectLst/>
                <a:latin typeface="+mj-lt"/>
              </a:rPr>
              <a:t>(CF. RF.LF)</a:t>
            </a:r>
          </a:p>
          <a:p>
            <a:pPr algn="l">
              <a:buFont typeface="Arial" panose="020B0604020202020204" pitchFamily="34" charset="0"/>
              <a:buChar char="•"/>
            </a:pPr>
            <a:endParaRPr lang="es-ES" sz="1400" b="0" i="0" dirty="0">
              <a:effectLst/>
              <a:latin typeface="+mj-lt"/>
            </a:endParaRPr>
          </a:p>
          <a:p>
            <a:pPr algn="l">
              <a:buFont typeface="Arial" panose="020B0604020202020204" pitchFamily="34" charset="0"/>
              <a:buChar char="•"/>
            </a:pPr>
            <a:r>
              <a:rPr lang="es-ES" sz="1400" b="0" i="0" dirty="0">
                <a:effectLst/>
                <a:latin typeface="+mj-lt"/>
              </a:rPr>
              <a:t>Destaca mayor </a:t>
            </a:r>
            <a:r>
              <a:rPr lang="es-ES" sz="1400" dirty="0">
                <a:latin typeface="+mj-lt"/>
              </a:rPr>
              <a:t>cantidad </a:t>
            </a:r>
            <a:r>
              <a:rPr lang="es-ES" sz="1400" b="0" i="0" dirty="0">
                <a:effectLst/>
                <a:latin typeface="+mj-lt"/>
              </a:rPr>
              <a:t>jugadores de 1B.(Mas bateadores¿?)</a:t>
            </a:r>
          </a:p>
          <a:p>
            <a:pPr algn="l">
              <a:buFont typeface="Arial" panose="020B0604020202020204" pitchFamily="34" charset="0"/>
              <a:buChar char="•"/>
            </a:pPr>
            <a:endParaRPr lang="es-ES" sz="1400" b="0" i="0" dirty="0">
              <a:effectLst/>
              <a:latin typeface="+mj-lt"/>
            </a:endParaRPr>
          </a:p>
          <a:p>
            <a:pPr algn="l">
              <a:buFont typeface="Arial" panose="020B0604020202020204" pitchFamily="34" charset="0"/>
              <a:buChar char="•"/>
            </a:pPr>
            <a:r>
              <a:rPr lang="es-ES" sz="1400" b="0" i="0" dirty="0">
                <a:effectLst/>
                <a:latin typeface="+mj-lt"/>
              </a:rPr>
              <a:t>Aparece la "categoría especial TWP es un jugador que es </a:t>
            </a:r>
            <a:r>
              <a:rPr lang="es-ES" sz="1400" b="0" i="0" dirty="0" err="1">
                <a:effectLst/>
                <a:latin typeface="+mj-lt"/>
              </a:rPr>
              <a:t>picher</a:t>
            </a:r>
            <a:r>
              <a:rPr lang="es-ES" sz="1400" b="0" i="0" dirty="0">
                <a:effectLst/>
                <a:latin typeface="+mj-lt"/>
              </a:rPr>
              <a:t> y bateador".. (no se contabiliza como pitcher en la alineación del equipo)</a:t>
            </a:r>
            <a:r>
              <a:rPr lang="es-ES" sz="1400" b="0" i="0" dirty="0" err="1">
                <a:effectLst/>
                <a:latin typeface="+mj-lt"/>
              </a:rPr>
              <a:t>Othani</a:t>
            </a:r>
            <a:endParaRPr lang="es-ES" sz="1400" b="0" i="0" dirty="0">
              <a:effectLst/>
              <a:latin typeface="+mj-lt"/>
            </a:endParaRPr>
          </a:p>
        </p:txBody>
      </p:sp>
    </p:spTree>
    <p:extLst>
      <p:ext uri="{BB962C8B-B14F-4D97-AF65-F5344CB8AC3E}">
        <p14:creationId xmlns:p14="http://schemas.microsoft.com/office/powerpoint/2010/main" val="1958382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3AD47-C846-A856-ED7A-FEE097B6D128}"/>
              </a:ext>
            </a:extLst>
          </p:cNvPr>
          <p:cNvSpPr>
            <a:spLocks noGrp="1"/>
          </p:cNvSpPr>
          <p:nvPr>
            <p:ph type="title"/>
          </p:nvPr>
        </p:nvSpPr>
        <p:spPr>
          <a:xfrm>
            <a:off x="838200" y="0"/>
            <a:ext cx="10515600" cy="1325563"/>
          </a:xfrm>
        </p:spPr>
        <p:txBody>
          <a:bodyPr>
            <a:normAutofit/>
          </a:bodyPr>
          <a:lstStyle/>
          <a:p>
            <a:r>
              <a:rPr lang="es-ES" sz="3600" dirty="0"/>
              <a:t>Análisis del comportamiento del OPS x Posición </a:t>
            </a:r>
          </a:p>
        </p:txBody>
      </p:sp>
      <p:pic>
        <p:nvPicPr>
          <p:cNvPr id="3074" name="Picture 2">
            <a:extLst>
              <a:ext uri="{FF2B5EF4-FFF2-40B4-BE49-F238E27FC236}">
                <a16:creationId xmlns:a16="http://schemas.microsoft.com/office/drawing/2014/main" id="{D898827D-3CE7-E4BE-D17F-9A67349B76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428" y="845344"/>
            <a:ext cx="10631606" cy="5167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534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0C5253-0231-2BB4-89F8-D116259C1DD4}"/>
              </a:ext>
            </a:extLst>
          </p:cNvPr>
          <p:cNvSpPr>
            <a:spLocks noGrp="1"/>
          </p:cNvSpPr>
          <p:nvPr>
            <p:ph type="title"/>
          </p:nvPr>
        </p:nvSpPr>
        <p:spPr>
          <a:xfrm>
            <a:off x="838200" y="681037"/>
            <a:ext cx="10515600" cy="1325563"/>
          </a:xfrm>
        </p:spPr>
        <p:txBody>
          <a:bodyPr>
            <a:noAutofit/>
          </a:bodyPr>
          <a:lstStyle/>
          <a:p>
            <a:r>
              <a:rPr lang="es-ES" sz="2400" b="0" i="0" dirty="0">
                <a:effectLst/>
                <a:latin typeface="Arial" panose="020B0604020202020204" pitchFamily="34" charset="0"/>
              </a:rPr>
              <a:t>Conclusiones: De manera general el tamaño de los bigotes nos representa el amplio rango de OPS de los jugadores en cada posición</a:t>
            </a:r>
            <a:br>
              <a:rPr lang="es-ES" sz="2400" b="0" i="0" dirty="0">
                <a:effectLst/>
                <a:latin typeface="Arial" panose="020B0604020202020204" pitchFamily="34" charset="0"/>
              </a:rPr>
            </a:br>
            <a:endParaRPr lang="es-ES" sz="2400" dirty="0"/>
          </a:p>
        </p:txBody>
      </p:sp>
      <p:sp>
        <p:nvSpPr>
          <p:cNvPr id="3" name="Marcador de contenido 2">
            <a:extLst>
              <a:ext uri="{FF2B5EF4-FFF2-40B4-BE49-F238E27FC236}">
                <a16:creationId xmlns:a16="http://schemas.microsoft.com/office/drawing/2014/main" id="{92FF9EFC-E5CE-4131-8572-5307A4FDCE8B}"/>
              </a:ext>
            </a:extLst>
          </p:cNvPr>
          <p:cNvSpPr>
            <a:spLocks noGrp="1"/>
          </p:cNvSpPr>
          <p:nvPr>
            <p:ph idx="1"/>
          </p:nvPr>
        </p:nvSpPr>
        <p:spPr/>
        <p:txBody>
          <a:bodyPr>
            <a:normAutofit fontScale="85000" lnSpcReduction="10000"/>
          </a:bodyPr>
          <a:lstStyle/>
          <a:p>
            <a:pPr algn="l">
              <a:buFont typeface="+mj-lt"/>
              <a:buAutoNum type="arabicPeriod"/>
            </a:pPr>
            <a:r>
              <a:rPr lang="es-ES" b="0" i="0" dirty="0">
                <a:effectLst/>
                <a:latin typeface="Arial" panose="020B0604020202020204" pitchFamily="34" charset="0"/>
              </a:rPr>
              <a:t>La posición con el valor medio de OPS más alto es: TWP(esta categoría la tiene solo 1 jugador), pero no se puede tomar en consideración, como valor medio ya que es un único jugador el de esa posición.</a:t>
            </a:r>
          </a:p>
          <a:p>
            <a:pPr algn="l">
              <a:buFont typeface="+mj-lt"/>
              <a:buAutoNum type="arabicPeriod"/>
            </a:pPr>
            <a:r>
              <a:rPr lang="es-ES" b="0" i="0" dirty="0">
                <a:effectLst/>
                <a:latin typeface="Arial" panose="020B0604020202020204" pitchFamily="34" charset="0"/>
              </a:rPr>
              <a:t>La posición con el valor medio más bajo de OPS es: CF con lo cual tienen menor rendimiento ofensivo 3.La posición con mayor IQR es: 3B, los jugadores de estas posiciones tienen gran dispersión en su ofensiva</a:t>
            </a:r>
          </a:p>
          <a:p>
            <a:pPr algn="l">
              <a:buFont typeface="+mj-lt"/>
              <a:buAutoNum type="arabicPeriod"/>
            </a:pPr>
            <a:r>
              <a:rPr lang="es-ES" b="0" i="0" dirty="0">
                <a:effectLst/>
                <a:latin typeface="Arial" panose="020B0604020202020204" pitchFamily="34" charset="0"/>
              </a:rPr>
              <a:t>La posición con el rango Inter cuartil más pequeño (RIC) es el CATCHER</a:t>
            </a:r>
          </a:p>
          <a:p>
            <a:pPr algn="l">
              <a:buFont typeface="+mj-lt"/>
              <a:buAutoNum type="arabicPeriod"/>
            </a:pPr>
            <a:r>
              <a:rPr lang="es-ES" b="0" i="0" dirty="0">
                <a:effectLst/>
                <a:latin typeface="Arial" panose="020B0604020202020204" pitchFamily="34" charset="0"/>
              </a:rPr>
              <a:t>En el caso de los </a:t>
            </a:r>
            <a:r>
              <a:rPr lang="es-ES" b="0" i="0" dirty="0" err="1">
                <a:effectLst/>
                <a:latin typeface="Arial" panose="020B0604020202020204" pitchFamily="34" charset="0"/>
              </a:rPr>
              <a:t>Outliers</a:t>
            </a:r>
            <a:r>
              <a:rPr lang="es-ES" b="0" i="0" dirty="0">
                <a:effectLst/>
                <a:latin typeface="Arial" panose="020B0604020202020204" pitchFamily="34" charset="0"/>
              </a:rPr>
              <a:t> tenemos dos jugadores que son los que encabezaron la ofensiva de la temporada con valores considerables, inclusive son </a:t>
            </a:r>
            <a:r>
              <a:rPr lang="es-ES" b="0" i="0" dirty="0" err="1">
                <a:effectLst/>
                <a:latin typeface="Arial" panose="020B0604020202020204" pitchFamily="34" charset="0"/>
              </a:rPr>
              <a:t>outliers</a:t>
            </a:r>
            <a:r>
              <a:rPr lang="es-ES" b="0" i="0" dirty="0">
                <a:effectLst/>
                <a:latin typeface="Arial" panose="020B0604020202020204" pitchFamily="34" charset="0"/>
              </a:rPr>
              <a:t> en cualquiera de las posiciones</a:t>
            </a:r>
          </a:p>
          <a:p>
            <a:pPr marL="0" indent="0" algn="l">
              <a:buNone/>
            </a:pPr>
            <a:r>
              <a:rPr lang="es-ES" b="0" i="0" dirty="0">
                <a:effectLst/>
                <a:latin typeface="Arial" panose="020B0604020202020204" pitchFamily="34" charset="0"/>
              </a:rPr>
              <a:t>5,De manera general influyen dos factores las habilidades técnicas y la experiencia</a:t>
            </a:r>
          </a:p>
          <a:p>
            <a:endParaRPr lang="es-ES" dirty="0"/>
          </a:p>
        </p:txBody>
      </p:sp>
    </p:spTree>
    <p:extLst>
      <p:ext uri="{BB962C8B-B14F-4D97-AF65-F5344CB8AC3E}">
        <p14:creationId xmlns:p14="http://schemas.microsoft.com/office/powerpoint/2010/main" val="1662178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2906FB-CA02-30A2-DB48-846A17B5BC20}"/>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724E37D5-1FDE-D6D8-AF87-DE2F87D6A01C}"/>
              </a:ext>
            </a:extLst>
          </p:cNvPr>
          <p:cNvSpPr>
            <a:spLocks noGrp="1"/>
          </p:cNvSpPr>
          <p:nvPr>
            <p:ph idx="1"/>
          </p:nvPr>
        </p:nvSpPr>
        <p:spPr/>
        <p:txBody>
          <a:bodyPr/>
          <a:lstStyle/>
          <a:p>
            <a:endParaRPr lang="es-ES"/>
          </a:p>
        </p:txBody>
      </p:sp>
      <p:pic>
        <p:nvPicPr>
          <p:cNvPr id="4098" name="Picture 2">
            <a:extLst>
              <a:ext uri="{FF2B5EF4-FFF2-40B4-BE49-F238E27FC236}">
                <a16:creationId xmlns:a16="http://schemas.microsoft.com/office/drawing/2014/main" id="{CC9F61DB-41FA-988B-9998-9F2F4C5C8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833438"/>
            <a:ext cx="962025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299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AA24E-4958-9A8C-9906-BFD6EFD821B5}"/>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B37FC730-9AF6-4340-A668-9372397178CB}"/>
              </a:ext>
            </a:extLst>
          </p:cNvPr>
          <p:cNvSpPr>
            <a:spLocks noGrp="1"/>
          </p:cNvSpPr>
          <p:nvPr>
            <p:ph idx="1"/>
          </p:nvPr>
        </p:nvSpPr>
        <p:spPr/>
        <p:txBody>
          <a:bodyPr/>
          <a:lstStyle/>
          <a:p>
            <a:endParaRPr lang="es-ES"/>
          </a:p>
        </p:txBody>
      </p:sp>
      <p:pic>
        <p:nvPicPr>
          <p:cNvPr id="5122" name="Picture 2">
            <a:extLst>
              <a:ext uri="{FF2B5EF4-FFF2-40B4-BE49-F238E27FC236}">
                <a16:creationId xmlns:a16="http://schemas.microsoft.com/office/drawing/2014/main" id="{FBD93E7B-7651-EC00-00BA-A1CDDDEA3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47" y="164697"/>
            <a:ext cx="10713138" cy="5832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071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6FCB116-26A3-C6BF-4B31-B09DEF74A9E5}"/>
              </a:ext>
            </a:extLst>
          </p:cNvPr>
          <p:cNvSpPr>
            <a:spLocks noGrp="1"/>
          </p:cNvSpPr>
          <p:nvPr>
            <p:ph idx="1"/>
          </p:nvPr>
        </p:nvSpPr>
        <p:spPr>
          <a:xfrm>
            <a:off x="715370" y="392609"/>
            <a:ext cx="10515600" cy="5148381"/>
          </a:xfrm>
        </p:spPr>
        <p:txBody>
          <a:bodyPr>
            <a:noAutofit/>
          </a:bodyPr>
          <a:lstStyle/>
          <a:p>
            <a:pPr>
              <a:lnSpc>
                <a:spcPct val="170000"/>
              </a:lnSpc>
            </a:pPr>
            <a:r>
              <a:rPr lang="es-ES" sz="1800" dirty="0">
                <a:latin typeface="+mj-lt"/>
              </a:rPr>
              <a:t>En el diagrama de dispersión anterior, podemos observar: </a:t>
            </a:r>
          </a:p>
          <a:p>
            <a:pPr>
              <a:lnSpc>
                <a:spcPct val="170000"/>
              </a:lnSpc>
            </a:pPr>
            <a:r>
              <a:rPr lang="es-ES" sz="1800" dirty="0">
                <a:latin typeface="+mj-lt"/>
              </a:rPr>
              <a:t>1. Existe una amplia gama de valores de OPS en diferentes posiciones de acuerdo a las IMC, lo que indica niveles variables de desempeño ofensivo. Tendiendo a estar mas elevado en el caso de los Jardineros derechos</a:t>
            </a:r>
          </a:p>
          <a:p>
            <a:pPr>
              <a:lnSpc>
                <a:spcPct val="170000"/>
              </a:lnSpc>
            </a:pPr>
            <a:r>
              <a:rPr lang="es-ES" sz="1800" dirty="0">
                <a:latin typeface="+mj-lt"/>
              </a:rPr>
              <a:t>2. La distribución de los valores de OPS dentro de cada posición también varía, con algunas posiciones que tienen un rango de valores más concentrado, mientras que otras tienen un rango más disperso</a:t>
            </a:r>
          </a:p>
          <a:p>
            <a:pPr>
              <a:lnSpc>
                <a:spcPct val="170000"/>
              </a:lnSpc>
            </a:pPr>
            <a:r>
              <a:rPr lang="es-ES" sz="1800" dirty="0">
                <a:latin typeface="+mj-lt"/>
              </a:rPr>
              <a:t>3. El IMC (índice de masa corporal) de los jugadores parece tener cierta influencia en los valores de OPS, como lo indican el color y el tamaño de los puntos. Sin embargo, no está claro si existe una fuerte correlación entre IMC y OPS. </a:t>
            </a:r>
          </a:p>
          <a:p>
            <a:pPr>
              <a:lnSpc>
                <a:spcPct val="170000"/>
              </a:lnSpc>
            </a:pPr>
            <a:r>
              <a:rPr lang="es-ES" sz="1800" dirty="0">
                <a:latin typeface="+mj-lt"/>
              </a:rPr>
              <a:t>4. Es posible que se necesite un análisis adicional para determinar si hay diferencias significativas en los valores de OPS entre posiciones o si hay una fuerte relación entre IMC y OPS.</a:t>
            </a:r>
          </a:p>
          <a:p>
            <a:pPr>
              <a:lnSpc>
                <a:spcPct val="170000"/>
              </a:lnSpc>
            </a:pPr>
            <a:r>
              <a:rPr lang="es-ES" sz="1800" dirty="0">
                <a:latin typeface="+mj-lt"/>
              </a:rPr>
              <a:t>5. De cualquier modo los de mayor IMC sus OPC están por debajo de la media de OPC(0.79)</a:t>
            </a:r>
          </a:p>
        </p:txBody>
      </p:sp>
    </p:spTree>
    <p:extLst>
      <p:ext uri="{BB962C8B-B14F-4D97-AF65-F5344CB8AC3E}">
        <p14:creationId xmlns:p14="http://schemas.microsoft.com/office/powerpoint/2010/main" val="1597214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1B2238-77AC-8F8A-6BA1-D465B615EA66}"/>
              </a:ext>
            </a:extLst>
          </p:cNvPr>
          <p:cNvSpPr>
            <a:spLocks noGrp="1"/>
          </p:cNvSpPr>
          <p:nvPr>
            <p:ph type="title"/>
          </p:nvPr>
        </p:nvSpPr>
        <p:spPr/>
        <p:txBody>
          <a:bodyPr/>
          <a:lstStyle/>
          <a:p>
            <a:endParaRPr lang="es-ES"/>
          </a:p>
        </p:txBody>
      </p:sp>
      <p:pic>
        <p:nvPicPr>
          <p:cNvPr id="6146" name="Picture 2">
            <a:extLst>
              <a:ext uri="{FF2B5EF4-FFF2-40B4-BE49-F238E27FC236}">
                <a16:creationId xmlns:a16="http://schemas.microsoft.com/office/drawing/2014/main" id="{6AD4629C-A4B5-6F12-72C4-B470E9717A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660" y="583678"/>
            <a:ext cx="10686197" cy="597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402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84967" y="68133"/>
            <a:ext cx="11360800" cy="763600"/>
          </a:xfrm>
          <a:prstGeom prst="rect">
            <a:avLst/>
          </a:prstGeom>
        </p:spPr>
        <p:txBody>
          <a:bodyPr spcFirstLastPara="1" vert="horz" wrap="square" lIns="121900" tIns="121900" rIns="121900" bIns="121900" rtlCol="0" anchor="t" anchorCtr="0">
            <a:noAutofit/>
          </a:bodyPr>
          <a:lstStyle/>
          <a:p>
            <a:pPr algn="ctr">
              <a:buSzPts val="990"/>
            </a:pPr>
            <a:r>
              <a:rPr lang="es" sz="5227" b="1">
                <a:latin typeface="Caveat"/>
                <a:ea typeface="Caveat"/>
                <a:cs typeface="Caveat"/>
                <a:sym typeface="Caveat"/>
              </a:rPr>
              <a:t>ESTADIOS</a:t>
            </a:r>
            <a:endParaRPr sz="5227" b="1">
              <a:latin typeface="Caveat"/>
              <a:ea typeface="Caveat"/>
              <a:cs typeface="Caveat"/>
              <a:sym typeface="Caveat"/>
            </a:endParaRPr>
          </a:p>
        </p:txBody>
      </p:sp>
      <p:pic>
        <p:nvPicPr>
          <p:cNvPr id="61" name="Google Shape;61;p14"/>
          <p:cNvPicPr preferRelativeResize="0"/>
          <p:nvPr/>
        </p:nvPicPr>
        <p:blipFill>
          <a:blip r:embed="rId3">
            <a:alphaModFix/>
          </a:blip>
          <a:stretch>
            <a:fillRect/>
          </a:stretch>
        </p:blipFill>
        <p:spPr>
          <a:xfrm rot="661887">
            <a:off x="10950139" y="3325755"/>
            <a:ext cx="1195323" cy="1402955"/>
          </a:xfrm>
          <a:prstGeom prst="rect">
            <a:avLst/>
          </a:prstGeom>
          <a:noFill/>
          <a:ln>
            <a:noFill/>
          </a:ln>
        </p:spPr>
      </p:pic>
      <p:pic>
        <p:nvPicPr>
          <p:cNvPr id="62" name="Google Shape;62;p14"/>
          <p:cNvPicPr preferRelativeResize="0"/>
          <p:nvPr/>
        </p:nvPicPr>
        <p:blipFill>
          <a:blip r:embed="rId4">
            <a:alphaModFix/>
          </a:blip>
          <a:stretch>
            <a:fillRect/>
          </a:stretch>
        </p:blipFill>
        <p:spPr>
          <a:xfrm>
            <a:off x="11004900" y="68133"/>
            <a:ext cx="481267" cy="491067"/>
          </a:xfrm>
          <a:prstGeom prst="rect">
            <a:avLst/>
          </a:prstGeom>
          <a:noFill/>
          <a:ln>
            <a:noFill/>
          </a:ln>
        </p:spPr>
      </p:pic>
      <p:pic>
        <p:nvPicPr>
          <p:cNvPr id="63" name="Google Shape;63;p14"/>
          <p:cNvPicPr preferRelativeResize="0"/>
          <p:nvPr/>
        </p:nvPicPr>
        <p:blipFill>
          <a:blip r:embed="rId5">
            <a:alphaModFix/>
          </a:blip>
          <a:stretch>
            <a:fillRect/>
          </a:stretch>
        </p:blipFill>
        <p:spPr>
          <a:xfrm rot="-927885">
            <a:off x="10783783" y="224661"/>
            <a:ext cx="1374775" cy="1478012"/>
          </a:xfrm>
          <a:prstGeom prst="rect">
            <a:avLst/>
          </a:prstGeom>
          <a:noFill/>
          <a:ln>
            <a:noFill/>
          </a:ln>
        </p:spPr>
      </p:pic>
      <p:pic>
        <p:nvPicPr>
          <p:cNvPr id="64" name="Google Shape;64;p14"/>
          <p:cNvPicPr preferRelativeResize="0"/>
          <p:nvPr/>
        </p:nvPicPr>
        <p:blipFill>
          <a:blip r:embed="rId6">
            <a:alphaModFix/>
          </a:blip>
          <a:stretch>
            <a:fillRect/>
          </a:stretch>
        </p:blipFill>
        <p:spPr>
          <a:xfrm rot="-367948">
            <a:off x="10700468" y="4736734"/>
            <a:ext cx="1348201" cy="2055133"/>
          </a:xfrm>
          <a:prstGeom prst="rect">
            <a:avLst/>
          </a:prstGeom>
          <a:noFill/>
          <a:ln>
            <a:noFill/>
          </a:ln>
        </p:spPr>
      </p:pic>
      <p:pic>
        <p:nvPicPr>
          <p:cNvPr id="65" name="Google Shape;65;p14"/>
          <p:cNvPicPr preferRelativeResize="0"/>
          <p:nvPr/>
        </p:nvPicPr>
        <p:blipFill>
          <a:blip r:embed="rId7">
            <a:alphaModFix/>
          </a:blip>
          <a:stretch>
            <a:fillRect/>
          </a:stretch>
        </p:blipFill>
        <p:spPr>
          <a:xfrm rot="-978676" flipH="1">
            <a:off x="10620083" y="1871763"/>
            <a:ext cx="1508968" cy="1210167"/>
          </a:xfrm>
          <a:prstGeom prst="rect">
            <a:avLst/>
          </a:prstGeom>
          <a:noFill/>
          <a:ln>
            <a:noFill/>
          </a:ln>
        </p:spPr>
      </p:pic>
      <p:pic>
        <p:nvPicPr>
          <p:cNvPr id="66" name="Google Shape;66;p14"/>
          <p:cNvPicPr preferRelativeResize="0"/>
          <p:nvPr/>
        </p:nvPicPr>
        <p:blipFill>
          <a:blip r:embed="rId8">
            <a:alphaModFix/>
          </a:blip>
          <a:stretch>
            <a:fillRect/>
          </a:stretch>
        </p:blipFill>
        <p:spPr>
          <a:xfrm>
            <a:off x="1368601" y="1127734"/>
            <a:ext cx="9064233" cy="541686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298C1-F941-BC14-1791-F8A6495684D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7C893FF-14F7-3FD0-EBC9-C45D48C2D92C}"/>
              </a:ext>
            </a:extLst>
          </p:cNvPr>
          <p:cNvSpPr>
            <a:spLocks noGrp="1"/>
          </p:cNvSpPr>
          <p:nvPr>
            <p:ph idx="1"/>
          </p:nvPr>
        </p:nvSpPr>
        <p:spPr/>
        <p:txBody>
          <a:bodyPr/>
          <a:lstStyle/>
          <a:p>
            <a:endParaRPr lang="es-ES"/>
          </a:p>
        </p:txBody>
      </p:sp>
      <p:pic>
        <p:nvPicPr>
          <p:cNvPr id="7170" name="Picture 2">
            <a:extLst>
              <a:ext uri="{FF2B5EF4-FFF2-40B4-BE49-F238E27FC236}">
                <a16:creationId xmlns:a16="http://schemas.microsoft.com/office/drawing/2014/main" id="{11149876-C135-29E1-75FB-029E74E38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363" y="681037"/>
            <a:ext cx="10515599"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111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Pantalla de computadora con letras&#10;&#10;Descripción generada automáticamente con confianza media">
            <a:extLst>
              <a:ext uri="{FF2B5EF4-FFF2-40B4-BE49-F238E27FC236}">
                <a16:creationId xmlns:a16="http://schemas.microsoft.com/office/drawing/2014/main" id="{0CA962D3-4100-3BD5-A8BD-13129B6E1D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074" y="617537"/>
            <a:ext cx="4487682" cy="5240787"/>
          </a:xfrm>
        </p:spPr>
      </p:pic>
      <p:sp>
        <p:nvSpPr>
          <p:cNvPr id="7" name="CuadroTexto 6">
            <a:extLst>
              <a:ext uri="{FF2B5EF4-FFF2-40B4-BE49-F238E27FC236}">
                <a16:creationId xmlns:a16="http://schemas.microsoft.com/office/drawing/2014/main" id="{2624A95A-C1DD-0907-ECD9-8175336E8469}"/>
              </a:ext>
            </a:extLst>
          </p:cNvPr>
          <p:cNvSpPr txBox="1"/>
          <p:nvPr/>
        </p:nvSpPr>
        <p:spPr>
          <a:xfrm>
            <a:off x="5530756" y="2217193"/>
            <a:ext cx="6093724" cy="3371564"/>
          </a:xfrm>
          <a:prstGeom prst="rect">
            <a:avLst/>
          </a:prstGeom>
          <a:noFill/>
        </p:spPr>
        <p:txBody>
          <a:bodyPr wrap="square">
            <a:spAutoFit/>
          </a:bodyPr>
          <a:lstStyle/>
          <a:p>
            <a:pPr>
              <a:lnSpc>
                <a:spcPct val="150000"/>
              </a:lnSpc>
            </a:pPr>
            <a:r>
              <a:rPr lang="es-ES" b="0" i="0" dirty="0">
                <a:effectLst/>
                <a:latin typeface="Arial" panose="020B0604020202020204" pitchFamily="34" charset="0"/>
              </a:rPr>
              <a:t>Como conclusión de estas visualizaciones en el </a:t>
            </a:r>
            <a:r>
              <a:rPr lang="es-ES" b="0" i="0" dirty="0" err="1">
                <a:effectLst/>
                <a:latin typeface="Arial" panose="020B0604020202020204" pitchFamily="34" charset="0"/>
              </a:rPr>
              <a:t>dataframe</a:t>
            </a:r>
            <a:r>
              <a:rPr lang="es-ES" b="0" i="0" dirty="0">
                <a:effectLst/>
                <a:latin typeface="Arial" panose="020B0604020202020204" pitchFamily="34" charset="0"/>
              </a:rPr>
              <a:t> que la mayor influencia para ser mejor equipo está dada por la combinación (Mayor cantidad de jugadores + Mayor OPS promedio).. esta combinación lleva a determinar cuáles pueden ser uno de los favoritos del campeonato EN ESTE CASO Houston es el equipo que aporta la mayor combinación cantidad de jugadores + mayor media OPS( EN ESE ORDEN)</a:t>
            </a:r>
            <a:endParaRPr lang="es-ES" dirty="0"/>
          </a:p>
        </p:txBody>
      </p:sp>
      <p:cxnSp>
        <p:nvCxnSpPr>
          <p:cNvPr id="9" name="Conector recto de flecha 8">
            <a:extLst>
              <a:ext uri="{FF2B5EF4-FFF2-40B4-BE49-F238E27FC236}">
                <a16:creationId xmlns:a16="http://schemas.microsoft.com/office/drawing/2014/main" id="{3147E786-FB84-4B00-0888-61A92B7DDDE4}"/>
              </a:ext>
            </a:extLst>
          </p:cNvPr>
          <p:cNvCxnSpPr/>
          <p:nvPr/>
        </p:nvCxnSpPr>
        <p:spPr>
          <a:xfrm flipH="1">
            <a:off x="4891586" y="1269243"/>
            <a:ext cx="3545005" cy="0"/>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Conector recto de flecha 9">
            <a:extLst>
              <a:ext uri="{FF2B5EF4-FFF2-40B4-BE49-F238E27FC236}">
                <a16:creationId xmlns:a16="http://schemas.microsoft.com/office/drawing/2014/main" id="{3B177548-B1B5-14A7-591D-5222D31AE31E}"/>
              </a:ext>
            </a:extLst>
          </p:cNvPr>
          <p:cNvCxnSpPr/>
          <p:nvPr/>
        </p:nvCxnSpPr>
        <p:spPr>
          <a:xfrm flipH="1">
            <a:off x="4891586" y="1571769"/>
            <a:ext cx="3545005" cy="0"/>
          </a:xfrm>
          <a:prstGeom prst="straightConnector1">
            <a:avLst/>
          </a:prstGeom>
          <a:ln w="38100" cap="flat" cmpd="sng" algn="ctr">
            <a:solidFill>
              <a:schemeClr val="accent1">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21133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37D7175-E64A-8DB8-7EA2-C949B78AF662}"/>
              </a:ext>
            </a:extLst>
          </p:cNvPr>
          <p:cNvPicPr>
            <a:picLocks noChangeAspect="1"/>
          </p:cNvPicPr>
          <p:nvPr/>
        </p:nvPicPr>
        <p:blipFill>
          <a:blip r:embed="rId3"/>
          <a:stretch>
            <a:fillRect/>
          </a:stretch>
        </p:blipFill>
        <p:spPr>
          <a:xfrm>
            <a:off x="438040" y="345005"/>
            <a:ext cx="11315920" cy="3547373"/>
          </a:xfrm>
          <a:prstGeom prst="rect">
            <a:avLst/>
          </a:prstGeom>
        </p:spPr>
      </p:pic>
      <p:sp>
        <p:nvSpPr>
          <p:cNvPr id="5" name="Rectángulo 4">
            <a:extLst>
              <a:ext uri="{FF2B5EF4-FFF2-40B4-BE49-F238E27FC236}">
                <a16:creationId xmlns:a16="http://schemas.microsoft.com/office/drawing/2014/main" id="{23E7019A-A599-E734-3975-7FAFB1AA73B6}"/>
              </a:ext>
            </a:extLst>
          </p:cNvPr>
          <p:cNvSpPr/>
          <p:nvPr/>
        </p:nvSpPr>
        <p:spPr>
          <a:xfrm>
            <a:off x="494270" y="877330"/>
            <a:ext cx="1408671" cy="395416"/>
          </a:xfrm>
          <a:prstGeom prst="rect">
            <a:avLst/>
          </a:prstGeom>
          <a:noFill/>
          <a:ln w="57150">
            <a:solidFill>
              <a:srgbClr val="FFC000"/>
            </a:solid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BEE3427C-400C-D7AF-C870-6E005B6FC829}"/>
              </a:ext>
            </a:extLst>
          </p:cNvPr>
          <p:cNvSpPr/>
          <p:nvPr/>
        </p:nvSpPr>
        <p:spPr>
          <a:xfrm>
            <a:off x="2780270" y="877330"/>
            <a:ext cx="9029920" cy="1983472"/>
          </a:xfrm>
          <a:prstGeom prst="rect">
            <a:avLst/>
          </a:prstGeom>
          <a:noFill/>
          <a:ln w="57150">
            <a:solidFill>
              <a:srgbClr val="FFC000"/>
            </a:solid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0370C190-B916-0CB5-872C-CC22B3BC66DE}"/>
              </a:ext>
            </a:extLst>
          </p:cNvPr>
          <p:cNvSpPr txBox="1"/>
          <p:nvPr/>
        </p:nvSpPr>
        <p:spPr>
          <a:xfrm>
            <a:off x="889686" y="4486487"/>
            <a:ext cx="7747687" cy="369332"/>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wrap="square" rtlCol="0">
            <a:spAutoFit/>
          </a:bodyPr>
          <a:lstStyle>
            <a:defPPr>
              <a:defRPr lang="es-ES"/>
            </a:defPPr>
            <a:lvl1pPr>
              <a:defRPr b="1"/>
            </a:lvl1pPr>
          </a:lstStyle>
          <a:p>
            <a:r>
              <a:rPr lang="es-ES" dirty="0"/>
              <a:t>Generamos un proyecto con varias tablas.</a:t>
            </a:r>
          </a:p>
        </p:txBody>
      </p:sp>
    </p:spTree>
    <p:extLst>
      <p:ext uri="{BB962C8B-B14F-4D97-AF65-F5344CB8AC3E}">
        <p14:creationId xmlns:p14="http://schemas.microsoft.com/office/powerpoint/2010/main" val="3330003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5749B31-5E78-94BA-0269-D8BB7B66875B}"/>
              </a:ext>
            </a:extLst>
          </p:cNvPr>
          <p:cNvPicPr>
            <a:picLocks noChangeAspect="1"/>
          </p:cNvPicPr>
          <p:nvPr/>
        </p:nvPicPr>
        <p:blipFill>
          <a:blip r:embed="rId3"/>
          <a:stretch>
            <a:fillRect/>
          </a:stretch>
        </p:blipFill>
        <p:spPr>
          <a:xfrm>
            <a:off x="4178659" y="2515882"/>
            <a:ext cx="7720898" cy="811405"/>
          </a:xfrm>
          <a:prstGeom prst="rect">
            <a:avLst/>
          </a:prstGeom>
        </p:spPr>
      </p:pic>
      <p:pic>
        <p:nvPicPr>
          <p:cNvPr id="10" name="Imagen 9">
            <a:extLst>
              <a:ext uri="{FF2B5EF4-FFF2-40B4-BE49-F238E27FC236}">
                <a16:creationId xmlns:a16="http://schemas.microsoft.com/office/drawing/2014/main" id="{D1CC06EF-CF1D-568B-AD46-4FFF52909E06}"/>
              </a:ext>
            </a:extLst>
          </p:cNvPr>
          <p:cNvPicPr>
            <a:picLocks noChangeAspect="1"/>
          </p:cNvPicPr>
          <p:nvPr/>
        </p:nvPicPr>
        <p:blipFill>
          <a:blip r:embed="rId4"/>
          <a:stretch>
            <a:fillRect/>
          </a:stretch>
        </p:blipFill>
        <p:spPr>
          <a:xfrm>
            <a:off x="4387045" y="4967063"/>
            <a:ext cx="7347755" cy="369332"/>
          </a:xfrm>
          <a:prstGeom prst="rect">
            <a:avLst/>
          </a:prstGeom>
        </p:spPr>
      </p:pic>
      <p:sp>
        <p:nvSpPr>
          <p:cNvPr id="11" name="CuadroTexto 10">
            <a:extLst>
              <a:ext uri="{FF2B5EF4-FFF2-40B4-BE49-F238E27FC236}">
                <a16:creationId xmlns:a16="http://schemas.microsoft.com/office/drawing/2014/main" id="{6F76500A-F125-7930-2881-B6E19EF933E7}"/>
              </a:ext>
            </a:extLst>
          </p:cNvPr>
          <p:cNvSpPr txBox="1"/>
          <p:nvPr/>
        </p:nvSpPr>
        <p:spPr>
          <a:xfrm>
            <a:off x="4253822" y="896186"/>
            <a:ext cx="7570571" cy="923330"/>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wrap="square" rtlCol="0">
            <a:spAutoFit/>
          </a:bodyPr>
          <a:lstStyle>
            <a:defPPr>
              <a:defRPr lang="es-ES"/>
            </a:defPPr>
            <a:lvl1pPr>
              <a:defRPr b="1">
                <a:solidFill>
                  <a:srgbClr val="FF0000"/>
                </a:solidFill>
              </a:defRPr>
            </a:lvl1pPr>
          </a:lstStyle>
          <a:p>
            <a:r>
              <a:rPr lang="es-ES" dirty="0"/>
              <a:t>La información almacenada como fecha la pasamos a texto.</a:t>
            </a:r>
          </a:p>
          <a:p>
            <a:endParaRPr lang="es-ES" dirty="0"/>
          </a:p>
          <a:p>
            <a:r>
              <a:rPr lang="es-ES" dirty="0"/>
              <a:t>	</a:t>
            </a:r>
            <a:r>
              <a:rPr lang="es-ES" dirty="0">
                <a:solidFill>
                  <a:schemeClr val="tx1"/>
                </a:solidFill>
              </a:rPr>
              <a:t>La información almacenada como </a:t>
            </a:r>
            <a:r>
              <a:rPr lang="es-ES" dirty="0" err="1">
                <a:solidFill>
                  <a:schemeClr val="tx1"/>
                </a:solidFill>
              </a:rPr>
              <a:t>int</a:t>
            </a:r>
            <a:r>
              <a:rPr lang="es-ES" dirty="0">
                <a:solidFill>
                  <a:schemeClr val="tx1"/>
                </a:solidFill>
              </a:rPr>
              <a:t> o </a:t>
            </a:r>
            <a:r>
              <a:rPr lang="es-ES" dirty="0" err="1">
                <a:solidFill>
                  <a:schemeClr val="tx1"/>
                </a:solidFill>
              </a:rPr>
              <a:t>str</a:t>
            </a:r>
            <a:r>
              <a:rPr lang="es-ES" dirty="0">
                <a:solidFill>
                  <a:schemeClr val="tx1"/>
                </a:solidFill>
              </a:rPr>
              <a:t> no da ese problema.</a:t>
            </a:r>
          </a:p>
        </p:txBody>
      </p:sp>
      <p:sp>
        <p:nvSpPr>
          <p:cNvPr id="15" name="CuadroTexto 14">
            <a:extLst>
              <a:ext uri="{FF2B5EF4-FFF2-40B4-BE49-F238E27FC236}">
                <a16:creationId xmlns:a16="http://schemas.microsoft.com/office/drawing/2014/main" id="{C0B06CC7-FC02-CE5B-2FD3-EEC1A76D31C2}"/>
              </a:ext>
            </a:extLst>
          </p:cNvPr>
          <p:cNvSpPr txBox="1"/>
          <p:nvPr/>
        </p:nvSpPr>
        <p:spPr>
          <a:xfrm>
            <a:off x="4559642" y="3796689"/>
            <a:ext cx="6017742" cy="369332"/>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wrap="square" rtlCol="0">
            <a:spAutoFit/>
          </a:bodyPr>
          <a:lstStyle>
            <a:defPPr>
              <a:defRPr lang="es-ES"/>
            </a:defPPr>
            <a:lvl1pPr>
              <a:defRPr b="1">
                <a:solidFill>
                  <a:srgbClr val="FF0000"/>
                </a:solidFill>
              </a:defRPr>
            </a:lvl1pPr>
          </a:lstStyle>
          <a:p>
            <a:r>
              <a:rPr lang="es-ES" dirty="0"/>
              <a:t>Espacios almacenados en los  textos de las columnas.</a:t>
            </a:r>
          </a:p>
        </p:txBody>
      </p:sp>
      <p:pic>
        <p:nvPicPr>
          <p:cNvPr id="18" name="Imagen 17">
            <a:extLst>
              <a:ext uri="{FF2B5EF4-FFF2-40B4-BE49-F238E27FC236}">
                <a16:creationId xmlns:a16="http://schemas.microsoft.com/office/drawing/2014/main" id="{B1ED9A5A-65E1-DE21-55DF-3188224049A1}"/>
              </a:ext>
            </a:extLst>
          </p:cNvPr>
          <p:cNvPicPr>
            <a:picLocks noChangeAspect="1"/>
          </p:cNvPicPr>
          <p:nvPr/>
        </p:nvPicPr>
        <p:blipFill rotWithShape="1">
          <a:blip r:embed="rId5"/>
          <a:srcRect l="4862" r="13319"/>
          <a:stretch/>
        </p:blipFill>
        <p:spPr>
          <a:xfrm>
            <a:off x="156519" y="1041099"/>
            <a:ext cx="3805878" cy="5235892"/>
          </a:xfrm>
          <a:prstGeom prst="rect">
            <a:avLst/>
          </a:prstGeom>
        </p:spPr>
      </p:pic>
      <p:sp>
        <p:nvSpPr>
          <p:cNvPr id="19" name="Rectángulo 18">
            <a:extLst>
              <a:ext uri="{FF2B5EF4-FFF2-40B4-BE49-F238E27FC236}">
                <a16:creationId xmlns:a16="http://schemas.microsoft.com/office/drawing/2014/main" id="{5BEFEF53-043F-82B9-2FFD-717C52BF303C}"/>
              </a:ext>
            </a:extLst>
          </p:cNvPr>
          <p:cNvSpPr/>
          <p:nvPr/>
        </p:nvSpPr>
        <p:spPr>
          <a:xfrm>
            <a:off x="457200" y="1948358"/>
            <a:ext cx="1309816" cy="4328633"/>
          </a:xfrm>
          <a:prstGeom prst="rect">
            <a:avLst/>
          </a:prstGeom>
          <a:noFill/>
          <a:ln w="57150">
            <a:solidFill>
              <a:srgbClr val="FFC000"/>
            </a:solid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a:extLst>
              <a:ext uri="{FF2B5EF4-FFF2-40B4-BE49-F238E27FC236}">
                <a16:creationId xmlns:a16="http://schemas.microsoft.com/office/drawing/2014/main" id="{9B7C86D9-F923-DF82-ABFA-2F35333EFDD3}"/>
              </a:ext>
            </a:extLst>
          </p:cNvPr>
          <p:cNvSpPr/>
          <p:nvPr/>
        </p:nvSpPr>
        <p:spPr>
          <a:xfrm>
            <a:off x="3249826" y="1948358"/>
            <a:ext cx="712571" cy="4328633"/>
          </a:xfrm>
          <a:prstGeom prst="rect">
            <a:avLst/>
          </a:prstGeom>
          <a:noFill/>
          <a:ln w="57150">
            <a:solidFill>
              <a:srgbClr val="FFC000"/>
            </a:solid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1" name="Conector recto de flecha 20">
            <a:extLst>
              <a:ext uri="{FF2B5EF4-FFF2-40B4-BE49-F238E27FC236}">
                <a16:creationId xmlns:a16="http://schemas.microsoft.com/office/drawing/2014/main" id="{F98D3C3E-D323-07F3-0224-86DA5C2AE627}"/>
              </a:ext>
            </a:extLst>
          </p:cNvPr>
          <p:cNvCxnSpPr>
            <a:cxnSpLocks/>
            <a:endCxn id="11" idx="1"/>
          </p:cNvCxnSpPr>
          <p:nvPr/>
        </p:nvCxnSpPr>
        <p:spPr>
          <a:xfrm flipV="1">
            <a:off x="965884" y="1357851"/>
            <a:ext cx="3287938" cy="590507"/>
          </a:xfrm>
          <a:prstGeom prst="straightConnector1">
            <a:avLst/>
          </a:prstGeom>
          <a:noFill/>
          <a:ln w="57150">
            <a:solidFill>
              <a:schemeClr val="accent6"/>
            </a:solidFill>
            <a:headEnd type="none" w="med" len="med"/>
            <a:tailEnd type="triangle" w="med" len="med"/>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cxnSp>
      <p:cxnSp>
        <p:nvCxnSpPr>
          <p:cNvPr id="23" name="Conector recto de flecha 22">
            <a:extLst>
              <a:ext uri="{FF2B5EF4-FFF2-40B4-BE49-F238E27FC236}">
                <a16:creationId xmlns:a16="http://schemas.microsoft.com/office/drawing/2014/main" id="{2F2ECD85-5AD0-9A68-54C8-904FAF3A69C7}"/>
              </a:ext>
            </a:extLst>
          </p:cNvPr>
          <p:cNvCxnSpPr>
            <a:cxnSpLocks/>
            <a:endCxn id="15" idx="1"/>
          </p:cNvCxnSpPr>
          <p:nvPr/>
        </p:nvCxnSpPr>
        <p:spPr>
          <a:xfrm flipV="1">
            <a:off x="3606111" y="3981355"/>
            <a:ext cx="953531" cy="2295636"/>
          </a:xfrm>
          <a:prstGeom prst="straightConnector1">
            <a:avLst/>
          </a:prstGeom>
          <a:noFill/>
          <a:ln w="57150">
            <a:solidFill>
              <a:schemeClr val="accent6"/>
            </a:solidFill>
            <a:headEnd type="none" w="med" len="med"/>
            <a:tailEnd type="triangle" w="med" len="med"/>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029215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F3EEF92-B3AF-1C90-7056-4D60DDEEBF54}"/>
              </a:ext>
            </a:extLst>
          </p:cNvPr>
          <p:cNvPicPr>
            <a:picLocks noChangeAspect="1"/>
          </p:cNvPicPr>
          <p:nvPr/>
        </p:nvPicPr>
        <p:blipFill>
          <a:blip r:embed="rId3"/>
          <a:stretch>
            <a:fillRect/>
          </a:stretch>
        </p:blipFill>
        <p:spPr>
          <a:xfrm>
            <a:off x="1019431" y="1567130"/>
            <a:ext cx="8828903" cy="4959799"/>
          </a:xfrm>
          <a:prstGeom prst="rect">
            <a:avLst/>
          </a:prstGeom>
        </p:spPr>
      </p:pic>
      <p:sp>
        <p:nvSpPr>
          <p:cNvPr id="3" name="Rectángulo 2">
            <a:extLst>
              <a:ext uri="{FF2B5EF4-FFF2-40B4-BE49-F238E27FC236}">
                <a16:creationId xmlns:a16="http://schemas.microsoft.com/office/drawing/2014/main" id="{93770FD6-7D8B-6C10-353A-D02F5CFC2F87}"/>
              </a:ext>
            </a:extLst>
          </p:cNvPr>
          <p:cNvSpPr/>
          <p:nvPr/>
        </p:nvSpPr>
        <p:spPr>
          <a:xfrm>
            <a:off x="1896706" y="2125372"/>
            <a:ext cx="3537176" cy="4158774"/>
          </a:xfrm>
          <a:prstGeom prst="rect">
            <a:avLst/>
          </a:prstGeom>
          <a:noFill/>
          <a:ln w="57150">
            <a:solidFill>
              <a:srgbClr val="FFC000"/>
            </a:solid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 name="Conector recto de flecha 4">
            <a:extLst>
              <a:ext uri="{FF2B5EF4-FFF2-40B4-BE49-F238E27FC236}">
                <a16:creationId xmlns:a16="http://schemas.microsoft.com/office/drawing/2014/main" id="{B6980CD4-A85D-D259-0841-1818B1EAB538}"/>
              </a:ext>
            </a:extLst>
          </p:cNvPr>
          <p:cNvCxnSpPr>
            <a:cxnSpLocks/>
          </p:cNvCxnSpPr>
          <p:nvPr/>
        </p:nvCxnSpPr>
        <p:spPr>
          <a:xfrm>
            <a:off x="2452761" y="2073271"/>
            <a:ext cx="1473823" cy="1347982"/>
          </a:xfrm>
          <a:prstGeom prst="straightConnector1">
            <a:avLst/>
          </a:prstGeom>
          <a:ln w="57150">
            <a:solidFill>
              <a:srgbClr val="FFC000"/>
            </a:solidFill>
            <a:tailEnd type="triangle"/>
          </a:ln>
        </p:spPr>
        <p:style>
          <a:lnRef idx="1">
            <a:schemeClr val="accent2"/>
          </a:lnRef>
          <a:fillRef idx="0">
            <a:schemeClr val="accent2"/>
          </a:fillRef>
          <a:effectRef idx="0">
            <a:schemeClr val="accent2"/>
          </a:effectRef>
          <a:fontRef idx="minor">
            <a:schemeClr val="tx1"/>
          </a:fontRef>
        </p:style>
      </p:cxnSp>
      <p:sp>
        <p:nvSpPr>
          <p:cNvPr id="8" name="CuadroTexto 7">
            <a:extLst>
              <a:ext uri="{FF2B5EF4-FFF2-40B4-BE49-F238E27FC236}">
                <a16:creationId xmlns:a16="http://schemas.microsoft.com/office/drawing/2014/main" id="{7DD48CD9-9681-F4CE-61C5-F3BF9BE19288}"/>
              </a:ext>
            </a:extLst>
          </p:cNvPr>
          <p:cNvSpPr txBox="1"/>
          <p:nvPr/>
        </p:nvSpPr>
        <p:spPr>
          <a:xfrm>
            <a:off x="556053" y="229430"/>
            <a:ext cx="11046942" cy="923330"/>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wrap="square" rtlCol="0">
            <a:spAutoFit/>
          </a:bodyPr>
          <a:lstStyle>
            <a:defPPr>
              <a:defRPr lang="es-ES"/>
            </a:defPPr>
            <a:lvl1pPr>
              <a:defRPr b="1">
                <a:solidFill>
                  <a:srgbClr val="FF0000"/>
                </a:solidFill>
              </a:defRPr>
            </a:lvl1pPr>
          </a:lstStyle>
          <a:p>
            <a:r>
              <a:rPr lang="es-ES" dirty="0">
                <a:solidFill>
                  <a:schemeClr val="tx1"/>
                </a:solidFill>
              </a:rPr>
              <a:t>Generamos todas las columnas como ”Long Text”, incluso las fechas, ya que es adecuado para el uso que le damos.</a:t>
            </a:r>
          </a:p>
          <a:p>
            <a:endParaRPr lang="es-ES" dirty="0">
              <a:solidFill>
                <a:schemeClr val="tx1"/>
              </a:solidFill>
            </a:endParaRPr>
          </a:p>
          <a:p>
            <a:r>
              <a:rPr lang="es-ES" b="0" dirty="0">
                <a:solidFill>
                  <a:schemeClr val="tx1"/>
                </a:solidFill>
              </a:rPr>
              <a:t>Se puede realizar con otros formatos.</a:t>
            </a:r>
          </a:p>
        </p:txBody>
      </p:sp>
    </p:spTree>
    <p:extLst>
      <p:ext uri="{BB962C8B-B14F-4D97-AF65-F5344CB8AC3E}">
        <p14:creationId xmlns:p14="http://schemas.microsoft.com/office/powerpoint/2010/main" val="152493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6384E9A-0F11-0333-7577-743172BEF4E4}"/>
              </a:ext>
            </a:extLst>
          </p:cNvPr>
          <p:cNvPicPr>
            <a:picLocks noChangeAspect="1"/>
          </p:cNvPicPr>
          <p:nvPr/>
        </p:nvPicPr>
        <p:blipFill>
          <a:blip r:embed="rId3"/>
          <a:stretch>
            <a:fillRect/>
          </a:stretch>
        </p:blipFill>
        <p:spPr>
          <a:xfrm>
            <a:off x="3274540" y="2190659"/>
            <a:ext cx="9553831" cy="4676135"/>
          </a:xfrm>
          <a:prstGeom prst="rect">
            <a:avLst/>
          </a:prstGeom>
        </p:spPr>
      </p:pic>
      <p:sp>
        <p:nvSpPr>
          <p:cNvPr id="4" name="Rectángulo 3">
            <a:extLst>
              <a:ext uri="{FF2B5EF4-FFF2-40B4-BE49-F238E27FC236}">
                <a16:creationId xmlns:a16="http://schemas.microsoft.com/office/drawing/2014/main" id="{AFE5F6EE-0DBB-2AF6-E2DF-0F55CF9E2CB5}"/>
              </a:ext>
            </a:extLst>
          </p:cNvPr>
          <p:cNvSpPr/>
          <p:nvPr/>
        </p:nvSpPr>
        <p:spPr>
          <a:xfrm>
            <a:off x="3274540" y="2196839"/>
            <a:ext cx="1694933" cy="4379630"/>
          </a:xfrm>
          <a:prstGeom prst="rect">
            <a:avLst/>
          </a:prstGeom>
          <a:noFill/>
          <a:ln w="57150">
            <a:solidFill>
              <a:srgbClr val="FFC000"/>
            </a:solid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85A75BD8-9AB2-8DDA-EECF-B14257002F7A}"/>
              </a:ext>
            </a:extLst>
          </p:cNvPr>
          <p:cNvPicPr>
            <a:picLocks noChangeAspect="1"/>
          </p:cNvPicPr>
          <p:nvPr/>
        </p:nvPicPr>
        <p:blipFill>
          <a:blip r:embed="rId4"/>
          <a:stretch>
            <a:fillRect/>
          </a:stretch>
        </p:blipFill>
        <p:spPr>
          <a:xfrm>
            <a:off x="397304" y="477427"/>
            <a:ext cx="2451100" cy="4051300"/>
          </a:xfrm>
          <a:prstGeom prst="rect">
            <a:avLst/>
          </a:prstGeom>
        </p:spPr>
      </p:pic>
      <p:cxnSp>
        <p:nvCxnSpPr>
          <p:cNvPr id="7" name="Conector recto de flecha 6">
            <a:extLst>
              <a:ext uri="{FF2B5EF4-FFF2-40B4-BE49-F238E27FC236}">
                <a16:creationId xmlns:a16="http://schemas.microsoft.com/office/drawing/2014/main" id="{3527577B-8483-24B4-4FFF-3684DD1E2D61}"/>
              </a:ext>
            </a:extLst>
          </p:cNvPr>
          <p:cNvCxnSpPr/>
          <p:nvPr/>
        </p:nvCxnSpPr>
        <p:spPr>
          <a:xfrm>
            <a:off x="1791730" y="2682273"/>
            <a:ext cx="1297459" cy="1246317"/>
          </a:xfrm>
          <a:prstGeom prst="straightConnector1">
            <a:avLst/>
          </a:prstGeom>
          <a:ln w="57150">
            <a:solidFill>
              <a:srgbClr val="FFC000"/>
            </a:solidFill>
            <a:tailEnd type="triangle"/>
          </a:ln>
        </p:spPr>
        <p:style>
          <a:lnRef idx="1">
            <a:schemeClr val="accent2"/>
          </a:lnRef>
          <a:fillRef idx="0">
            <a:schemeClr val="accent2"/>
          </a:fillRef>
          <a:effectRef idx="0">
            <a:schemeClr val="accent2"/>
          </a:effectRef>
          <a:fontRef idx="minor">
            <a:schemeClr val="tx1"/>
          </a:fontRef>
        </p:style>
      </p:cxnSp>
      <p:sp>
        <p:nvSpPr>
          <p:cNvPr id="8" name="CuadroTexto 7">
            <a:extLst>
              <a:ext uri="{FF2B5EF4-FFF2-40B4-BE49-F238E27FC236}">
                <a16:creationId xmlns:a16="http://schemas.microsoft.com/office/drawing/2014/main" id="{13AE5884-EF38-9272-B711-0F08A4FE7CA8}"/>
              </a:ext>
            </a:extLst>
          </p:cNvPr>
          <p:cNvSpPr txBox="1"/>
          <p:nvPr/>
        </p:nvSpPr>
        <p:spPr>
          <a:xfrm>
            <a:off x="3707026" y="321276"/>
            <a:ext cx="6153665" cy="1200329"/>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wrap="square" rtlCol="0">
            <a:spAutoFit/>
          </a:bodyPr>
          <a:lstStyle>
            <a:defPPr>
              <a:defRPr lang="es-ES"/>
            </a:defPPr>
            <a:lvl1pPr>
              <a:defRPr b="1"/>
            </a:lvl1pPr>
          </a:lstStyle>
          <a:p>
            <a:r>
              <a:rPr lang="es-ES" dirty="0"/>
              <a:t>Una posible utilidad de las formas de visualización</a:t>
            </a:r>
          </a:p>
          <a:p>
            <a:endParaRPr lang="es-ES" dirty="0"/>
          </a:p>
          <a:p>
            <a:r>
              <a:rPr lang="es-ES" b="0" dirty="0" err="1"/>
              <a:t>Airtable</a:t>
            </a:r>
            <a:r>
              <a:rPr lang="es-ES" b="0" dirty="0"/>
              <a:t> permite </a:t>
            </a:r>
            <a:r>
              <a:rPr lang="es-ES" dirty="0">
                <a:solidFill>
                  <a:schemeClr val="accent2">
                    <a:lumMod val="75000"/>
                  </a:schemeClr>
                </a:solidFill>
              </a:rPr>
              <a:t>combinar información </a:t>
            </a:r>
            <a:r>
              <a:rPr lang="es-ES" b="0" dirty="0"/>
              <a:t>que subimos con entradas manuales</a:t>
            </a:r>
          </a:p>
        </p:txBody>
      </p:sp>
    </p:spTree>
    <p:extLst>
      <p:ext uri="{BB962C8B-B14F-4D97-AF65-F5344CB8AC3E}">
        <p14:creationId xmlns:p14="http://schemas.microsoft.com/office/powerpoint/2010/main" val="131743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Captura de pantalla de computadora&#10;&#10;Descripción generada automáticamente">
            <a:extLst>
              <a:ext uri="{FF2B5EF4-FFF2-40B4-BE49-F238E27FC236}">
                <a16:creationId xmlns:a16="http://schemas.microsoft.com/office/drawing/2014/main" id="{B4B5B324-13E5-C73E-8A98-50B56DC81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3779"/>
            <a:ext cx="12192000" cy="6984124"/>
          </a:xfrm>
          <a:prstGeom prst="rect">
            <a:avLst/>
          </a:prstGeom>
        </p:spPr>
      </p:pic>
      <p:sp>
        <p:nvSpPr>
          <p:cNvPr id="7" name="CuadroTexto 6">
            <a:extLst>
              <a:ext uri="{FF2B5EF4-FFF2-40B4-BE49-F238E27FC236}">
                <a16:creationId xmlns:a16="http://schemas.microsoft.com/office/drawing/2014/main" id="{33BFB6DB-8B83-76D6-C8FE-70A8667D7C95}"/>
              </a:ext>
            </a:extLst>
          </p:cNvPr>
          <p:cNvSpPr txBox="1"/>
          <p:nvPr/>
        </p:nvSpPr>
        <p:spPr>
          <a:xfrm>
            <a:off x="3484180" y="945931"/>
            <a:ext cx="4729655" cy="369332"/>
          </a:xfrm>
          <a:prstGeom prst="rect">
            <a:avLst/>
          </a:prstGeom>
          <a:noFill/>
        </p:spPr>
        <p:txBody>
          <a:bodyPr wrap="square" rtlCol="0">
            <a:spAutoFit/>
          </a:bodyPr>
          <a:lstStyle/>
          <a:p>
            <a:r>
              <a:rPr lang="es-ES_tradnl" dirty="0">
                <a:solidFill>
                  <a:schemeClr val="bg1"/>
                </a:solidFill>
              </a:rPr>
              <a:t>TOP PLAYERS 2022 (OPS&gt; 500) 130 JUGADORES</a:t>
            </a:r>
            <a:endParaRPr lang="es-ES" dirty="0">
              <a:solidFill>
                <a:schemeClr val="bg1"/>
              </a:solidFill>
            </a:endParaRPr>
          </a:p>
        </p:txBody>
      </p:sp>
      <p:sp>
        <p:nvSpPr>
          <p:cNvPr id="9" name="Elipse 8">
            <a:extLst>
              <a:ext uri="{FF2B5EF4-FFF2-40B4-BE49-F238E27FC236}">
                <a16:creationId xmlns:a16="http://schemas.microsoft.com/office/drawing/2014/main" id="{AB3F3B80-0FD5-0C38-3B61-E1CE95A88900}"/>
              </a:ext>
            </a:extLst>
          </p:cNvPr>
          <p:cNvSpPr/>
          <p:nvPr/>
        </p:nvSpPr>
        <p:spPr>
          <a:xfrm>
            <a:off x="11556124" y="3429000"/>
            <a:ext cx="635876" cy="599090"/>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217200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EL BASEBALL ES UN DEPORTE CARIBEÑO</a:t>
            </a:r>
          </a:p>
        </p:txBody>
      </p:sp>
      <p:sp>
        <p:nvSpPr>
          <p:cNvPr id="3" name="Marcador de texto 2"/>
          <p:cNvSpPr>
            <a:spLocks noGrp="1"/>
          </p:cNvSpPr>
          <p:nvPr>
            <p:ph type="body" idx="1"/>
          </p:nvPr>
        </p:nvSpPr>
        <p:spPr/>
        <p:txBody>
          <a:bodyPr/>
          <a:lstStyle/>
          <a:p>
            <a:r>
              <a:rPr lang="es-ES" dirty="0"/>
              <a:t>NACIONALIDAD JUGADORES TOP 130</a:t>
            </a:r>
          </a:p>
        </p:txBody>
      </p:sp>
      <p:pic>
        <p:nvPicPr>
          <p:cNvPr id="7" name="Marcador de contenido 6"/>
          <p:cNvPicPr>
            <a:picLocks noGrp="1" noChangeAspect="1"/>
          </p:cNvPicPr>
          <p:nvPr>
            <p:ph sz="half" idx="2"/>
          </p:nvPr>
        </p:nvPicPr>
        <p:blipFill>
          <a:blip r:embed="rId2"/>
          <a:stretch>
            <a:fillRect/>
          </a:stretch>
        </p:blipFill>
        <p:spPr>
          <a:xfrm>
            <a:off x="839788" y="2970773"/>
            <a:ext cx="5157787" cy="2753191"/>
          </a:xfrm>
          <a:prstGeom prst="rect">
            <a:avLst/>
          </a:prstGeom>
        </p:spPr>
      </p:pic>
      <p:sp>
        <p:nvSpPr>
          <p:cNvPr id="5" name="Marcador de texto 4"/>
          <p:cNvSpPr>
            <a:spLocks noGrp="1"/>
          </p:cNvSpPr>
          <p:nvPr>
            <p:ph type="body" sz="quarter" idx="3"/>
          </p:nvPr>
        </p:nvSpPr>
        <p:spPr>
          <a:xfrm>
            <a:off x="6172200" y="1681163"/>
            <a:ext cx="5440680" cy="823912"/>
          </a:xfrm>
        </p:spPr>
        <p:txBody>
          <a:bodyPr/>
          <a:lstStyle/>
          <a:p>
            <a:r>
              <a:rPr lang="es-ES" dirty="0"/>
              <a:t>ESTADOS QUE MÁS APORTAN AL TOP 130</a:t>
            </a:r>
          </a:p>
        </p:txBody>
      </p:sp>
      <p:pic>
        <p:nvPicPr>
          <p:cNvPr id="8" name="Marcador de contenido 7"/>
          <p:cNvPicPr>
            <a:picLocks noGrp="1" noChangeAspect="1"/>
          </p:cNvPicPr>
          <p:nvPr>
            <p:ph sz="quarter" idx="4"/>
          </p:nvPr>
        </p:nvPicPr>
        <p:blipFill>
          <a:blip r:embed="rId3"/>
          <a:stretch>
            <a:fillRect/>
          </a:stretch>
        </p:blipFill>
        <p:spPr>
          <a:xfrm>
            <a:off x="6172200" y="2943589"/>
            <a:ext cx="5183188" cy="2807560"/>
          </a:xfrm>
          <a:prstGeom prst="rect">
            <a:avLst/>
          </a:prstGeom>
        </p:spPr>
      </p:pic>
    </p:spTree>
    <p:extLst>
      <p:ext uri="{BB962C8B-B14F-4D97-AF65-F5344CB8AC3E}">
        <p14:creationId xmlns:p14="http://schemas.microsoft.com/office/powerpoint/2010/main" val="160316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2381E2-C65A-E5A0-BE09-CF4A5B993ABF}"/>
              </a:ext>
            </a:extLst>
          </p:cNvPr>
          <p:cNvSpPr>
            <a:spLocks noGrp="1"/>
          </p:cNvSpPr>
          <p:nvPr>
            <p:ph type="title"/>
          </p:nvPr>
        </p:nvSpPr>
        <p:spPr>
          <a:xfrm>
            <a:off x="463548" y="901154"/>
            <a:ext cx="10515600" cy="1325563"/>
          </a:xfrm>
        </p:spPr>
        <p:txBody>
          <a:bodyPr>
            <a:normAutofit/>
          </a:bodyPr>
          <a:lstStyle/>
          <a:p>
            <a:r>
              <a:rPr lang="es-ES_tradnl" sz="2800" dirty="0"/>
              <a:t>Faltaban datos en algunos jugadores  o no todos estaban en la misma posición en la pagina</a:t>
            </a:r>
            <a:endParaRPr lang="es-ES" sz="2800" dirty="0"/>
          </a:p>
        </p:txBody>
      </p:sp>
      <p:pic>
        <p:nvPicPr>
          <p:cNvPr id="5" name="Marcador de contenido 4" descr="Interfaz de usuario gráfica, Aplicación">
            <a:extLst>
              <a:ext uri="{FF2B5EF4-FFF2-40B4-BE49-F238E27FC236}">
                <a16:creationId xmlns:a16="http://schemas.microsoft.com/office/drawing/2014/main" id="{A35179DB-1802-588D-D234-C629D6B6609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9648"/>
          <a:stretch/>
        </p:blipFill>
        <p:spPr>
          <a:xfrm>
            <a:off x="362164" y="2226717"/>
            <a:ext cx="10718368" cy="3401574"/>
          </a:xfrm>
        </p:spPr>
      </p:pic>
      <p:sp>
        <p:nvSpPr>
          <p:cNvPr id="6" name="Título 1">
            <a:extLst>
              <a:ext uri="{FF2B5EF4-FFF2-40B4-BE49-F238E27FC236}">
                <a16:creationId xmlns:a16="http://schemas.microsoft.com/office/drawing/2014/main" id="{156F9BB9-323B-4AA5-DF95-AD8A4BF8ADD3}"/>
              </a:ext>
            </a:extLst>
          </p:cNvPr>
          <p:cNvSpPr txBox="1">
            <a:spLocks/>
          </p:cNvSpPr>
          <p:nvPr/>
        </p:nvSpPr>
        <p:spPr>
          <a:xfrm>
            <a:off x="990600" y="1053554"/>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ES" dirty="0"/>
          </a:p>
        </p:txBody>
      </p:sp>
      <p:sp>
        <p:nvSpPr>
          <p:cNvPr id="7" name="Título 1">
            <a:extLst>
              <a:ext uri="{FF2B5EF4-FFF2-40B4-BE49-F238E27FC236}">
                <a16:creationId xmlns:a16="http://schemas.microsoft.com/office/drawing/2014/main" id="{EBF22CE1-889D-F987-6953-BAB15DF1C5CB}"/>
              </a:ext>
            </a:extLst>
          </p:cNvPr>
          <p:cNvSpPr txBox="1">
            <a:spLocks/>
          </p:cNvSpPr>
          <p:nvPr/>
        </p:nvSpPr>
        <p:spPr>
          <a:xfrm>
            <a:off x="244366" y="214830"/>
            <a:ext cx="10394732" cy="9675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2800" dirty="0"/>
              <a:t>Algunos “problemas” a solucionar…..</a:t>
            </a:r>
            <a:endParaRPr lang="es-ES" sz="2800" dirty="0"/>
          </a:p>
        </p:txBody>
      </p:sp>
      <p:sp>
        <p:nvSpPr>
          <p:cNvPr id="9" name="CuadroTexto 8">
            <a:extLst>
              <a:ext uri="{FF2B5EF4-FFF2-40B4-BE49-F238E27FC236}">
                <a16:creationId xmlns:a16="http://schemas.microsoft.com/office/drawing/2014/main" id="{BBCD9B10-E6A7-2767-A4CC-F1CF07B5C3A2}"/>
              </a:ext>
            </a:extLst>
          </p:cNvPr>
          <p:cNvSpPr txBox="1"/>
          <p:nvPr/>
        </p:nvSpPr>
        <p:spPr>
          <a:xfrm>
            <a:off x="2683748" y="5718489"/>
            <a:ext cx="6075200" cy="954107"/>
          </a:xfrm>
          <a:prstGeom prst="rect">
            <a:avLst/>
          </a:prstGeom>
          <a:noFill/>
        </p:spPr>
        <p:txBody>
          <a:bodyPr wrap="square">
            <a:spAutoFit/>
          </a:bodyPr>
          <a:lstStyle/>
          <a:p>
            <a:endParaRPr lang="es-ES" sz="1400" dirty="0"/>
          </a:p>
          <a:p>
            <a:r>
              <a:rPr lang="es-ES" sz="1400" dirty="0" err="1"/>
              <a:t>for</a:t>
            </a:r>
            <a:r>
              <a:rPr lang="es-ES" sz="1400" dirty="0"/>
              <a:t> i in </a:t>
            </a:r>
            <a:r>
              <a:rPr lang="es-ES" sz="1400" dirty="0" err="1"/>
              <a:t>Fecha_nac</a:t>
            </a:r>
            <a:r>
              <a:rPr lang="es-ES" sz="1400" dirty="0"/>
              <a:t>:</a:t>
            </a:r>
          </a:p>
          <a:p>
            <a:r>
              <a:rPr lang="es-ES" sz="1400" dirty="0"/>
              <a:t>    edad=(</a:t>
            </a:r>
            <a:r>
              <a:rPr lang="es-ES" sz="1400" dirty="0" err="1"/>
              <a:t>datetime.now</a:t>
            </a:r>
            <a:r>
              <a:rPr lang="es-ES" sz="1400" dirty="0"/>
              <a:t>() - </a:t>
            </a:r>
            <a:r>
              <a:rPr lang="es-ES" sz="1400" dirty="0" err="1"/>
              <a:t>datetime.strptime</a:t>
            </a:r>
            <a:r>
              <a:rPr lang="es-ES" sz="1400" dirty="0"/>
              <a:t>(i, "%m/%d/%Y")).</a:t>
            </a:r>
            <a:r>
              <a:rPr lang="es-ES" sz="1400" dirty="0" err="1"/>
              <a:t>days</a:t>
            </a:r>
            <a:r>
              <a:rPr lang="es-ES" sz="1400" dirty="0"/>
              <a:t> // 365</a:t>
            </a:r>
          </a:p>
          <a:p>
            <a:r>
              <a:rPr lang="es-ES" sz="1400" dirty="0"/>
              <a:t>    </a:t>
            </a:r>
            <a:r>
              <a:rPr lang="es-ES" sz="1400" dirty="0" err="1"/>
              <a:t>Edad.append</a:t>
            </a:r>
            <a:r>
              <a:rPr lang="es-ES" sz="1400" dirty="0"/>
              <a:t>(edad)</a:t>
            </a:r>
          </a:p>
        </p:txBody>
      </p:sp>
    </p:spTree>
    <p:extLst>
      <p:ext uri="{BB962C8B-B14F-4D97-AF65-F5344CB8AC3E}">
        <p14:creationId xmlns:p14="http://schemas.microsoft.com/office/powerpoint/2010/main" val="967143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806</Words>
  <Application>Microsoft Office PowerPoint</Application>
  <PresentationFormat>Panorámica</PresentationFormat>
  <Paragraphs>69</Paragraphs>
  <Slides>21</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Calibri Light</vt:lpstr>
      <vt:lpstr>Caveat</vt:lpstr>
      <vt:lpstr>Tema de Office</vt:lpstr>
      <vt:lpstr>OBTENCIÓN DE DATOS</vt:lpstr>
      <vt:lpstr>ESTADIOS</vt:lpstr>
      <vt:lpstr>Presentación de PowerPoint</vt:lpstr>
      <vt:lpstr>Presentación de PowerPoint</vt:lpstr>
      <vt:lpstr>Presentación de PowerPoint</vt:lpstr>
      <vt:lpstr>Presentación de PowerPoint</vt:lpstr>
      <vt:lpstr>Presentación de PowerPoint</vt:lpstr>
      <vt:lpstr>EL BASEBALL ES UN DEPORTE CARIBEÑO</vt:lpstr>
      <vt:lpstr>Faltaban datos en algunos jugadores  o no todos estaban en la misma posición en la pagina</vt:lpstr>
      <vt:lpstr>Otros aspectos de limpieza y manipulación</vt:lpstr>
      <vt:lpstr>Presentación de PowerPoint</vt:lpstr>
      <vt:lpstr>Presentación de PowerPoint</vt:lpstr>
      <vt:lpstr>Presentación de PowerPoint</vt:lpstr>
      <vt:lpstr>Análisis del comportamiento del OPS x Posición </vt:lpstr>
      <vt:lpstr>Conclusiones: De manera general el tamaño de los bigotes nos representa el amplio rango de OPS de los jugadores en cada posición </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OBTENCIÓN DE DATOS</dc:title>
  <dc:creator>IVAN GARCIA</dc:creator>
  <cp:lastModifiedBy>IVAN GARCIA</cp:lastModifiedBy>
  <cp:revision>2</cp:revision>
  <dcterms:created xsi:type="dcterms:W3CDTF">2023-06-07T12:00:11Z</dcterms:created>
  <dcterms:modified xsi:type="dcterms:W3CDTF">2023-10-18T14:39:56Z</dcterms:modified>
</cp:coreProperties>
</file>